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sldIdLst>
    <p:sldId id="316" r:id="rId2"/>
    <p:sldId id="315" r:id="rId3"/>
    <p:sldId id="257" r:id="rId4"/>
    <p:sldId id="258" r:id="rId5"/>
    <p:sldId id="311" r:id="rId6"/>
    <p:sldId id="259" r:id="rId7"/>
    <p:sldId id="260" r:id="rId8"/>
    <p:sldId id="261" r:id="rId9"/>
    <p:sldId id="262" r:id="rId10"/>
    <p:sldId id="263" r:id="rId11"/>
    <p:sldId id="264" r:id="rId12"/>
    <p:sldId id="317" r:id="rId13"/>
    <p:sldId id="265" r:id="rId14"/>
    <p:sldId id="266" r:id="rId15"/>
    <p:sldId id="267" r:id="rId16"/>
    <p:sldId id="268" r:id="rId17"/>
    <p:sldId id="269" r:id="rId18"/>
    <p:sldId id="270" r:id="rId19"/>
    <p:sldId id="271" r:id="rId20"/>
    <p:sldId id="272" r:id="rId21"/>
    <p:sldId id="273" r:id="rId22"/>
    <p:sldId id="312"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310" r:id="rId41"/>
    <p:sldId id="291" r:id="rId42"/>
    <p:sldId id="292" r:id="rId43"/>
    <p:sldId id="293" r:id="rId44"/>
    <p:sldId id="294" r:id="rId45"/>
    <p:sldId id="295" r:id="rId46"/>
    <p:sldId id="296" r:id="rId47"/>
    <p:sldId id="297" r:id="rId48"/>
    <p:sldId id="298" r:id="rId49"/>
    <p:sldId id="299" r:id="rId50"/>
    <p:sldId id="302" r:id="rId51"/>
    <p:sldId id="318" r:id="rId52"/>
    <p:sldId id="301" r:id="rId53"/>
    <p:sldId id="303" r:id="rId54"/>
    <p:sldId id="304" r:id="rId55"/>
    <p:sldId id="305" r:id="rId56"/>
    <p:sldId id="306" r:id="rId57"/>
    <p:sldId id="307" r:id="rId58"/>
    <p:sldId id="309" r:id="rId59"/>
    <p:sldId id="308" r:id="rId6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168" y="3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2" name="Group 2"/>
          <p:cNvGrpSpPr>
            <a:grpSpLocks/>
          </p:cNvGrpSpPr>
          <p:nvPr/>
        </p:nvGrpSpPr>
        <p:grpSpPr bwMode="auto">
          <a:xfrm>
            <a:off x="0" y="6350"/>
            <a:ext cx="9140825" cy="6851650"/>
            <a:chOff x="0" y="4"/>
            <a:chExt cx="5758" cy="4316"/>
          </a:xfrm>
        </p:grpSpPr>
        <p:grpSp>
          <p:nvGrpSpPr>
            <p:cNvPr id="5123" name="Group 3"/>
            <p:cNvGrpSpPr>
              <a:grpSpLocks/>
            </p:cNvGrpSpPr>
            <p:nvPr/>
          </p:nvGrpSpPr>
          <p:grpSpPr bwMode="auto">
            <a:xfrm>
              <a:off x="0" y="1161"/>
              <a:ext cx="5758" cy="3159"/>
              <a:chOff x="0" y="1161"/>
              <a:chExt cx="5758" cy="3159"/>
            </a:xfrm>
          </p:grpSpPr>
          <p:sp>
            <p:nvSpPr>
              <p:cNvPr id="5124" name="Freeform 4"/>
              <p:cNvSpPr>
                <a:spLocks/>
              </p:cNvSpPr>
              <p:nvPr/>
            </p:nvSpPr>
            <p:spPr bwMode="hidden">
              <a:xfrm>
                <a:off x="558" y="1161"/>
                <a:ext cx="5200" cy="3159"/>
              </a:xfrm>
              <a:custGeom>
                <a:avLst/>
                <a:gdLst>
                  <a:gd name="T0" fmla="*/ 0 w 5184"/>
                  <a:gd name="T1" fmla="*/ 3159 h 3159"/>
                  <a:gd name="T2" fmla="*/ 5184 w 5184"/>
                  <a:gd name="T3" fmla="*/ 3159 h 3159"/>
                  <a:gd name="T4" fmla="*/ 5184 w 5184"/>
                  <a:gd name="T5" fmla="*/ 0 h 3159"/>
                  <a:gd name="T6" fmla="*/ 0 w 5184"/>
                  <a:gd name="T7" fmla="*/ 0 h 3159"/>
                  <a:gd name="T8" fmla="*/ 0 w 5184"/>
                  <a:gd name="T9" fmla="*/ 3159 h 3159"/>
                  <a:gd name="T10" fmla="*/ 0 w 5184"/>
                  <a:gd name="T11" fmla="*/ 3159 h 3159"/>
                </a:gdLst>
                <a:ahLst/>
                <a:cxnLst>
                  <a:cxn ang="0">
                    <a:pos x="T0" y="T1"/>
                  </a:cxn>
                  <a:cxn ang="0">
                    <a:pos x="T2" y="T3"/>
                  </a:cxn>
                  <a:cxn ang="0">
                    <a:pos x="T4" y="T5"/>
                  </a:cxn>
                  <a:cxn ang="0">
                    <a:pos x="T6" y="T7"/>
                  </a:cxn>
                  <a:cxn ang="0">
                    <a:pos x="T8" y="T9"/>
                  </a:cxn>
                  <a:cxn ang="0">
                    <a:pos x="T10" y="T11"/>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5125" name="Freeform 5"/>
              <p:cNvSpPr>
                <a:spLocks/>
              </p:cNvSpPr>
              <p:nvPr/>
            </p:nvSpPr>
            <p:spPr bwMode="hidden">
              <a:xfrm>
                <a:off x="0" y="1161"/>
                <a:ext cx="558" cy="3159"/>
              </a:xfrm>
              <a:custGeom>
                <a:avLst/>
                <a:gdLst>
                  <a:gd name="T0" fmla="*/ 0 w 556"/>
                  <a:gd name="T1" fmla="*/ 0 h 3159"/>
                  <a:gd name="T2" fmla="*/ 0 w 556"/>
                  <a:gd name="T3" fmla="*/ 3159 h 3159"/>
                  <a:gd name="T4" fmla="*/ 556 w 556"/>
                  <a:gd name="T5" fmla="*/ 3159 h 3159"/>
                  <a:gd name="T6" fmla="*/ 556 w 556"/>
                  <a:gd name="T7" fmla="*/ 0 h 3159"/>
                  <a:gd name="T8" fmla="*/ 0 w 556"/>
                  <a:gd name="T9" fmla="*/ 0 h 3159"/>
                  <a:gd name="T10" fmla="*/ 0 w 556"/>
                  <a:gd name="T11" fmla="*/ 0 h 3159"/>
                </a:gdLst>
                <a:ahLst/>
                <a:cxnLst>
                  <a:cxn ang="0">
                    <a:pos x="T0" y="T1"/>
                  </a:cxn>
                  <a:cxn ang="0">
                    <a:pos x="T2" y="T3"/>
                  </a:cxn>
                  <a:cxn ang="0">
                    <a:pos x="T4" y="T5"/>
                  </a:cxn>
                  <a:cxn ang="0">
                    <a:pos x="T6" y="T7"/>
                  </a:cxn>
                  <a:cxn ang="0">
                    <a:pos x="T8" y="T9"/>
                  </a:cxn>
                  <a:cxn ang="0">
                    <a:pos x="T10" y="T11"/>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sp>
          <p:nvSpPr>
            <p:cNvPr id="5126" name="Freeform 6"/>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5127" name="Freeform 7"/>
            <p:cNvSpPr>
              <a:spLocks/>
            </p:cNvSpPr>
            <p:nvPr/>
          </p:nvSpPr>
          <p:spPr bwMode="ltGray">
            <a:xfrm>
              <a:off x="767" y="1155"/>
              <a:ext cx="252" cy="12"/>
            </a:xfrm>
            <a:custGeom>
              <a:avLst/>
              <a:gdLst>
                <a:gd name="T0" fmla="*/ 251 w 251"/>
                <a:gd name="T1" fmla="*/ 0 h 12"/>
                <a:gd name="T2" fmla="*/ 0 w 251"/>
                <a:gd name="T3" fmla="*/ 0 h 12"/>
                <a:gd name="T4" fmla="*/ 0 w 251"/>
                <a:gd name="T5" fmla="*/ 12 h 12"/>
                <a:gd name="T6" fmla="*/ 251 w 251"/>
                <a:gd name="T7" fmla="*/ 12 h 12"/>
                <a:gd name="T8" fmla="*/ 251 w 251"/>
                <a:gd name="T9" fmla="*/ 0 h 12"/>
                <a:gd name="T10" fmla="*/ 251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5128" name="Freeform 8"/>
            <p:cNvSpPr>
              <a:spLocks/>
            </p:cNvSpPr>
            <p:nvPr/>
          </p:nvSpPr>
          <p:spPr bwMode="ltGray">
            <a:xfrm>
              <a:off x="0" y="1155"/>
              <a:ext cx="351" cy="12"/>
            </a:xfrm>
            <a:custGeom>
              <a:avLst/>
              <a:gdLst>
                <a:gd name="T0" fmla="*/ 0 w 251"/>
                <a:gd name="T1" fmla="*/ 0 h 12"/>
                <a:gd name="T2" fmla="*/ 0 w 251"/>
                <a:gd name="T3" fmla="*/ 12 h 12"/>
                <a:gd name="T4" fmla="*/ 251 w 251"/>
                <a:gd name="T5" fmla="*/ 12 h 12"/>
                <a:gd name="T6" fmla="*/ 251 w 251"/>
                <a:gd name="T7" fmla="*/ 0 h 12"/>
                <a:gd name="T8" fmla="*/ 0 w 251"/>
                <a:gd name="T9" fmla="*/ 0 h 12"/>
                <a:gd name="T10" fmla="*/ 0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nvGrpSpPr>
            <p:cNvPr id="5129" name="Group 9"/>
            <p:cNvGrpSpPr>
              <a:grpSpLocks/>
            </p:cNvGrpSpPr>
            <p:nvPr/>
          </p:nvGrpSpPr>
          <p:grpSpPr bwMode="auto">
            <a:xfrm>
              <a:off x="348" y="4"/>
              <a:ext cx="5410" cy="4316"/>
              <a:chOff x="348" y="4"/>
              <a:chExt cx="5410" cy="4316"/>
            </a:xfrm>
          </p:grpSpPr>
          <p:sp>
            <p:nvSpPr>
              <p:cNvPr id="5130" name="Freeform 10"/>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Lst>
                <a:ahLst/>
                <a:cxnLst>
                  <a:cxn ang="0">
                    <a:pos x="T0" y="T1"/>
                  </a:cxn>
                  <a:cxn ang="0">
                    <a:pos x="T2" y="T3"/>
                  </a:cxn>
                  <a:cxn ang="0">
                    <a:pos x="T4" y="T5"/>
                  </a:cxn>
                  <a:cxn ang="0">
                    <a:pos x="T6" y="T7"/>
                  </a:cxn>
                  <a:cxn ang="0">
                    <a:pos x="T8" y="T9"/>
                  </a:cxn>
                  <a:cxn ang="0">
                    <a:pos x="T10" y="T11"/>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5131" name="Freeform 11"/>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Lst>
                <a:ahLst/>
                <a:cxnLst>
                  <a:cxn ang="0">
                    <a:pos x="T0" y="T1"/>
                  </a:cxn>
                  <a:cxn ang="0">
                    <a:pos x="T2" y="T3"/>
                  </a:cxn>
                  <a:cxn ang="0">
                    <a:pos x="T4" y="T5"/>
                  </a:cxn>
                  <a:cxn ang="0">
                    <a:pos x="T6" y="T7"/>
                  </a:cxn>
                  <a:cxn ang="0">
                    <a:pos x="T8" y="T9"/>
                  </a:cxn>
                  <a:cxn ang="0">
                    <a:pos x="T10" y="T11"/>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5132" name="Freeform 12"/>
              <p:cNvSpPr>
                <a:spLocks/>
              </p:cNvSpPr>
              <p:nvPr/>
            </p:nvSpPr>
            <p:spPr bwMode="ltGray">
              <a:xfrm>
                <a:off x="1019" y="1155"/>
                <a:ext cx="4739" cy="12"/>
              </a:xfrm>
              <a:custGeom>
                <a:avLst/>
                <a:gdLst>
                  <a:gd name="T0" fmla="*/ 4724 w 4724"/>
                  <a:gd name="T1" fmla="*/ 0 h 12"/>
                  <a:gd name="T2" fmla="*/ 0 w 4724"/>
                  <a:gd name="T3" fmla="*/ 0 h 12"/>
                  <a:gd name="T4" fmla="*/ 0 w 4724"/>
                  <a:gd name="T5" fmla="*/ 12 h 12"/>
                  <a:gd name="T6" fmla="*/ 4724 w 4724"/>
                  <a:gd name="T7" fmla="*/ 12 h 12"/>
                  <a:gd name="T8" fmla="*/ 4724 w 4724"/>
                  <a:gd name="T9" fmla="*/ 0 h 12"/>
                  <a:gd name="T10" fmla="*/ 4724 w 4724"/>
                  <a:gd name="T11" fmla="*/ 0 h 12"/>
                </a:gdLst>
                <a:ahLst/>
                <a:cxnLst>
                  <a:cxn ang="0">
                    <a:pos x="T0" y="T1"/>
                  </a:cxn>
                  <a:cxn ang="0">
                    <a:pos x="T2" y="T3"/>
                  </a:cxn>
                  <a:cxn ang="0">
                    <a:pos x="T4" y="T5"/>
                  </a:cxn>
                  <a:cxn ang="0">
                    <a:pos x="T6" y="T7"/>
                  </a:cxn>
                  <a:cxn ang="0">
                    <a:pos x="T8" y="T9"/>
                  </a:cxn>
                  <a:cxn ang="0">
                    <a:pos x="T10" y="T11"/>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5133" name="Freeform 13"/>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Lst>
                <a:ahLst/>
                <a:cxnLst>
                  <a:cxn ang="0">
                    <a:pos x="T0" y="T1"/>
                  </a:cxn>
                  <a:cxn ang="0">
                    <a:pos x="T2" y="T3"/>
                  </a:cxn>
                  <a:cxn ang="0">
                    <a:pos x="T4" y="T5"/>
                  </a:cxn>
                  <a:cxn ang="0">
                    <a:pos x="T6" y="T7"/>
                  </a:cxn>
                  <a:cxn ang="0">
                    <a:pos x="T8" y="T9"/>
                  </a:cxn>
                  <a:cxn ang="0">
                    <a:pos x="T10" y="T11"/>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5134" name="Freeform 14"/>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Lst>
                <a:ahLst/>
                <a:cxnLst>
                  <a:cxn ang="0">
                    <a:pos x="T0" y="T1"/>
                  </a:cxn>
                  <a:cxn ang="0">
                    <a:pos x="T2" y="T3"/>
                  </a:cxn>
                  <a:cxn ang="0">
                    <a:pos x="T4" y="T5"/>
                  </a:cxn>
                  <a:cxn ang="0">
                    <a:pos x="T6" y="T7"/>
                  </a:cxn>
                  <a:cxn ang="0">
                    <a:pos x="T8" y="T9"/>
                  </a:cxn>
                  <a:cxn ang="0">
                    <a:pos x="T10" y="T11"/>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5135" name="Freeform 15"/>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grpSp>
      <p:sp>
        <p:nvSpPr>
          <p:cNvPr id="5136" name="Rectangle 16"/>
          <p:cNvSpPr>
            <a:spLocks noGrp="1" noChangeArrowheads="1"/>
          </p:cNvSpPr>
          <p:nvPr>
            <p:ph type="ctrTitle" sz="quarter"/>
          </p:nvPr>
        </p:nvSpPr>
        <p:spPr>
          <a:xfrm>
            <a:off x="1066800" y="1997075"/>
            <a:ext cx="7086600" cy="1431925"/>
          </a:xfrm>
        </p:spPr>
        <p:txBody>
          <a:bodyPr anchor="b"/>
          <a:lstStyle>
            <a:lvl1pPr>
              <a:defRPr/>
            </a:lvl1pPr>
          </a:lstStyle>
          <a:p>
            <a:pPr lvl="0"/>
            <a:r>
              <a:rPr lang="en-US" altLang="en-US" noProof="0"/>
              <a:t>Click to edit Master title style</a:t>
            </a:r>
          </a:p>
        </p:txBody>
      </p:sp>
      <p:sp>
        <p:nvSpPr>
          <p:cNvPr id="5137" name="Rectangle 17"/>
          <p:cNvSpPr>
            <a:spLocks noGrp="1" noChangeArrowheads="1"/>
          </p:cNvSpPr>
          <p:nvPr>
            <p:ph type="subTitle" sz="quarter" idx="1"/>
          </p:nvPr>
        </p:nvSpPr>
        <p:spPr>
          <a:xfrm>
            <a:off x="1066800" y="3886200"/>
            <a:ext cx="6400800" cy="1752600"/>
          </a:xfrm>
        </p:spPr>
        <p:txBody>
          <a:bodyPr/>
          <a:lstStyle>
            <a:lvl1pPr marL="0" indent="0">
              <a:buFont typeface="Wingdings" panose="05000000000000000000" pitchFamily="2" charset="2"/>
              <a:buNone/>
              <a:defRPr/>
            </a:lvl1pPr>
          </a:lstStyle>
          <a:p>
            <a:pPr lvl="0"/>
            <a:r>
              <a:rPr lang="en-US" altLang="en-US" noProof="0"/>
              <a:t>Click to edit Master subtitle style</a:t>
            </a:r>
          </a:p>
        </p:txBody>
      </p:sp>
      <p:sp>
        <p:nvSpPr>
          <p:cNvPr id="5138" name="Rectangle 18"/>
          <p:cNvSpPr>
            <a:spLocks noGrp="1" noChangeArrowheads="1"/>
          </p:cNvSpPr>
          <p:nvPr>
            <p:ph type="dt" sz="quarter" idx="2"/>
          </p:nvPr>
        </p:nvSpPr>
        <p:spPr/>
        <p:txBody>
          <a:bodyPr/>
          <a:lstStyle>
            <a:lvl1pPr>
              <a:defRPr/>
            </a:lvl1pPr>
          </a:lstStyle>
          <a:p>
            <a:endParaRPr lang="en-US" altLang="en-US" dirty="0"/>
          </a:p>
        </p:txBody>
      </p:sp>
      <p:sp>
        <p:nvSpPr>
          <p:cNvPr id="5139" name="Rectangle 19"/>
          <p:cNvSpPr>
            <a:spLocks noGrp="1" noChangeArrowheads="1"/>
          </p:cNvSpPr>
          <p:nvPr>
            <p:ph type="ftr" sz="quarter" idx="3"/>
          </p:nvPr>
        </p:nvSpPr>
        <p:spPr>
          <a:xfrm>
            <a:off x="3352800" y="6248400"/>
            <a:ext cx="2895600" cy="457200"/>
          </a:xfrm>
        </p:spPr>
        <p:txBody>
          <a:bodyPr/>
          <a:lstStyle>
            <a:lvl1pPr>
              <a:defRPr/>
            </a:lvl1pPr>
          </a:lstStyle>
          <a:p>
            <a:endParaRPr lang="en-US" altLang="en-US" dirty="0"/>
          </a:p>
        </p:txBody>
      </p:sp>
      <p:sp>
        <p:nvSpPr>
          <p:cNvPr id="5140" name="Rectangle 20"/>
          <p:cNvSpPr>
            <a:spLocks noGrp="1" noChangeArrowheads="1"/>
          </p:cNvSpPr>
          <p:nvPr>
            <p:ph type="sldNum" sz="quarter" idx="4"/>
          </p:nvPr>
        </p:nvSpPr>
        <p:spPr/>
        <p:txBody>
          <a:bodyPr/>
          <a:lstStyle>
            <a:lvl1pPr>
              <a:defRPr/>
            </a:lvl1pPr>
          </a:lstStyle>
          <a:p>
            <a:fld id="{E6907D5D-8E82-424A-9EF7-300832C08924}" type="slidenum">
              <a:rPr lang="en-US" altLang="en-US"/>
              <a:pPr/>
              <a:t>‹#›</a:t>
            </a:fld>
            <a:endParaRPr lang="en-US"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84A40163-789A-4D1B-8F2F-DB55E5409CFD}" type="slidenum">
              <a:rPr lang="en-US" altLang="en-US"/>
              <a:pPr/>
              <a:t>‹#›</a:t>
            </a:fld>
            <a:endParaRPr lang="en-US" altLang="en-US" dirty="0"/>
          </a:p>
        </p:txBody>
      </p:sp>
    </p:spTree>
    <p:extLst>
      <p:ext uri="{BB962C8B-B14F-4D97-AF65-F5344CB8AC3E}">
        <p14:creationId xmlns:p14="http://schemas.microsoft.com/office/powerpoint/2010/main" val="2924294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304800"/>
            <a:ext cx="188595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04800"/>
            <a:ext cx="5505450" cy="5791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02C4E754-F744-474E-96C5-D6AB6EF8B7D5}" type="slidenum">
              <a:rPr lang="en-US" altLang="en-US"/>
              <a:pPr/>
              <a:t>‹#›</a:t>
            </a:fld>
            <a:endParaRPr lang="en-US" altLang="en-US" dirty="0"/>
          </a:p>
        </p:txBody>
      </p:sp>
    </p:spTree>
    <p:extLst>
      <p:ext uri="{BB962C8B-B14F-4D97-AF65-F5344CB8AC3E}">
        <p14:creationId xmlns:p14="http://schemas.microsoft.com/office/powerpoint/2010/main" val="3215568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CB06D20C-E522-4EA8-85C2-65243DD69A63}" type="slidenum">
              <a:rPr lang="en-US" altLang="en-US"/>
              <a:pPr/>
              <a:t>‹#›</a:t>
            </a:fld>
            <a:endParaRPr lang="en-US" altLang="en-US" dirty="0"/>
          </a:p>
        </p:txBody>
      </p:sp>
    </p:spTree>
    <p:extLst>
      <p:ext uri="{BB962C8B-B14F-4D97-AF65-F5344CB8AC3E}">
        <p14:creationId xmlns:p14="http://schemas.microsoft.com/office/powerpoint/2010/main" val="598538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6DC007F3-A87A-4BB7-9443-9C6DB1D7352F}" type="slidenum">
              <a:rPr lang="en-US" altLang="en-US"/>
              <a:pPr/>
              <a:t>‹#›</a:t>
            </a:fld>
            <a:endParaRPr lang="en-US" altLang="en-US" dirty="0"/>
          </a:p>
        </p:txBody>
      </p:sp>
    </p:spTree>
    <p:extLst>
      <p:ext uri="{BB962C8B-B14F-4D97-AF65-F5344CB8AC3E}">
        <p14:creationId xmlns:p14="http://schemas.microsoft.com/office/powerpoint/2010/main" val="3151201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981200"/>
            <a:ext cx="36957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14900" y="1981200"/>
            <a:ext cx="36957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dirty="0"/>
          </a:p>
        </p:txBody>
      </p:sp>
      <p:sp>
        <p:nvSpPr>
          <p:cNvPr id="6" name="Footer Placeholder 5"/>
          <p:cNvSpPr>
            <a:spLocks noGrp="1"/>
          </p:cNvSpPr>
          <p:nvPr>
            <p:ph type="ftr" sz="quarter" idx="11"/>
          </p:nvPr>
        </p:nvSpPr>
        <p:spPr/>
        <p:txBody>
          <a:bodyPr/>
          <a:lstStyle>
            <a:lvl1pPr>
              <a:defRPr/>
            </a:lvl1pPr>
          </a:lstStyle>
          <a:p>
            <a:endParaRPr lang="en-US" altLang="en-US" dirty="0"/>
          </a:p>
        </p:txBody>
      </p:sp>
      <p:sp>
        <p:nvSpPr>
          <p:cNvPr id="7" name="Slide Number Placeholder 6"/>
          <p:cNvSpPr>
            <a:spLocks noGrp="1"/>
          </p:cNvSpPr>
          <p:nvPr>
            <p:ph type="sldNum" sz="quarter" idx="12"/>
          </p:nvPr>
        </p:nvSpPr>
        <p:spPr/>
        <p:txBody>
          <a:bodyPr/>
          <a:lstStyle>
            <a:lvl1pPr>
              <a:defRPr/>
            </a:lvl1pPr>
          </a:lstStyle>
          <a:p>
            <a:fld id="{67B17BDC-8F82-429B-8EC6-FC9AE20F7697}" type="slidenum">
              <a:rPr lang="en-US" altLang="en-US"/>
              <a:pPr/>
              <a:t>‹#›</a:t>
            </a:fld>
            <a:endParaRPr lang="en-US" altLang="en-US" dirty="0"/>
          </a:p>
        </p:txBody>
      </p:sp>
    </p:spTree>
    <p:extLst>
      <p:ext uri="{BB962C8B-B14F-4D97-AF65-F5344CB8AC3E}">
        <p14:creationId xmlns:p14="http://schemas.microsoft.com/office/powerpoint/2010/main" val="2910123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dirty="0"/>
          </a:p>
        </p:txBody>
      </p:sp>
      <p:sp>
        <p:nvSpPr>
          <p:cNvPr id="8" name="Footer Placeholder 7"/>
          <p:cNvSpPr>
            <a:spLocks noGrp="1"/>
          </p:cNvSpPr>
          <p:nvPr>
            <p:ph type="ftr" sz="quarter" idx="11"/>
          </p:nvPr>
        </p:nvSpPr>
        <p:spPr/>
        <p:txBody>
          <a:bodyPr/>
          <a:lstStyle>
            <a:lvl1pPr>
              <a:defRPr/>
            </a:lvl1pPr>
          </a:lstStyle>
          <a:p>
            <a:endParaRPr lang="en-US" altLang="en-US" dirty="0"/>
          </a:p>
        </p:txBody>
      </p:sp>
      <p:sp>
        <p:nvSpPr>
          <p:cNvPr id="9" name="Slide Number Placeholder 8"/>
          <p:cNvSpPr>
            <a:spLocks noGrp="1"/>
          </p:cNvSpPr>
          <p:nvPr>
            <p:ph type="sldNum" sz="quarter" idx="12"/>
          </p:nvPr>
        </p:nvSpPr>
        <p:spPr/>
        <p:txBody>
          <a:bodyPr/>
          <a:lstStyle>
            <a:lvl1pPr>
              <a:defRPr/>
            </a:lvl1pPr>
          </a:lstStyle>
          <a:p>
            <a:fld id="{27587EC5-22B8-4264-A871-9ABEFBBECB31}" type="slidenum">
              <a:rPr lang="en-US" altLang="en-US"/>
              <a:pPr/>
              <a:t>‹#›</a:t>
            </a:fld>
            <a:endParaRPr lang="en-US" altLang="en-US" dirty="0"/>
          </a:p>
        </p:txBody>
      </p:sp>
    </p:spTree>
    <p:extLst>
      <p:ext uri="{BB962C8B-B14F-4D97-AF65-F5344CB8AC3E}">
        <p14:creationId xmlns:p14="http://schemas.microsoft.com/office/powerpoint/2010/main" val="284428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dirty="0"/>
          </a:p>
        </p:txBody>
      </p:sp>
      <p:sp>
        <p:nvSpPr>
          <p:cNvPr id="4" name="Footer Placeholder 3"/>
          <p:cNvSpPr>
            <a:spLocks noGrp="1"/>
          </p:cNvSpPr>
          <p:nvPr>
            <p:ph type="ftr" sz="quarter" idx="11"/>
          </p:nvPr>
        </p:nvSpPr>
        <p:spPr/>
        <p:txBody>
          <a:bodyPr/>
          <a:lstStyle>
            <a:lvl1pPr>
              <a:defRPr/>
            </a:lvl1pPr>
          </a:lstStyle>
          <a:p>
            <a:endParaRPr lang="en-US" altLang="en-US" dirty="0"/>
          </a:p>
        </p:txBody>
      </p:sp>
      <p:sp>
        <p:nvSpPr>
          <p:cNvPr id="5" name="Slide Number Placeholder 4"/>
          <p:cNvSpPr>
            <a:spLocks noGrp="1"/>
          </p:cNvSpPr>
          <p:nvPr>
            <p:ph type="sldNum" sz="quarter" idx="12"/>
          </p:nvPr>
        </p:nvSpPr>
        <p:spPr/>
        <p:txBody>
          <a:bodyPr/>
          <a:lstStyle>
            <a:lvl1pPr>
              <a:defRPr/>
            </a:lvl1pPr>
          </a:lstStyle>
          <a:p>
            <a:fld id="{6D5FFA8B-5B1D-4174-ABFE-3B26F86A432D}" type="slidenum">
              <a:rPr lang="en-US" altLang="en-US"/>
              <a:pPr/>
              <a:t>‹#›</a:t>
            </a:fld>
            <a:endParaRPr lang="en-US" altLang="en-US" dirty="0"/>
          </a:p>
        </p:txBody>
      </p:sp>
    </p:spTree>
    <p:extLst>
      <p:ext uri="{BB962C8B-B14F-4D97-AF65-F5344CB8AC3E}">
        <p14:creationId xmlns:p14="http://schemas.microsoft.com/office/powerpoint/2010/main" val="2949073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dirty="0"/>
          </a:p>
        </p:txBody>
      </p:sp>
      <p:sp>
        <p:nvSpPr>
          <p:cNvPr id="3" name="Footer Placeholder 2"/>
          <p:cNvSpPr>
            <a:spLocks noGrp="1"/>
          </p:cNvSpPr>
          <p:nvPr>
            <p:ph type="ftr" sz="quarter" idx="11"/>
          </p:nvPr>
        </p:nvSpPr>
        <p:spPr/>
        <p:txBody>
          <a:bodyPr/>
          <a:lstStyle>
            <a:lvl1pPr>
              <a:defRPr/>
            </a:lvl1pPr>
          </a:lstStyle>
          <a:p>
            <a:endParaRPr lang="en-US" altLang="en-US" dirty="0"/>
          </a:p>
        </p:txBody>
      </p:sp>
      <p:sp>
        <p:nvSpPr>
          <p:cNvPr id="4" name="Slide Number Placeholder 3"/>
          <p:cNvSpPr>
            <a:spLocks noGrp="1"/>
          </p:cNvSpPr>
          <p:nvPr>
            <p:ph type="sldNum" sz="quarter" idx="12"/>
          </p:nvPr>
        </p:nvSpPr>
        <p:spPr/>
        <p:txBody>
          <a:bodyPr/>
          <a:lstStyle>
            <a:lvl1pPr>
              <a:defRPr/>
            </a:lvl1pPr>
          </a:lstStyle>
          <a:p>
            <a:fld id="{DAB678AD-F06D-4783-8D68-364096A9CECA}" type="slidenum">
              <a:rPr lang="en-US" altLang="en-US"/>
              <a:pPr/>
              <a:t>‹#›</a:t>
            </a:fld>
            <a:endParaRPr lang="en-US" altLang="en-US" dirty="0"/>
          </a:p>
        </p:txBody>
      </p:sp>
    </p:spTree>
    <p:extLst>
      <p:ext uri="{BB962C8B-B14F-4D97-AF65-F5344CB8AC3E}">
        <p14:creationId xmlns:p14="http://schemas.microsoft.com/office/powerpoint/2010/main" val="1758935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dirty="0"/>
          </a:p>
        </p:txBody>
      </p:sp>
      <p:sp>
        <p:nvSpPr>
          <p:cNvPr id="6" name="Footer Placeholder 5"/>
          <p:cNvSpPr>
            <a:spLocks noGrp="1"/>
          </p:cNvSpPr>
          <p:nvPr>
            <p:ph type="ftr" sz="quarter" idx="11"/>
          </p:nvPr>
        </p:nvSpPr>
        <p:spPr/>
        <p:txBody>
          <a:bodyPr/>
          <a:lstStyle>
            <a:lvl1pPr>
              <a:defRPr/>
            </a:lvl1pPr>
          </a:lstStyle>
          <a:p>
            <a:endParaRPr lang="en-US" altLang="en-US" dirty="0"/>
          </a:p>
        </p:txBody>
      </p:sp>
      <p:sp>
        <p:nvSpPr>
          <p:cNvPr id="7" name="Slide Number Placeholder 6"/>
          <p:cNvSpPr>
            <a:spLocks noGrp="1"/>
          </p:cNvSpPr>
          <p:nvPr>
            <p:ph type="sldNum" sz="quarter" idx="12"/>
          </p:nvPr>
        </p:nvSpPr>
        <p:spPr/>
        <p:txBody>
          <a:bodyPr/>
          <a:lstStyle>
            <a:lvl1pPr>
              <a:defRPr/>
            </a:lvl1pPr>
          </a:lstStyle>
          <a:p>
            <a:fld id="{BFCCB02E-0AF7-4366-AE29-07CB7B9581DD}" type="slidenum">
              <a:rPr lang="en-US" altLang="en-US"/>
              <a:pPr/>
              <a:t>‹#›</a:t>
            </a:fld>
            <a:endParaRPr lang="en-US" altLang="en-US" dirty="0"/>
          </a:p>
        </p:txBody>
      </p:sp>
    </p:spTree>
    <p:extLst>
      <p:ext uri="{BB962C8B-B14F-4D97-AF65-F5344CB8AC3E}">
        <p14:creationId xmlns:p14="http://schemas.microsoft.com/office/powerpoint/2010/main" val="3276124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dirty="0"/>
          </a:p>
        </p:txBody>
      </p:sp>
      <p:sp>
        <p:nvSpPr>
          <p:cNvPr id="6" name="Footer Placeholder 5"/>
          <p:cNvSpPr>
            <a:spLocks noGrp="1"/>
          </p:cNvSpPr>
          <p:nvPr>
            <p:ph type="ftr" sz="quarter" idx="11"/>
          </p:nvPr>
        </p:nvSpPr>
        <p:spPr/>
        <p:txBody>
          <a:bodyPr/>
          <a:lstStyle>
            <a:lvl1pPr>
              <a:defRPr/>
            </a:lvl1pPr>
          </a:lstStyle>
          <a:p>
            <a:endParaRPr lang="en-US" altLang="en-US" dirty="0"/>
          </a:p>
        </p:txBody>
      </p:sp>
      <p:sp>
        <p:nvSpPr>
          <p:cNvPr id="7" name="Slide Number Placeholder 6"/>
          <p:cNvSpPr>
            <a:spLocks noGrp="1"/>
          </p:cNvSpPr>
          <p:nvPr>
            <p:ph type="sldNum" sz="quarter" idx="12"/>
          </p:nvPr>
        </p:nvSpPr>
        <p:spPr/>
        <p:txBody>
          <a:bodyPr/>
          <a:lstStyle>
            <a:lvl1pPr>
              <a:defRPr/>
            </a:lvl1pPr>
          </a:lstStyle>
          <a:p>
            <a:fld id="{2516A1F8-CADB-47F8-B7F9-82D2EBE99CC9}" type="slidenum">
              <a:rPr lang="en-US" altLang="en-US"/>
              <a:pPr/>
              <a:t>‹#›</a:t>
            </a:fld>
            <a:endParaRPr lang="en-US" altLang="en-US" dirty="0"/>
          </a:p>
        </p:txBody>
      </p:sp>
    </p:spTree>
    <p:extLst>
      <p:ext uri="{BB962C8B-B14F-4D97-AF65-F5344CB8AC3E}">
        <p14:creationId xmlns:p14="http://schemas.microsoft.com/office/powerpoint/2010/main" val="103747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6350"/>
            <a:ext cx="9140825" cy="6851650"/>
            <a:chOff x="0" y="4"/>
            <a:chExt cx="5758" cy="4316"/>
          </a:xfrm>
        </p:grpSpPr>
        <p:sp>
          <p:nvSpPr>
            <p:cNvPr id="4099" name="Freeform 3"/>
            <p:cNvSpPr>
              <a:spLocks/>
            </p:cNvSpPr>
            <p:nvPr/>
          </p:nvSpPr>
          <p:spPr bwMode="hidden">
            <a:xfrm>
              <a:off x="558" y="1161"/>
              <a:ext cx="5200" cy="3159"/>
            </a:xfrm>
            <a:custGeom>
              <a:avLst/>
              <a:gdLst>
                <a:gd name="T0" fmla="*/ 0 w 5184"/>
                <a:gd name="T1" fmla="*/ 3159 h 3159"/>
                <a:gd name="T2" fmla="*/ 5184 w 5184"/>
                <a:gd name="T3" fmla="*/ 3159 h 3159"/>
                <a:gd name="T4" fmla="*/ 5184 w 5184"/>
                <a:gd name="T5" fmla="*/ 0 h 3159"/>
                <a:gd name="T6" fmla="*/ 0 w 5184"/>
                <a:gd name="T7" fmla="*/ 0 h 3159"/>
                <a:gd name="T8" fmla="*/ 0 w 5184"/>
                <a:gd name="T9" fmla="*/ 3159 h 3159"/>
                <a:gd name="T10" fmla="*/ 0 w 5184"/>
                <a:gd name="T11" fmla="*/ 3159 h 3159"/>
              </a:gdLst>
              <a:ahLst/>
              <a:cxnLst>
                <a:cxn ang="0">
                  <a:pos x="T0" y="T1"/>
                </a:cxn>
                <a:cxn ang="0">
                  <a:pos x="T2" y="T3"/>
                </a:cxn>
                <a:cxn ang="0">
                  <a:pos x="T4" y="T5"/>
                </a:cxn>
                <a:cxn ang="0">
                  <a:pos x="T6" y="T7"/>
                </a:cxn>
                <a:cxn ang="0">
                  <a:pos x="T8" y="T9"/>
                </a:cxn>
                <a:cxn ang="0">
                  <a:pos x="T10" y="T11"/>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00" name="Freeform 4"/>
            <p:cNvSpPr>
              <a:spLocks/>
            </p:cNvSpPr>
            <p:nvPr/>
          </p:nvSpPr>
          <p:spPr bwMode="hidden">
            <a:xfrm>
              <a:off x="0" y="1161"/>
              <a:ext cx="558" cy="3159"/>
            </a:xfrm>
            <a:custGeom>
              <a:avLst/>
              <a:gdLst>
                <a:gd name="T0" fmla="*/ 0 w 556"/>
                <a:gd name="T1" fmla="*/ 0 h 3159"/>
                <a:gd name="T2" fmla="*/ 0 w 556"/>
                <a:gd name="T3" fmla="*/ 3159 h 3159"/>
                <a:gd name="T4" fmla="*/ 556 w 556"/>
                <a:gd name="T5" fmla="*/ 3159 h 3159"/>
                <a:gd name="T6" fmla="*/ 556 w 556"/>
                <a:gd name="T7" fmla="*/ 0 h 3159"/>
                <a:gd name="T8" fmla="*/ 0 w 556"/>
                <a:gd name="T9" fmla="*/ 0 h 3159"/>
                <a:gd name="T10" fmla="*/ 0 w 556"/>
                <a:gd name="T11" fmla="*/ 0 h 3159"/>
              </a:gdLst>
              <a:ahLst/>
              <a:cxnLst>
                <a:cxn ang="0">
                  <a:pos x="T0" y="T1"/>
                </a:cxn>
                <a:cxn ang="0">
                  <a:pos x="T2" y="T3"/>
                </a:cxn>
                <a:cxn ang="0">
                  <a:pos x="T4" y="T5"/>
                </a:cxn>
                <a:cxn ang="0">
                  <a:pos x="T6" y="T7"/>
                </a:cxn>
                <a:cxn ang="0">
                  <a:pos x="T8" y="T9"/>
                </a:cxn>
                <a:cxn ang="0">
                  <a:pos x="T10" y="T11"/>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nvGrpSpPr>
            <p:cNvPr id="4101" name="Group 5"/>
            <p:cNvGrpSpPr>
              <a:grpSpLocks/>
            </p:cNvGrpSpPr>
            <p:nvPr userDrawn="1"/>
          </p:nvGrpSpPr>
          <p:grpSpPr bwMode="auto">
            <a:xfrm>
              <a:off x="0" y="4"/>
              <a:ext cx="5758" cy="4316"/>
              <a:chOff x="0" y="4"/>
              <a:chExt cx="5758" cy="4316"/>
            </a:xfrm>
          </p:grpSpPr>
          <p:sp>
            <p:nvSpPr>
              <p:cNvPr id="4102" name="Freeform 6"/>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Lst>
                <a:ahLst/>
                <a:cxnLst>
                  <a:cxn ang="0">
                    <a:pos x="T0" y="T1"/>
                  </a:cxn>
                  <a:cxn ang="0">
                    <a:pos x="T2" y="T3"/>
                  </a:cxn>
                  <a:cxn ang="0">
                    <a:pos x="T4" y="T5"/>
                  </a:cxn>
                  <a:cxn ang="0">
                    <a:pos x="T6" y="T7"/>
                  </a:cxn>
                  <a:cxn ang="0">
                    <a:pos x="T8" y="T9"/>
                  </a:cxn>
                  <a:cxn ang="0">
                    <a:pos x="T10" y="T11"/>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03" name="Freeform 7"/>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Lst>
                <a:ahLst/>
                <a:cxnLst>
                  <a:cxn ang="0">
                    <a:pos x="T0" y="T1"/>
                  </a:cxn>
                  <a:cxn ang="0">
                    <a:pos x="T2" y="T3"/>
                  </a:cxn>
                  <a:cxn ang="0">
                    <a:pos x="T4" y="T5"/>
                  </a:cxn>
                  <a:cxn ang="0">
                    <a:pos x="T6" y="T7"/>
                  </a:cxn>
                  <a:cxn ang="0">
                    <a:pos x="T8" y="T9"/>
                  </a:cxn>
                  <a:cxn ang="0">
                    <a:pos x="T10" y="T11"/>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04" name="Freeform 8"/>
              <p:cNvSpPr>
                <a:spLocks/>
              </p:cNvSpPr>
              <p:nvPr/>
            </p:nvSpPr>
            <p:spPr bwMode="ltGray">
              <a:xfrm>
                <a:off x="1019" y="1155"/>
                <a:ext cx="4739" cy="12"/>
              </a:xfrm>
              <a:custGeom>
                <a:avLst/>
                <a:gdLst>
                  <a:gd name="T0" fmla="*/ 4724 w 4724"/>
                  <a:gd name="T1" fmla="*/ 0 h 12"/>
                  <a:gd name="T2" fmla="*/ 0 w 4724"/>
                  <a:gd name="T3" fmla="*/ 0 h 12"/>
                  <a:gd name="T4" fmla="*/ 0 w 4724"/>
                  <a:gd name="T5" fmla="*/ 12 h 12"/>
                  <a:gd name="T6" fmla="*/ 4724 w 4724"/>
                  <a:gd name="T7" fmla="*/ 12 h 12"/>
                  <a:gd name="T8" fmla="*/ 4724 w 4724"/>
                  <a:gd name="T9" fmla="*/ 0 h 12"/>
                  <a:gd name="T10" fmla="*/ 4724 w 4724"/>
                  <a:gd name="T11" fmla="*/ 0 h 12"/>
                </a:gdLst>
                <a:ahLst/>
                <a:cxnLst>
                  <a:cxn ang="0">
                    <a:pos x="T0" y="T1"/>
                  </a:cxn>
                  <a:cxn ang="0">
                    <a:pos x="T2" y="T3"/>
                  </a:cxn>
                  <a:cxn ang="0">
                    <a:pos x="T4" y="T5"/>
                  </a:cxn>
                  <a:cxn ang="0">
                    <a:pos x="T6" y="T7"/>
                  </a:cxn>
                  <a:cxn ang="0">
                    <a:pos x="T8" y="T9"/>
                  </a:cxn>
                  <a:cxn ang="0">
                    <a:pos x="T10" y="T11"/>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05" name="Freeform 9"/>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Lst>
                <a:ahLst/>
                <a:cxnLst>
                  <a:cxn ang="0">
                    <a:pos x="T0" y="T1"/>
                  </a:cxn>
                  <a:cxn ang="0">
                    <a:pos x="T2" y="T3"/>
                  </a:cxn>
                  <a:cxn ang="0">
                    <a:pos x="T4" y="T5"/>
                  </a:cxn>
                  <a:cxn ang="0">
                    <a:pos x="T6" y="T7"/>
                  </a:cxn>
                  <a:cxn ang="0">
                    <a:pos x="T8" y="T9"/>
                  </a:cxn>
                  <a:cxn ang="0">
                    <a:pos x="T10" y="T11"/>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06" name="Freeform 10"/>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Lst>
                <a:ahLst/>
                <a:cxnLst>
                  <a:cxn ang="0">
                    <a:pos x="T0" y="T1"/>
                  </a:cxn>
                  <a:cxn ang="0">
                    <a:pos x="T2" y="T3"/>
                  </a:cxn>
                  <a:cxn ang="0">
                    <a:pos x="T4" y="T5"/>
                  </a:cxn>
                  <a:cxn ang="0">
                    <a:pos x="T6" y="T7"/>
                  </a:cxn>
                  <a:cxn ang="0">
                    <a:pos x="T8" y="T9"/>
                  </a:cxn>
                  <a:cxn ang="0">
                    <a:pos x="T10" y="T11"/>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07" name="Freeform 11"/>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08" name="Freeform 12"/>
              <p:cNvSpPr>
                <a:spLocks/>
              </p:cNvSpPr>
              <p:nvPr/>
            </p:nvSpPr>
            <p:spPr bwMode="ltGray">
              <a:xfrm>
                <a:off x="0" y="1155"/>
                <a:ext cx="351" cy="12"/>
              </a:xfrm>
              <a:custGeom>
                <a:avLst/>
                <a:gdLst>
                  <a:gd name="T0" fmla="*/ 0 w 251"/>
                  <a:gd name="T1" fmla="*/ 0 h 12"/>
                  <a:gd name="T2" fmla="*/ 0 w 251"/>
                  <a:gd name="T3" fmla="*/ 12 h 12"/>
                  <a:gd name="T4" fmla="*/ 251 w 251"/>
                  <a:gd name="T5" fmla="*/ 12 h 12"/>
                  <a:gd name="T6" fmla="*/ 251 w 251"/>
                  <a:gd name="T7" fmla="*/ 0 h 12"/>
                  <a:gd name="T8" fmla="*/ 0 w 251"/>
                  <a:gd name="T9" fmla="*/ 0 h 12"/>
                  <a:gd name="T10" fmla="*/ 0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09" name="Freeform 13"/>
              <p:cNvSpPr>
                <a:spLocks/>
              </p:cNvSpPr>
              <p:nvPr/>
            </p:nvSpPr>
            <p:spPr bwMode="ltGray">
              <a:xfrm>
                <a:off x="767" y="1155"/>
                <a:ext cx="252" cy="12"/>
              </a:xfrm>
              <a:custGeom>
                <a:avLst/>
                <a:gdLst>
                  <a:gd name="T0" fmla="*/ 251 w 251"/>
                  <a:gd name="T1" fmla="*/ 0 h 12"/>
                  <a:gd name="T2" fmla="*/ 0 w 251"/>
                  <a:gd name="T3" fmla="*/ 0 h 12"/>
                  <a:gd name="T4" fmla="*/ 0 w 251"/>
                  <a:gd name="T5" fmla="*/ 12 h 12"/>
                  <a:gd name="T6" fmla="*/ 251 w 251"/>
                  <a:gd name="T7" fmla="*/ 12 h 12"/>
                  <a:gd name="T8" fmla="*/ 251 w 251"/>
                  <a:gd name="T9" fmla="*/ 0 h 12"/>
                  <a:gd name="T10" fmla="*/ 251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10" name="Freeform 14"/>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grpSp>
      <p:sp>
        <p:nvSpPr>
          <p:cNvPr id="4111" name="Rectangle 15"/>
          <p:cNvSpPr>
            <a:spLocks noGrp="1" noChangeArrowheads="1"/>
          </p:cNvSpPr>
          <p:nvPr>
            <p:ph type="title"/>
          </p:nvPr>
        </p:nvSpPr>
        <p:spPr bwMode="auto">
          <a:xfrm>
            <a:off x="1066800" y="304800"/>
            <a:ext cx="75438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12" name="Rectangle 16"/>
          <p:cNvSpPr>
            <a:spLocks noGrp="1" noChangeArrowheads="1"/>
          </p:cNvSpPr>
          <p:nvPr>
            <p:ph type="body" idx="1"/>
          </p:nvPr>
        </p:nvSpPr>
        <p:spPr bwMode="auto">
          <a:xfrm>
            <a:off x="1066800" y="1981200"/>
            <a:ext cx="7543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13" name="Rectangle 17"/>
          <p:cNvSpPr>
            <a:spLocks noGrp="1" noChangeArrowheads="1"/>
          </p:cNvSpPr>
          <p:nvPr>
            <p:ph type="dt" sz="half" idx="2"/>
          </p:nvPr>
        </p:nvSpPr>
        <p:spPr bwMode="auto">
          <a:xfrm>
            <a:off x="1066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endParaRPr lang="en-US" altLang="en-US" dirty="0"/>
          </a:p>
        </p:txBody>
      </p:sp>
      <p:sp>
        <p:nvSpPr>
          <p:cNvPr id="4114" name="Rectangle 18"/>
          <p:cNvSpPr>
            <a:spLocks noGrp="1" noChangeArrowheads="1"/>
          </p:cNvSpPr>
          <p:nvPr>
            <p:ph type="ftr" sz="quarter" idx="3"/>
          </p:nvPr>
        </p:nvSpPr>
        <p:spPr bwMode="auto">
          <a:xfrm>
            <a:off x="34290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endParaRPr lang="en-US" altLang="en-US" dirty="0"/>
          </a:p>
        </p:txBody>
      </p:sp>
      <p:sp>
        <p:nvSpPr>
          <p:cNvPr id="4115" name="Rectangle 19"/>
          <p:cNvSpPr>
            <a:spLocks noGrp="1" noChangeArrowheads="1"/>
          </p:cNvSpPr>
          <p:nvPr>
            <p:ph type="sldNum" sz="quarter" idx="4"/>
          </p:nvPr>
        </p:nvSpPr>
        <p:spPr bwMode="auto">
          <a:xfrm>
            <a:off x="67056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fld id="{3F876280-4689-4385-894D-32EC28657161}" type="slidenum">
              <a:rPr lang="en-US" altLang="en-US"/>
              <a:pPr/>
              <a:t>‹#›</a:t>
            </a:fld>
            <a:endParaRPr lang="en-US" altLang="en-US" dirty="0"/>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rtl="0" fontAlgn="base">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7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SzPct val="7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exploration.esa.int/science-e/www/object/index.cfm?fobjectid=46474"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hyperlink" Target="https://en.wikipedia.org/wiki/GC-MS" TargetMode="External"/><Relationship Id="rId2" Type="http://schemas.openxmlformats.org/officeDocument/2006/relationships/hyperlink" Target="https://en.wikipedia.org/wiki/Soft_laser_desorption" TargetMode="Externa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hyperlink" Target="https://en.wikipedia.org/wiki/Quadrupole_ion_trap"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en.wikipedia.org/wiki/Infrared_spectroscopy" TargetMode="External"/><Relationship Id="rId7" Type="http://schemas.openxmlformats.org/officeDocument/2006/relationships/image" Target="../media/image22.jpeg"/><Relationship Id="rId2" Type="http://schemas.openxmlformats.org/officeDocument/2006/relationships/hyperlink" Target="https://en.wikipedia.org/wiki/Core_drill" TargetMode="Externa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exploration.esa.int/science-e/www/object/index.cfm?fobjectid=47868"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wmf"/></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www.nasa.gov/sites/default/files/mars_2020_rover.jpg"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en.wikipedia.org/wiki/File:MOXIE_O2_generator.jpg"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4.jpeg"/><Relationship Id="rId7" Type="http://schemas.openxmlformats.org/officeDocument/2006/relationships/image" Target="../media/image46.jpeg"/><Relationship Id="rId2" Type="http://schemas.openxmlformats.org/officeDocument/2006/relationships/hyperlink" Target="https://en.wikipedia.org/wiki/File:Hematite_region_Sinus_Meridiani_sur_Mars.jpg" TargetMode="External"/><Relationship Id="rId1" Type="http://schemas.openxmlformats.org/officeDocument/2006/relationships/slideLayout" Target="../slideLayouts/slideLayout7.xml"/><Relationship Id="rId6" Type="http://schemas.openxmlformats.org/officeDocument/2006/relationships/hyperlink" Target="https://en.wikipedia.org/wiki/File:Dao_Vallis.JPG" TargetMode="External"/><Relationship Id="rId5" Type="http://schemas.openxmlformats.org/officeDocument/2006/relationships/image" Target="../media/image45.jpeg"/><Relationship Id="rId4" Type="http://schemas.openxmlformats.org/officeDocument/2006/relationships/hyperlink" Target="https://en.wikipedia.org/wiki/File:Nanedi_channel.JPG" TargetMode="Externa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49.png"/><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3" Type="http://schemas.openxmlformats.org/officeDocument/2006/relationships/audio" Target="file:///C:\Users\Owner\Documents\ARE%20%20ALONE\ENCHANTMENT%20MUSIC.wav" TargetMode="Externa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9.png"/><Relationship Id="rId5" Type="http://schemas.openxmlformats.org/officeDocument/2006/relationships/image" Target="../media/image50.jpeg"/><Relationship Id="rId4"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49.png"/><Relationship Id="rId5" Type="http://schemas.openxmlformats.org/officeDocument/2006/relationships/image" Target="../media/image51.gif"/><Relationship Id="rId4" Type="http://schemas.openxmlformats.org/officeDocument/2006/relationships/hyperlink" Target="http://www.wired.com/images_blogs/photos/uncategorized/2008/06/19/dodo_020_0242_2.gif" TargetMode="Externa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49.png"/><Relationship Id="rId4" Type="http://schemas.openxmlformats.org/officeDocument/2006/relationships/image" Target="../media/image52.jpeg"/></Relationships>
</file>

<file path=ppt/slides/_rels/slide38.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slideLayout" Target="../slideLayouts/slideLayout7.xml"/><Relationship Id="rId7" Type="http://schemas.openxmlformats.org/officeDocument/2006/relationships/image" Target="../media/image56.jpe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 Id="rId9" Type="http://schemas.openxmlformats.org/officeDocument/2006/relationships/image" Target="../media/image49.png"/></Relationships>
</file>

<file path=ppt/slides/_rels/slide3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m.esa.int/Our_Activities/Space_Science/The_Solar_System_s_grandest_canyon"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www.nbi.ku.dk/Nyheder/nyheder_15/mars-har-baelter-af-gletsjere-bestaaende-af-frossent-vand/mars_sphere_LDAs_sort2-500.jpg"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http://www.space.com/15368-mars-myths-misconceptions-quiz.html" TargetMode="External"/><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4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file:///C:\Users\Owner\Documents\ARE%20%20ALONE\ENCHANTMENT%20MUSIC.wav" TargetMode="External"/><Relationship Id="rId7" Type="http://schemas.openxmlformats.org/officeDocument/2006/relationships/image" Target="../media/image71.jpe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70.jpeg"/><Relationship Id="rId5" Type="http://schemas.openxmlformats.org/officeDocument/2006/relationships/hyperlink" Target="http://www.trbimg.com/img-51254ef0/turbine/la-sci-sn-nasa-mars-curiosity-rover-collects-d-001/600/600x600" TargetMode="External"/><Relationship Id="rId4"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49.png"/><Relationship Id="rId4" Type="http://schemas.openxmlformats.org/officeDocument/2006/relationships/image" Target="../media/image72.jpe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5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E6C18B-E586-46D6-AAEC-18FE82C6C169}"/>
              </a:ext>
            </a:extLst>
          </p:cNvPr>
          <p:cNvSpPr txBox="1"/>
          <p:nvPr/>
        </p:nvSpPr>
        <p:spPr>
          <a:xfrm>
            <a:off x="990600" y="990600"/>
            <a:ext cx="8077200" cy="5078313"/>
          </a:xfrm>
          <a:prstGeom prst="rect">
            <a:avLst/>
          </a:prstGeom>
          <a:noFill/>
        </p:spPr>
        <p:txBody>
          <a:bodyPr wrap="square" rtlCol="0">
            <a:spAutoFit/>
          </a:bodyPr>
          <a:lstStyle/>
          <a:p>
            <a:r>
              <a:rPr lang="en-US" dirty="0"/>
              <a:t>                                               References </a:t>
            </a:r>
          </a:p>
          <a:p>
            <a:endParaRPr lang="en-US" dirty="0"/>
          </a:p>
          <a:p>
            <a:endParaRPr lang="en-US" dirty="0"/>
          </a:p>
          <a:p>
            <a:endParaRPr lang="en-US" dirty="0"/>
          </a:p>
          <a:p>
            <a:r>
              <a:rPr lang="en-US" dirty="0"/>
              <a:t>“In Depth | Curiosity (MSL)”                      – NASA Solar System Exploration</a:t>
            </a:r>
          </a:p>
          <a:p>
            <a:r>
              <a:rPr lang="en-US" dirty="0"/>
              <a:t>“Water on Mars: The Story So Far”                             | News | Astrobiology</a:t>
            </a:r>
          </a:p>
          <a:p>
            <a:r>
              <a:rPr lang="en-US" dirty="0"/>
              <a:t>“Significant amounts of water' found in Mars' massive version ...”           CNN</a:t>
            </a:r>
          </a:p>
          <a:p>
            <a:r>
              <a:rPr lang="en-US" dirty="0"/>
              <a:t>“Why Do We Care About Water on Mars?”       | NASA Space Place –     NASA </a:t>
            </a:r>
          </a:p>
          <a:p>
            <a:r>
              <a:rPr lang="en-US" dirty="0"/>
              <a:t>“NASA Confirms Evidence That Liquid Water Flows on Today’s Mars”      NASA</a:t>
            </a:r>
          </a:p>
          <a:p>
            <a:r>
              <a:rPr lang="en-US" dirty="0"/>
              <a:t>“ESA - ExoMars discovers hidden water in Mars’ Grand Canyon”               ESA</a:t>
            </a:r>
          </a:p>
          <a:p>
            <a:r>
              <a:rPr lang="en-US" dirty="0"/>
              <a:t>“First Discovery of Water on Mars”                          | NASA History | Phoenix</a:t>
            </a:r>
          </a:p>
          <a:p>
            <a:r>
              <a:rPr lang="en-US" dirty="0"/>
              <a:t>“NASA Confirms Evidence That Liquid Water Flows on Today’s Mars</a:t>
            </a:r>
          </a:p>
          <a:p>
            <a:r>
              <a:rPr lang="en-US" dirty="0"/>
              <a:t>“New Study Suggests Discovery of Liquid Water on Mars May Have…”     MSN</a:t>
            </a:r>
          </a:p>
          <a:p>
            <a:r>
              <a:rPr lang="en-US" dirty="0"/>
              <a:t>“Water on Mars: Significant amounts found under planet's Grand ...” </a:t>
            </a:r>
          </a:p>
          <a:p>
            <a:r>
              <a:rPr lang="en-US" dirty="0"/>
              <a:t>                                                                                              USA Today</a:t>
            </a:r>
          </a:p>
          <a:p>
            <a:r>
              <a:rPr lang="en-US" dirty="0"/>
              <a:t>“Spacecraft discovers 'hidden water' in Mars Grand Canyon”               - CNET</a:t>
            </a:r>
          </a:p>
          <a:p>
            <a:r>
              <a:rPr lang="en-US" dirty="0"/>
              <a:t>“Why Does Nasa Believe There Is Water On Mars ... “           Eclipse Aviation</a:t>
            </a:r>
          </a:p>
          <a:p>
            <a:r>
              <a:rPr lang="en-US" dirty="0"/>
              <a:t>“Large Reservoir of Liquid Water Found Deep Below the Surface ...”     NASA</a:t>
            </a:r>
          </a:p>
        </p:txBody>
      </p:sp>
    </p:spTree>
    <p:extLst>
      <p:ext uri="{BB962C8B-B14F-4D97-AF65-F5344CB8AC3E}">
        <p14:creationId xmlns:p14="http://schemas.microsoft.com/office/powerpoint/2010/main" val="2781914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524000" y="2057400"/>
            <a:ext cx="6858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a:solidFill>
                <a:srgbClr val="FFCC00"/>
              </a:solidFill>
              <a:effectLst>
                <a:outerShdw blurRad="38100" dist="38100" dir="2700000" algn="tl">
                  <a:srgbClr val="000000"/>
                </a:outerShdw>
              </a:effectLst>
              <a:latin typeface="AR BLANCA" panose="02000000000000000000" pitchFamily="2" charset="0"/>
            </a:endParaRPr>
          </a:p>
        </p:txBody>
      </p:sp>
      <p:sp>
        <p:nvSpPr>
          <p:cNvPr id="12291" name="Text Box 3"/>
          <p:cNvSpPr txBox="1">
            <a:spLocks noChangeArrowheads="1"/>
          </p:cNvSpPr>
          <p:nvPr/>
        </p:nvSpPr>
        <p:spPr bwMode="auto">
          <a:xfrm>
            <a:off x="838200" y="104775"/>
            <a:ext cx="81534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dirty="0">
                <a:solidFill>
                  <a:srgbClr val="FFCC00"/>
                </a:solidFill>
                <a:effectLst>
                  <a:outerShdw blurRad="38100" dist="38100" dir="2700000" algn="tl">
                    <a:srgbClr val="000000"/>
                  </a:outerShdw>
                </a:effectLst>
                <a:latin typeface="AR BLANCA" panose="02000000000000000000" pitchFamily="2" charset="0"/>
              </a:rPr>
              <a:t>“</a:t>
            </a:r>
            <a:r>
              <a:rPr lang="en-US" altLang="en-US" sz="2800" dirty="0">
                <a:solidFill>
                  <a:srgbClr val="FFCC00"/>
                </a:solidFill>
                <a:effectLst>
                  <a:outerShdw blurRad="38100" dist="38100" dir="2700000" algn="tl">
                    <a:srgbClr val="000000"/>
                  </a:outerShdw>
                </a:effectLst>
                <a:latin typeface="+mj-lt"/>
              </a:rPr>
              <a:t>EXO Mars Program: The European Space Agency's Exobiology on Mars Program is a series of missions designed to understand if life ever existed on Mars.”</a:t>
            </a:r>
          </a:p>
        </p:txBody>
      </p:sp>
      <p:pic>
        <p:nvPicPr>
          <p:cNvPr id="12292" name="Picture 4" descr="ExoMars_combi_3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981200"/>
            <a:ext cx="5105400" cy="39671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91973B5-D8EC-4100-B698-B1E130E7E1B7}"/>
              </a:ext>
            </a:extLst>
          </p:cNvPr>
          <p:cNvSpPr txBox="1"/>
          <p:nvPr/>
        </p:nvSpPr>
        <p:spPr>
          <a:xfrm>
            <a:off x="2286000" y="6096000"/>
            <a:ext cx="4648200" cy="369332"/>
          </a:xfrm>
          <a:prstGeom prst="rect">
            <a:avLst/>
          </a:prstGeom>
          <a:noFill/>
        </p:spPr>
        <p:txBody>
          <a:bodyPr wrap="square" rtlCol="0">
            <a:spAutoFit/>
          </a:bodyPr>
          <a:lstStyle/>
          <a:p>
            <a:pPr algn="ctr"/>
            <a:r>
              <a:rPr lang="en-US" dirty="0"/>
              <a:t>Launch 2019</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1143000" y="685800"/>
            <a:ext cx="6934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a:effectLst>
                <a:outerShdw blurRad="38100" dist="38100" dir="2700000" algn="tl">
                  <a:srgbClr val="000000"/>
                </a:outerShdw>
              </a:effectLst>
              <a:latin typeface="AR BLANCA" panose="02000000000000000000" pitchFamily="2" charset="0"/>
            </a:endParaRPr>
          </a:p>
        </p:txBody>
      </p:sp>
      <p:sp>
        <p:nvSpPr>
          <p:cNvPr id="15363" name="Text Box 3"/>
          <p:cNvSpPr txBox="1">
            <a:spLocks noChangeArrowheads="1"/>
          </p:cNvSpPr>
          <p:nvPr/>
        </p:nvSpPr>
        <p:spPr bwMode="auto">
          <a:xfrm>
            <a:off x="914400" y="0"/>
            <a:ext cx="7772400"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dirty="0">
                <a:solidFill>
                  <a:srgbClr val="FFCC00"/>
                </a:solidFill>
                <a:effectLst>
                  <a:outerShdw blurRad="38100" dist="38100" dir="2700000" algn="tl">
                    <a:srgbClr val="000000"/>
                  </a:outerShdw>
                </a:effectLst>
                <a:latin typeface="+mj-lt"/>
              </a:rPr>
              <a:t>ESA and </a:t>
            </a:r>
            <a:r>
              <a:rPr lang="en-US" altLang="en-US" sz="2800" dirty="0" err="1">
                <a:solidFill>
                  <a:srgbClr val="FFCC00"/>
                </a:solidFill>
                <a:effectLst>
                  <a:outerShdw blurRad="38100" dist="38100" dir="2700000" algn="tl">
                    <a:srgbClr val="000000"/>
                  </a:outerShdw>
                </a:effectLst>
                <a:latin typeface="+mj-lt"/>
              </a:rPr>
              <a:t>Roscosmos</a:t>
            </a:r>
            <a:r>
              <a:rPr lang="en-US" altLang="en-US" sz="2800" dirty="0">
                <a:solidFill>
                  <a:srgbClr val="FFCC00"/>
                </a:solidFill>
                <a:effectLst>
                  <a:outerShdw blurRad="38100" dist="38100" dir="2700000" algn="tl">
                    <a:srgbClr val="000000"/>
                  </a:outerShdw>
                </a:effectLst>
                <a:latin typeface="+mj-lt"/>
              </a:rPr>
              <a:t> EXO Mars Trace Gas Orbiter (TGO) Launch March 14 of 2016</a:t>
            </a:r>
          </a:p>
          <a:p>
            <a:pPr algn="ctr">
              <a:spcBef>
                <a:spcPct val="50000"/>
              </a:spcBef>
            </a:pPr>
            <a:endParaRPr lang="en-US" altLang="en-US" sz="2800" dirty="0">
              <a:effectLst>
                <a:outerShdw blurRad="38100" dist="38100" dir="2700000" algn="tl">
                  <a:srgbClr val="000000"/>
                </a:outerShdw>
              </a:effectLst>
              <a:latin typeface="AR BLANCA" panose="02000000000000000000" pitchFamily="2" charset="0"/>
            </a:endParaRPr>
          </a:p>
        </p:txBody>
      </p:sp>
      <p:pic>
        <p:nvPicPr>
          <p:cNvPr id="15364" name="Picture 4" descr="ExoMars_46475_TGO_295">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066800"/>
            <a:ext cx="3505200" cy="2341563"/>
          </a:xfrm>
          <a:prstGeom prst="rect">
            <a:avLst/>
          </a:prstGeom>
          <a:noFill/>
          <a:extLst>
            <a:ext uri="{909E8E84-426E-40DD-AFC4-6F175D3DCCD1}">
              <a14:hiddenFill xmlns:a14="http://schemas.microsoft.com/office/drawing/2010/main">
                <a:solidFill>
                  <a:srgbClr val="FFFFFF"/>
                </a:solidFill>
              </a14:hiddenFill>
            </a:ext>
          </a:extLst>
        </p:spPr>
      </p:pic>
      <p:sp>
        <p:nvSpPr>
          <p:cNvPr id="15365" name="Text Box 5"/>
          <p:cNvSpPr txBox="1">
            <a:spLocks noChangeArrowheads="1"/>
          </p:cNvSpPr>
          <p:nvPr/>
        </p:nvSpPr>
        <p:spPr bwMode="auto">
          <a:xfrm>
            <a:off x="914400" y="3394075"/>
            <a:ext cx="7543800"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dirty="0">
                <a:solidFill>
                  <a:srgbClr val="FFCC00"/>
                </a:solidFill>
                <a:effectLst>
                  <a:outerShdw blurRad="38100" dist="38100" dir="2700000" algn="tl">
                    <a:srgbClr val="000000"/>
                  </a:outerShdw>
                </a:effectLst>
                <a:latin typeface="+mn-lt"/>
              </a:rPr>
              <a:t>“…the instruments onboard the Orbiter will be deployed to detect a wide range of atmospheric </a:t>
            </a:r>
            <a:r>
              <a:rPr lang="en-US" altLang="en-US" sz="2400" dirty="0">
                <a:effectLst>
                  <a:outerShdw blurRad="38100" dist="38100" dir="2700000" algn="tl">
                    <a:srgbClr val="000000"/>
                  </a:outerShdw>
                </a:effectLst>
                <a:latin typeface="+mn-lt"/>
              </a:rPr>
              <a:t>trace gases (such as methane, water vapor, nitrogen dioxide, acetylene</a:t>
            </a:r>
            <a:r>
              <a:rPr lang="en-US" altLang="en-US" sz="2400" dirty="0">
                <a:solidFill>
                  <a:srgbClr val="FFCC00"/>
                </a:solidFill>
                <a:effectLst>
                  <a:outerShdw blurRad="38100" dist="38100" dir="2700000" algn="tl">
                    <a:srgbClr val="000000"/>
                  </a:outerShdw>
                </a:effectLst>
                <a:latin typeface="+mn-lt"/>
              </a:rPr>
              <a:t>). The measurements carried out by the Orbiter will provide evidence about the location and sources of these gases; these locations could be targeted as </a:t>
            </a:r>
            <a:r>
              <a:rPr lang="en-US" altLang="en-US" sz="2400" dirty="0">
                <a:effectLst>
                  <a:outerShdw blurRad="38100" dist="38100" dir="2700000" algn="tl">
                    <a:srgbClr val="000000"/>
                  </a:outerShdw>
                </a:effectLst>
                <a:latin typeface="+mn-lt"/>
              </a:rPr>
              <a:t>prime landing sites for future missions</a:t>
            </a:r>
            <a:r>
              <a:rPr lang="en-US" altLang="en-US" sz="2400" dirty="0">
                <a:solidFill>
                  <a:srgbClr val="FFCC00"/>
                </a:solidFill>
                <a:effectLst>
                  <a:outerShdw blurRad="38100" dist="38100" dir="2700000" algn="tl">
                    <a:srgbClr val="000000"/>
                  </a:outerShdw>
                </a:effectLst>
                <a:latin typeface="+mn-lt"/>
              </a:rPr>
              <a:t>.” </a:t>
            </a:r>
          </a:p>
          <a:p>
            <a:pPr algn="ctr">
              <a:spcBef>
                <a:spcPct val="50000"/>
              </a:spcBef>
            </a:pPr>
            <a:endParaRPr lang="en-US" altLang="en-US" sz="2800" dirty="0">
              <a:effectLst>
                <a:outerShdw blurRad="38100" dist="38100" dir="2700000" algn="tl">
                  <a:srgbClr val="000000"/>
                </a:outerShdw>
              </a:effectLst>
              <a:latin typeface="AR BLANCA" panose="02000000000000000000" pitchFamily="2"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C914F3-8840-455B-B2B4-14772EE9CF7B}"/>
              </a:ext>
            </a:extLst>
          </p:cNvPr>
          <p:cNvPicPr>
            <a:picLocks noChangeAspect="1"/>
          </p:cNvPicPr>
          <p:nvPr/>
        </p:nvPicPr>
        <p:blipFill>
          <a:blip r:embed="rId2"/>
          <a:stretch>
            <a:fillRect/>
          </a:stretch>
        </p:blipFill>
        <p:spPr>
          <a:xfrm>
            <a:off x="152400" y="1069124"/>
            <a:ext cx="6509396" cy="3655276"/>
          </a:xfrm>
          <a:prstGeom prst="rect">
            <a:avLst/>
          </a:prstGeom>
        </p:spPr>
      </p:pic>
      <p:sp>
        <p:nvSpPr>
          <p:cNvPr id="5" name="TextBox 4">
            <a:extLst>
              <a:ext uri="{FF2B5EF4-FFF2-40B4-BE49-F238E27FC236}">
                <a16:creationId xmlns:a16="http://schemas.microsoft.com/office/drawing/2014/main" id="{720233D9-F956-46C0-933B-D9223CB9D3C6}"/>
              </a:ext>
            </a:extLst>
          </p:cNvPr>
          <p:cNvSpPr txBox="1"/>
          <p:nvPr/>
        </p:nvSpPr>
        <p:spPr>
          <a:xfrm>
            <a:off x="457200" y="76200"/>
            <a:ext cx="8153400" cy="646331"/>
          </a:xfrm>
          <a:prstGeom prst="rect">
            <a:avLst/>
          </a:prstGeom>
          <a:noFill/>
        </p:spPr>
        <p:txBody>
          <a:bodyPr wrap="square" rtlCol="0">
            <a:spAutoFit/>
          </a:bodyPr>
          <a:lstStyle/>
          <a:p>
            <a:pPr algn="ctr"/>
            <a:r>
              <a:rPr lang="en-US" dirty="0"/>
              <a:t>The Trace Gas Orbiter discovered “significant amount of water” under the surface of Mar’s version of the Grand Canyon which is much larger than Earth’s</a:t>
            </a:r>
          </a:p>
        </p:txBody>
      </p:sp>
      <p:pic>
        <p:nvPicPr>
          <p:cNvPr id="6" name="Picture 5">
            <a:extLst>
              <a:ext uri="{FF2B5EF4-FFF2-40B4-BE49-F238E27FC236}">
                <a16:creationId xmlns:a16="http://schemas.microsoft.com/office/drawing/2014/main" id="{928A1980-EBB9-4D2D-A05B-D09767CB3405}"/>
              </a:ext>
            </a:extLst>
          </p:cNvPr>
          <p:cNvPicPr>
            <a:picLocks noChangeAspect="1"/>
          </p:cNvPicPr>
          <p:nvPr/>
        </p:nvPicPr>
        <p:blipFill>
          <a:blip r:embed="rId3"/>
          <a:stretch>
            <a:fillRect/>
          </a:stretch>
        </p:blipFill>
        <p:spPr>
          <a:xfrm>
            <a:off x="5105400" y="3029096"/>
            <a:ext cx="4938188" cy="2773920"/>
          </a:xfrm>
          <a:prstGeom prst="rect">
            <a:avLst/>
          </a:prstGeom>
        </p:spPr>
      </p:pic>
    </p:spTree>
    <p:extLst>
      <p:ext uri="{BB962C8B-B14F-4D97-AF65-F5344CB8AC3E}">
        <p14:creationId xmlns:p14="http://schemas.microsoft.com/office/powerpoint/2010/main" val="2816952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990600" y="1295400"/>
            <a:ext cx="6096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a:effectLst>
                <a:outerShdw blurRad="38100" dist="38100" dir="2700000" algn="tl">
                  <a:srgbClr val="000000"/>
                </a:outerShdw>
              </a:effectLst>
              <a:latin typeface="AR BLANCA" panose="02000000000000000000" pitchFamily="2" charset="0"/>
            </a:endParaRPr>
          </a:p>
        </p:txBody>
      </p:sp>
      <p:sp>
        <p:nvSpPr>
          <p:cNvPr id="16387" name="Text Box 3"/>
          <p:cNvSpPr txBox="1">
            <a:spLocks noChangeArrowheads="1"/>
          </p:cNvSpPr>
          <p:nvPr/>
        </p:nvSpPr>
        <p:spPr bwMode="auto">
          <a:xfrm>
            <a:off x="685800" y="0"/>
            <a:ext cx="8458200"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dirty="0">
                <a:solidFill>
                  <a:srgbClr val="FFCC00"/>
                </a:solidFill>
                <a:effectLst>
                  <a:outerShdw blurRad="38100" dist="38100" dir="2700000" algn="tl">
                    <a:srgbClr val="000000"/>
                  </a:outerShdw>
                </a:effectLst>
                <a:latin typeface="+mj-lt"/>
              </a:rPr>
              <a:t>The First EXO Mars Rover crashed on Mars</a:t>
            </a:r>
          </a:p>
          <a:p>
            <a:pPr algn="ctr">
              <a:spcBef>
                <a:spcPct val="50000"/>
              </a:spcBef>
            </a:pPr>
            <a:endParaRPr lang="en-US" altLang="en-US" sz="2800" dirty="0">
              <a:solidFill>
                <a:srgbClr val="FFCC00"/>
              </a:solidFill>
              <a:effectLst>
                <a:outerShdw blurRad="38100" dist="38100" dir="2700000" algn="tl">
                  <a:srgbClr val="000000"/>
                </a:outerShdw>
              </a:effectLst>
              <a:latin typeface="AR BLANCA" panose="02000000000000000000" pitchFamily="2" charset="0"/>
            </a:endParaRPr>
          </a:p>
        </p:txBody>
      </p:sp>
      <p:pic>
        <p:nvPicPr>
          <p:cNvPr id="16388" name="Picture 4" descr="EXOMA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455613"/>
            <a:ext cx="6400800" cy="3878262"/>
          </a:xfrm>
          <a:prstGeom prst="rect">
            <a:avLst/>
          </a:prstGeom>
          <a:noFill/>
          <a:extLst>
            <a:ext uri="{909E8E84-426E-40DD-AFC4-6F175D3DCCD1}">
              <a14:hiddenFill xmlns:a14="http://schemas.microsoft.com/office/drawing/2010/main">
                <a:solidFill>
                  <a:srgbClr val="FFFFFF"/>
                </a:solidFill>
              </a14:hiddenFill>
            </a:ext>
          </a:extLst>
        </p:spPr>
      </p:pic>
      <p:pic>
        <p:nvPicPr>
          <p:cNvPr id="16389" name="Picture 5" descr="exomars_wheels_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4419600"/>
            <a:ext cx="3429000" cy="2279650"/>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083108_esa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4403725"/>
            <a:ext cx="2667000" cy="2530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685800" y="2495550"/>
            <a:ext cx="8001000"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800" b="1" dirty="0">
                <a:solidFill>
                  <a:srgbClr val="FFCC00"/>
                </a:solidFill>
                <a:latin typeface="+mn-lt"/>
              </a:rPr>
              <a:t>“Mars Organic Molecule Analyzer</a:t>
            </a:r>
            <a:r>
              <a:rPr lang="en-US" altLang="en-US" sz="2800" dirty="0">
                <a:solidFill>
                  <a:srgbClr val="FFCC00"/>
                </a:solidFill>
                <a:latin typeface="+mn-lt"/>
              </a:rPr>
              <a:t> (</a:t>
            </a:r>
            <a:r>
              <a:rPr lang="en-US" altLang="en-US" sz="2800" b="1" dirty="0">
                <a:solidFill>
                  <a:srgbClr val="FFCC00"/>
                </a:solidFill>
                <a:latin typeface="+mn-lt"/>
              </a:rPr>
              <a:t>MOMA</a:t>
            </a:r>
            <a:r>
              <a:rPr lang="en-US" altLang="en-US" sz="2800" dirty="0">
                <a:solidFill>
                  <a:srgbClr val="FFCC00"/>
                </a:solidFill>
                <a:latin typeface="+mn-lt"/>
              </a:rPr>
              <a:t>) is the rover's largest instrument. It will conduct a broad-range, very-high sensitivity search for organic molecules in the collected sample. It includes two different ways for extracting organics: </a:t>
            </a:r>
            <a:r>
              <a:rPr lang="en-US" altLang="en-US" sz="2800" dirty="0">
                <a:solidFill>
                  <a:srgbClr val="FFCC00"/>
                </a:solidFill>
                <a:latin typeface="+mn-lt"/>
                <a:hlinkClick r:id="rId2" tooltip="Soft laser desorption"/>
              </a:rPr>
              <a:t>laser desorption</a:t>
            </a:r>
            <a:r>
              <a:rPr lang="en-US" altLang="en-US" sz="2800" dirty="0">
                <a:solidFill>
                  <a:srgbClr val="FFCC00"/>
                </a:solidFill>
                <a:latin typeface="+mn-lt"/>
              </a:rPr>
              <a:t> and thermal volatilization, followed by separation using four </a:t>
            </a:r>
            <a:r>
              <a:rPr lang="en-US" altLang="en-US" sz="2800" dirty="0">
                <a:solidFill>
                  <a:srgbClr val="FFCC00"/>
                </a:solidFill>
                <a:latin typeface="+mn-lt"/>
                <a:hlinkClick r:id="rId3" tooltip="GC-MS"/>
              </a:rPr>
              <a:t>GC-MS</a:t>
            </a:r>
            <a:r>
              <a:rPr lang="en-US" altLang="en-US" sz="2800" dirty="0">
                <a:solidFill>
                  <a:srgbClr val="FFCC00"/>
                </a:solidFill>
                <a:latin typeface="+mn-lt"/>
              </a:rPr>
              <a:t> columns. The identification of the evolved organic molecules is performed with an </a:t>
            </a:r>
            <a:r>
              <a:rPr lang="en-US" altLang="en-US" sz="2800" dirty="0">
                <a:solidFill>
                  <a:srgbClr val="FFCC00"/>
                </a:solidFill>
                <a:latin typeface="+mn-lt"/>
                <a:hlinkClick r:id="rId4" tooltip="Quadrupole ion trap"/>
              </a:rPr>
              <a:t>ion trap mass spectrometer</a:t>
            </a:r>
            <a:r>
              <a:rPr lang="en-US" altLang="en-US" sz="2800" dirty="0">
                <a:solidFill>
                  <a:srgbClr val="FFCC00"/>
                </a:solidFill>
                <a:latin typeface="+mn-lt"/>
              </a:rPr>
              <a:t>.”</a:t>
            </a:r>
          </a:p>
          <a:p>
            <a:endParaRPr lang="en-US" altLang="en-US" sz="2800" dirty="0">
              <a:latin typeface="AR BLANCA" panose="02000000000000000000" pitchFamily="2" charset="0"/>
            </a:endParaRPr>
          </a:p>
        </p:txBody>
      </p:sp>
      <p:pic>
        <p:nvPicPr>
          <p:cNvPr id="17411" name="Picture 3" descr="moa_instrum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52400"/>
            <a:ext cx="3619500" cy="2268538"/>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The MOMA instrument and it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52400"/>
            <a:ext cx="4495800" cy="22336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1828800" y="2209800"/>
            <a:ext cx="6172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a:effectLst>
                <a:outerShdw blurRad="38100" dist="38100" dir="2700000" algn="tl">
                  <a:srgbClr val="000000"/>
                </a:outerShdw>
              </a:effectLst>
              <a:latin typeface="AR BLANCA" panose="02000000000000000000" pitchFamily="2" charset="0"/>
            </a:endParaRPr>
          </a:p>
        </p:txBody>
      </p:sp>
      <p:sp>
        <p:nvSpPr>
          <p:cNvPr id="18435" name="Text Box 3"/>
          <p:cNvSpPr txBox="1">
            <a:spLocks noChangeArrowheads="1"/>
          </p:cNvSpPr>
          <p:nvPr/>
        </p:nvSpPr>
        <p:spPr bwMode="auto">
          <a:xfrm>
            <a:off x="0" y="3962400"/>
            <a:ext cx="91440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dirty="0">
                <a:solidFill>
                  <a:srgbClr val="FFCC00"/>
                </a:solidFill>
                <a:effectLst>
                  <a:outerShdw blurRad="38100" dist="38100" dir="2700000" algn="tl">
                    <a:srgbClr val="000000"/>
                  </a:outerShdw>
                </a:effectLst>
                <a:latin typeface="AR BLANCA" panose="02000000000000000000" pitchFamily="2" charset="0"/>
              </a:rPr>
              <a:t>“</a:t>
            </a:r>
            <a:r>
              <a:rPr lang="en-US" altLang="en-US" sz="2000" dirty="0">
                <a:solidFill>
                  <a:srgbClr val="FFCC00"/>
                </a:solidFill>
                <a:effectLst>
                  <a:outerShdw blurRad="38100" dist="38100" dir="2700000" algn="tl">
                    <a:srgbClr val="000000"/>
                  </a:outerShdw>
                </a:effectLst>
                <a:latin typeface="Arial" panose="020B0604020202020204" pitchFamily="34" charset="0"/>
              </a:rPr>
              <a:t>The ExoMars </a:t>
            </a:r>
            <a:r>
              <a:rPr lang="en-US" altLang="en-US" sz="2000" dirty="0">
                <a:solidFill>
                  <a:srgbClr val="FFCC00"/>
                </a:solidFill>
                <a:effectLst>
                  <a:outerShdw blurRad="38100" dist="38100" dir="2700000" algn="tl">
                    <a:srgbClr val="000000"/>
                  </a:outerShdw>
                </a:effectLst>
                <a:latin typeface="Arial" panose="020B0604020202020204" pitchFamily="34" charset="0"/>
                <a:hlinkClick r:id="rId2" tooltip="Core drill"/>
              </a:rPr>
              <a:t>core drill</a:t>
            </a:r>
            <a:r>
              <a:rPr lang="en-US" altLang="en-US" sz="2000" dirty="0">
                <a:solidFill>
                  <a:srgbClr val="FFCC00"/>
                </a:solidFill>
                <a:effectLst>
                  <a:outerShdw blurRad="38100" dist="38100" dir="2700000" algn="tl">
                    <a:srgbClr val="000000"/>
                  </a:outerShdw>
                </a:effectLst>
                <a:latin typeface="Arial" panose="020B0604020202020204" pitchFamily="34" charset="0"/>
              </a:rPr>
              <a:t> is designed to acquire soil samples down to a maximum depth of 2 meters (6.6 ft) in a variety of soil types. The drill will acquire a core sample 1 cm (0.39 in) in diameter by 3 cm (1.2 in) in length, extract it and deliver it to the inlet port of the Rover Payload Module, where the sample will be distributed, processed and analyzed. The ExoMars drill embeds the Mars Multispectral Imager for Subsurface Studies (Ma-Miss) which is a miniaturized </a:t>
            </a:r>
            <a:r>
              <a:rPr lang="en-US" altLang="en-US" sz="2000" dirty="0">
                <a:solidFill>
                  <a:srgbClr val="FFCC00"/>
                </a:solidFill>
                <a:effectLst>
                  <a:outerShdw blurRad="38100" dist="38100" dir="2700000" algn="tl">
                    <a:srgbClr val="000000"/>
                  </a:outerShdw>
                </a:effectLst>
                <a:latin typeface="Arial" panose="020B0604020202020204" pitchFamily="34" charset="0"/>
                <a:hlinkClick r:id="rId3" tooltip="Infrared spectroscopy"/>
              </a:rPr>
              <a:t>infrared spectrometer</a:t>
            </a:r>
            <a:r>
              <a:rPr lang="en-US" altLang="en-US" sz="2000" dirty="0">
                <a:solidFill>
                  <a:srgbClr val="FFCC00"/>
                </a:solidFill>
                <a:effectLst>
                  <a:outerShdw blurRad="38100" dist="38100" dir="2700000" algn="tl">
                    <a:srgbClr val="000000"/>
                  </a:outerShdw>
                </a:effectLst>
                <a:latin typeface="Arial" panose="020B0604020202020204" pitchFamily="34" charset="0"/>
              </a:rPr>
              <a:t> devoted to the borehole exploration.” </a:t>
            </a:r>
          </a:p>
        </p:txBody>
      </p:sp>
      <p:pic>
        <p:nvPicPr>
          <p:cNvPr id="18436" name="Picture 4" descr="The Drill breadboard attach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76200"/>
            <a:ext cx="183515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8437" name="Picture 5" descr="drill_in_stowed_position_4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152400"/>
            <a:ext cx="1905000" cy="1430338"/>
          </a:xfrm>
          <a:prstGeom prst="rect">
            <a:avLst/>
          </a:prstGeom>
          <a:noFill/>
          <a:extLst>
            <a:ext uri="{909E8E84-426E-40DD-AFC4-6F175D3DCCD1}">
              <a14:hiddenFill xmlns:a14="http://schemas.microsoft.com/office/drawing/2010/main">
                <a:solidFill>
                  <a:srgbClr val="FFFFFF"/>
                </a:solidFill>
              </a14:hiddenFill>
            </a:ext>
          </a:extLst>
        </p:spPr>
      </p:pic>
      <p:sp>
        <p:nvSpPr>
          <p:cNvPr id="18438" name="Text Box 6"/>
          <p:cNvSpPr txBox="1">
            <a:spLocks noChangeArrowheads="1"/>
          </p:cNvSpPr>
          <p:nvPr/>
        </p:nvSpPr>
        <p:spPr bwMode="auto">
          <a:xfrm>
            <a:off x="1143000" y="2757488"/>
            <a:ext cx="7239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a:effectLst>
                <a:outerShdw blurRad="38100" dist="38100" dir="2700000" algn="tl">
                  <a:srgbClr val="000000"/>
                </a:outerShdw>
              </a:effectLst>
              <a:latin typeface="AR BLANCA" panose="02000000000000000000" pitchFamily="2" charset="0"/>
            </a:endParaRPr>
          </a:p>
        </p:txBody>
      </p:sp>
      <p:pic>
        <p:nvPicPr>
          <p:cNvPr id="18439" name="Picture 7" descr="Ma_MISS - Mars Multispectr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5125" y="76200"/>
            <a:ext cx="2428875" cy="1876425"/>
          </a:xfrm>
          <a:prstGeom prst="rect">
            <a:avLst/>
          </a:prstGeom>
          <a:noFill/>
          <a:extLst>
            <a:ext uri="{909E8E84-426E-40DD-AFC4-6F175D3DCCD1}">
              <a14:hiddenFill xmlns:a14="http://schemas.microsoft.com/office/drawing/2010/main">
                <a:solidFill>
                  <a:srgbClr val="FFFFFF"/>
                </a:solidFill>
              </a14:hiddenFill>
            </a:ext>
          </a:extLst>
        </p:spPr>
      </p:pic>
      <p:sp>
        <p:nvSpPr>
          <p:cNvPr id="18440" name="Text Box 8"/>
          <p:cNvSpPr txBox="1">
            <a:spLocks noChangeArrowheads="1"/>
          </p:cNvSpPr>
          <p:nvPr/>
        </p:nvSpPr>
        <p:spPr bwMode="auto">
          <a:xfrm>
            <a:off x="190500" y="2757487"/>
            <a:ext cx="9144000" cy="189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b="1" dirty="0">
                <a:solidFill>
                  <a:srgbClr val="FFCC00"/>
                </a:solidFill>
                <a:effectLst>
                  <a:outerShdw blurRad="38100" dist="38100" dir="2700000" algn="tl">
                    <a:srgbClr val="000000"/>
                  </a:outerShdw>
                </a:effectLst>
                <a:latin typeface="+mj-lt"/>
              </a:rPr>
              <a:t>“</a:t>
            </a:r>
            <a:r>
              <a:rPr lang="en-US" altLang="en-US" sz="2400" b="1" dirty="0" err="1">
                <a:solidFill>
                  <a:srgbClr val="FFCC00"/>
                </a:solidFill>
                <a:effectLst>
                  <a:outerShdw blurRad="38100" dist="38100" dir="2700000" algn="tl">
                    <a:srgbClr val="000000"/>
                  </a:outerShdw>
                </a:effectLst>
                <a:latin typeface="+mj-lt"/>
              </a:rPr>
              <a:t>Ma_MISS</a:t>
            </a:r>
            <a:r>
              <a:rPr lang="en-US" altLang="en-US" sz="2400" b="1" dirty="0">
                <a:solidFill>
                  <a:srgbClr val="FFCC00"/>
                </a:solidFill>
                <a:effectLst>
                  <a:outerShdw blurRad="38100" dist="38100" dir="2700000" algn="tl">
                    <a:srgbClr val="000000"/>
                  </a:outerShdw>
                </a:effectLst>
                <a:latin typeface="+mj-lt"/>
              </a:rPr>
              <a:t>:</a:t>
            </a:r>
            <a:r>
              <a:rPr lang="en-US" altLang="en-US" sz="2400" dirty="0">
                <a:solidFill>
                  <a:srgbClr val="FFCC00"/>
                </a:solidFill>
                <a:effectLst>
                  <a:outerShdw blurRad="38100" dist="38100" dir="2700000" algn="tl">
                    <a:srgbClr val="000000"/>
                  </a:outerShdw>
                </a:effectLst>
                <a:latin typeface="+mj-lt"/>
              </a:rPr>
              <a:t> </a:t>
            </a:r>
            <a:r>
              <a:rPr lang="en-US" altLang="en-US" sz="2400" b="1" dirty="0">
                <a:solidFill>
                  <a:srgbClr val="FFCC00"/>
                </a:solidFill>
                <a:effectLst>
                  <a:outerShdw blurRad="38100" dist="38100" dir="2700000" algn="tl">
                    <a:srgbClr val="000000"/>
                  </a:outerShdw>
                </a:effectLst>
                <a:latin typeface="+mj-lt"/>
              </a:rPr>
              <a:t>M</a:t>
            </a:r>
            <a:r>
              <a:rPr lang="en-US" altLang="en-US" sz="2400" dirty="0">
                <a:solidFill>
                  <a:srgbClr val="FFCC00"/>
                </a:solidFill>
                <a:effectLst>
                  <a:outerShdw blurRad="38100" dist="38100" dir="2700000" algn="tl">
                    <a:srgbClr val="000000"/>
                  </a:outerShdw>
                </a:effectLst>
                <a:latin typeface="+mj-lt"/>
              </a:rPr>
              <a:t>ars </a:t>
            </a:r>
            <a:r>
              <a:rPr lang="en-US" altLang="en-US" sz="2400" b="1" dirty="0">
                <a:solidFill>
                  <a:srgbClr val="FFCC00"/>
                </a:solidFill>
                <a:effectLst>
                  <a:outerShdw blurRad="38100" dist="38100" dir="2700000" algn="tl">
                    <a:srgbClr val="000000"/>
                  </a:outerShdw>
                </a:effectLst>
                <a:latin typeface="+mj-lt"/>
              </a:rPr>
              <a:t>M</a:t>
            </a:r>
            <a:r>
              <a:rPr lang="en-US" altLang="en-US" sz="2400" dirty="0">
                <a:solidFill>
                  <a:srgbClr val="FFCC00"/>
                </a:solidFill>
                <a:effectLst>
                  <a:outerShdw blurRad="38100" dist="38100" dir="2700000" algn="tl">
                    <a:srgbClr val="000000"/>
                  </a:outerShdw>
                </a:effectLst>
                <a:latin typeface="+mj-lt"/>
              </a:rPr>
              <a:t>ultispectral </a:t>
            </a:r>
            <a:r>
              <a:rPr lang="en-US" altLang="en-US" sz="2400" b="1" dirty="0">
                <a:solidFill>
                  <a:srgbClr val="FFCC00"/>
                </a:solidFill>
                <a:effectLst>
                  <a:outerShdw blurRad="38100" dist="38100" dir="2700000" algn="tl">
                    <a:srgbClr val="000000"/>
                  </a:outerShdw>
                </a:effectLst>
                <a:latin typeface="+mj-lt"/>
              </a:rPr>
              <a:t>I</a:t>
            </a:r>
            <a:r>
              <a:rPr lang="en-US" altLang="en-US" sz="2400" dirty="0">
                <a:solidFill>
                  <a:srgbClr val="FFCC00"/>
                </a:solidFill>
                <a:effectLst>
                  <a:outerShdw blurRad="38100" dist="38100" dir="2700000" algn="tl">
                    <a:srgbClr val="000000"/>
                  </a:outerShdw>
                </a:effectLst>
                <a:latin typeface="+mj-lt"/>
              </a:rPr>
              <a:t>mager for </a:t>
            </a:r>
            <a:r>
              <a:rPr lang="en-US" altLang="en-US" sz="2400" b="1" dirty="0">
                <a:solidFill>
                  <a:srgbClr val="FFCC00"/>
                </a:solidFill>
                <a:effectLst>
                  <a:outerShdw blurRad="38100" dist="38100" dir="2700000" algn="tl">
                    <a:srgbClr val="000000"/>
                  </a:outerShdw>
                </a:effectLst>
                <a:latin typeface="+mj-lt"/>
              </a:rPr>
              <a:t>S</a:t>
            </a:r>
            <a:r>
              <a:rPr lang="en-US" altLang="en-US" sz="2400" dirty="0">
                <a:solidFill>
                  <a:srgbClr val="FFCC00"/>
                </a:solidFill>
                <a:effectLst>
                  <a:outerShdw blurRad="38100" dist="38100" dir="2700000" algn="tl">
                    <a:srgbClr val="000000"/>
                  </a:outerShdw>
                </a:effectLst>
                <a:latin typeface="+mj-lt"/>
              </a:rPr>
              <a:t>ubsurface </a:t>
            </a:r>
            <a:r>
              <a:rPr lang="en-US" altLang="en-US" sz="2400" b="1" dirty="0">
                <a:solidFill>
                  <a:srgbClr val="FFCC00"/>
                </a:solidFill>
                <a:effectLst>
                  <a:outerShdw blurRad="38100" dist="38100" dir="2700000" algn="tl">
                    <a:srgbClr val="000000"/>
                  </a:outerShdw>
                </a:effectLst>
                <a:latin typeface="+mj-lt"/>
              </a:rPr>
              <a:t>S</a:t>
            </a:r>
            <a:r>
              <a:rPr lang="en-US" altLang="en-US" sz="2400" dirty="0">
                <a:solidFill>
                  <a:srgbClr val="FFCC00"/>
                </a:solidFill>
                <a:effectLst>
                  <a:outerShdw blurRad="38100" dist="38100" dir="2700000" algn="tl">
                    <a:srgbClr val="000000"/>
                  </a:outerShdw>
                </a:effectLst>
                <a:latin typeface="+mj-lt"/>
              </a:rPr>
              <a:t>tudies Located inside the drill, </a:t>
            </a:r>
            <a:r>
              <a:rPr lang="en-US" altLang="en-US" sz="2400" dirty="0" err="1">
                <a:solidFill>
                  <a:srgbClr val="FFCC00"/>
                </a:solidFill>
                <a:effectLst>
                  <a:outerShdw blurRad="38100" dist="38100" dir="2700000" algn="tl">
                    <a:srgbClr val="000000"/>
                  </a:outerShdw>
                </a:effectLst>
                <a:latin typeface="+mj-lt"/>
              </a:rPr>
              <a:t>Ma_MISS</a:t>
            </a:r>
            <a:r>
              <a:rPr lang="en-US" altLang="en-US" sz="2400" dirty="0">
                <a:solidFill>
                  <a:srgbClr val="FFCC00"/>
                </a:solidFill>
                <a:effectLst>
                  <a:outerShdw blurRad="38100" dist="38100" dir="2700000" algn="tl">
                    <a:srgbClr val="000000"/>
                  </a:outerShdw>
                </a:effectLst>
                <a:latin typeface="+mj-lt"/>
              </a:rPr>
              <a:t> will contribute to the study of the Martian mineralogy and rock formation</a:t>
            </a:r>
            <a:r>
              <a:rPr lang="en-US" altLang="en-US" sz="2800" dirty="0">
                <a:effectLst>
                  <a:outerShdw blurRad="38100" dist="38100" dir="2700000" algn="tl">
                    <a:srgbClr val="000000"/>
                  </a:outerShdw>
                </a:effectLst>
                <a:latin typeface="+mj-lt"/>
              </a:rPr>
              <a:t>.”</a:t>
            </a:r>
          </a:p>
          <a:p>
            <a:pPr algn="ctr">
              <a:spcBef>
                <a:spcPct val="50000"/>
              </a:spcBef>
            </a:pPr>
            <a:endParaRPr lang="en-US" altLang="en-US" sz="2800" dirty="0">
              <a:effectLst>
                <a:outerShdw blurRad="38100" dist="38100" dir="2700000" algn="tl">
                  <a:srgbClr val="000000"/>
                </a:outerShdw>
              </a:effectLst>
              <a:latin typeface="AR BLANCA" panose="02000000000000000000" pitchFamily="2" charset="0"/>
            </a:endParaRPr>
          </a:p>
        </p:txBody>
      </p:sp>
      <p:pic>
        <p:nvPicPr>
          <p:cNvPr id="18441" name="Picture 9" descr="of the Martian soi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6200" y="1676400"/>
            <a:ext cx="2362200" cy="1181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1524000" y="5607050"/>
            <a:ext cx="6324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dirty="0">
                <a:solidFill>
                  <a:srgbClr val="FFCC00"/>
                </a:solidFill>
                <a:effectLst>
                  <a:outerShdw blurRad="38100" dist="38100" dir="2700000" algn="tl">
                    <a:srgbClr val="000000"/>
                  </a:outerShdw>
                </a:effectLst>
                <a:latin typeface="AR BLANCA" panose="02000000000000000000" pitchFamily="2" charset="0"/>
              </a:rPr>
              <a:t> </a:t>
            </a:r>
            <a:r>
              <a:rPr lang="en-US" altLang="en-US" sz="2800" b="1" dirty="0">
                <a:solidFill>
                  <a:srgbClr val="FFCC00"/>
                </a:solidFill>
                <a:effectLst>
                  <a:outerShdw blurRad="38100" dist="38100" dir="2700000" algn="tl">
                    <a:srgbClr val="000000"/>
                  </a:outerShdw>
                </a:effectLst>
                <a:latin typeface="Arial Narrow" panose="020B0606020202030204" pitchFamily="34" charset="0"/>
              </a:rPr>
              <a:t>“ADRON </a:t>
            </a:r>
            <a:r>
              <a:rPr lang="en-US" altLang="en-US" sz="2800" dirty="0">
                <a:solidFill>
                  <a:srgbClr val="FFCC00"/>
                </a:solidFill>
                <a:effectLst>
                  <a:outerShdw blurRad="38100" dist="38100" dir="2700000" algn="tl">
                    <a:srgbClr val="000000"/>
                  </a:outerShdw>
                </a:effectLst>
                <a:latin typeface="Arial Narrow" panose="020B0606020202030204" pitchFamily="34" charset="0"/>
              </a:rPr>
              <a:t>To search for subsurface water and hydrated minerals.”</a:t>
            </a:r>
          </a:p>
        </p:txBody>
      </p:sp>
      <p:sp>
        <p:nvSpPr>
          <p:cNvPr id="20483" name="Text Box 3"/>
          <p:cNvSpPr txBox="1">
            <a:spLocks noChangeArrowheads="1"/>
          </p:cNvSpPr>
          <p:nvPr/>
        </p:nvSpPr>
        <p:spPr bwMode="auto">
          <a:xfrm>
            <a:off x="1066800" y="5057775"/>
            <a:ext cx="7848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a:effectLst>
                <a:outerShdw blurRad="38100" dist="38100" dir="2700000" algn="tl">
                  <a:srgbClr val="000000"/>
                </a:outerShdw>
              </a:effectLst>
              <a:latin typeface="AR BLANCA" panose="02000000000000000000" pitchFamily="2" charset="0"/>
            </a:endParaRPr>
          </a:p>
        </p:txBody>
      </p:sp>
      <p:pic>
        <p:nvPicPr>
          <p:cNvPr id="20484" name="Picture 4" descr="Adron-RM for Pasteur r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52400"/>
            <a:ext cx="6248400" cy="4972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1066800" y="4800600"/>
            <a:ext cx="80772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dirty="0">
                <a:solidFill>
                  <a:srgbClr val="FFCC00"/>
                </a:solidFill>
                <a:effectLst>
                  <a:outerShdw blurRad="38100" dist="38100" dir="2700000" algn="tl">
                    <a:srgbClr val="000000"/>
                  </a:outerShdw>
                </a:effectLst>
                <a:latin typeface="AR BLANCA" panose="02000000000000000000" pitchFamily="2" charset="0"/>
              </a:rPr>
              <a:t>“</a:t>
            </a:r>
            <a:r>
              <a:rPr lang="en-US" altLang="en-US" sz="2800" b="1" dirty="0">
                <a:solidFill>
                  <a:srgbClr val="FFCC00"/>
                </a:solidFill>
                <a:effectLst>
                  <a:outerShdw blurRad="38100" dist="38100" dir="2700000" algn="tl">
                    <a:srgbClr val="000000"/>
                  </a:outerShdw>
                </a:effectLst>
                <a:latin typeface="Bahnschrift SemiBold" panose="020B0502040204020203" pitchFamily="34" charset="0"/>
              </a:rPr>
              <a:t>MICRO MEG</a:t>
            </a:r>
            <a:r>
              <a:rPr lang="en-US" altLang="en-US" sz="2800" dirty="0">
                <a:solidFill>
                  <a:srgbClr val="FFCC00"/>
                </a:solidFill>
                <a:effectLst>
                  <a:outerShdw blurRad="38100" dist="38100" dir="2700000" algn="tl">
                    <a:srgbClr val="000000"/>
                  </a:outerShdw>
                </a:effectLst>
                <a:latin typeface="Bahnschrift SemiBold" panose="020B0502040204020203" pitchFamily="34" charset="0"/>
              </a:rPr>
              <a:t>A visible plus infrared imaging spectrometer for mineralogy studies on                       Martian samples.”</a:t>
            </a:r>
          </a:p>
        </p:txBody>
      </p:sp>
      <p:sp>
        <p:nvSpPr>
          <p:cNvPr id="21507" name="Text Box 3"/>
          <p:cNvSpPr txBox="1">
            <a:spLocks noChangeArrowheads="1"/>
          </p:cNvSpPr>
          <p:nvPr/>
        </p:nvSpPr>
        <p:spPr bwMode="auto">
          <a:xfrm>
            <a:off x="1066800" y="3657600"/>
            <a:ext cx="6019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a:effectLst>
                <a:outerShdw blurRad="38100" dist="38100" dir="2700000" algn="tl">
                  <a:srgbClr val="000000"/>
                </a:outerShdw>
              </a:effectLst>
              <a:latin typeface="AR BLANCA" panose="02000000000000000000" pitchFamily="2" charset="0"/>
            </a:endParaRPr>
          </a:p>
        </p:txBody>
      </p:sp>
      <p:pic>
        <p:nvPicPr>
          <p:cNvPr id="21508" name="Picture 4" descr="ExoMars2018_45103_MicrOmega_1_295">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09600"/>
            <a:ext cx="7467600" cy="3517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457200" y="2438400"/>
            <a:ext cx="8229600" cy="390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en-US" altLang="en-US" sz="2800" dirty="0">
              <a:latin typeface="AR BLANCA" panose="02000000000000000000" pitchFamily="2" charset="0"/>
            </a:endParaRPr>
          </a:p>
          <a:p>
            <a:pPr algn="ctr"/>
            <a:r>
              <a:rPr lang="en-US" altLang="en-US" sz="2800" dirty="0">
                <a:latin typeface="AR BLANCA" panose="02000000000000000000" pitchFamily="2" charset="0"/>
              </a:rPr>
              <a:t> </a:t>
            </a:r>
            <a:r>
              <a:rPr lang="en-US" altLang="en-US" sz="2400" dirty="0">
                <a:solidFill>
                  <a:srgbClr val="FFCC00"/>
                </a:solidFill>
                <a:latin typeface="+mn-lt"/>
              </a:rPr>
              <a:t>“</a:t>
            </a:r>
            <a:r>
              <a:rPr lang="en-US" altLang="en-US" sz="2400" b="1" dirty="0">
                <a:solidFill>
                  <a:srgbClr val="FFCC00"/>
                </a:solidFill>
                <a:effectLst>
                  <a:outerShdw blurRad="38100" dist="38100" dir="2700000" algn="tl">
                    <a:srgbClr val="000000"/>
                  </a:outerShdw>
                </a:effectLst>
                <a:latin typeface="+mn-lt"/>
              </a:rPr>
              <a:t>RLS: Raman Spectrometer: </a:t>
            </a:r>
            <a:r>
              <a:rPr lang="en-US" altLang="en-US" sz="2400" dirty="0">
                <a:solidFill>
                  <a:srgbClr val="FFCC00"/>
                </a:solidFill>
                <a:effectLst>
                  <a:outerShdw blurRad="38100" dist="38100" dir="2700000" algn="tl">
                    <a:srgbClr val="000000"/>
                  </a:outerShdw>
                </a:effectLst>
                <a:latin typeface="+mn-lt"/>
              </a:rPr>
              <a:t>To establish mineralogical composition and identify organic pigments.</a:t>
            </a:r>
          </a:p>
          <a:p>
            <a:pPr algn="ctr"/>
            <a:r>
              <a:rPr lang="en-US" altLang="en-US" sz="2400" dirty="0">
                <a:solidFill>
                  <a:srgbClr val="FFCC00"/>
                </a:solidFill>
                <a:latin typeface="+mn-lt"/>
              </a:rPr>
              <a:t>The RLS specific objectives are directly related with those of the mission:                                                             1/ the search for past or present life, which is related to the direct identification of organic compounds, and                      2) the identification of minerals products as indicators of biological activity;                                                            3/ the description of water-related processes…”</a:t>
            </a:r>
            <a:r>
              <a:rPr lang="en-US" altLang="en-US" sz="2400" dirty="0">
                <a:solidFill>
                  <a:srgbClr val="FFCC00"/>
                </a:solidFill>
                <a:effectLst>
                  <a:outerShdw blurRad="38100" dist="38100" dir="2700000" algn="tl">
                    <a:srgbClr val="000000"/>
                  </a:outerShdw>
                </a:effectLst>
                <a:latin typeface="+mn-lt"/>
              </a:rPr>
              <a:t> </a:t>
            </a:r>
          </a:p>
        </p:txBody>
      </p:sp>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457200"/>
            <a:ext cx="2895600" cy="233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1295400" y="4887913"/>
            <a:ext cx="6553200" cy="3938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dirty="0">
              <a:effectLst>
                <a:outerShdw blurRad="38100" dist="38100" dir="2700000" algn="tl">
                  <a:srgbClr val="000000"/>
                </a:outerShdw>
              </a:effectLst>
              <a:latin typeface="AR BLANCA" panose="02000000000000000000" pitchFamily="2" charset="0"/>
            </a:endParaRPr>
          </a:p>
          <a:p>
            <a:pPr algn="ctr">
              <a:spcBef>
                <a:spcPct val="50000"/>
              </a:spcBef>
            </a:pPr>
            <a:r>
              <a:rPr lang="en-US" altLang="en-US" sz="2800" b="1" dirty="0">
                <a:solidFill>
                  <a:srgbClr val="FFCC00"/>
                </a:solidFill>
                <a:effectLst>
                  <a:outerShdw blurRad="38100" dist="38100" dir="2700000" algn="tl">
                    <a:srgbClr val="000000"/>
                  </a:outerShdw>
                </a:effectLst>
                <a:latin typeface="AR BLANCA" panose="02000000000000000000" pitchFamily="2" charset="0"/>
              </a:rPr>
              <a:t>“</a:t>
            </a:r>
            <a:r>
              <a:rPr lang="en-US" altLang="en-US" sz="2800" b="1" dirty="0">
                <a:solidFill>
                  <a:srgbClr val="FFCC00"/>
                </a:solidFill>
                <a:effectLst>
                  <a:outerShdw blurRad="38100" dist="38100" dir="2700000" algn="tl">
                    <a:srgbClr val="000000"/>
                  </a:outerShdw>
                </a:effectLst>
                <a:latin typeface="Arial" panose="020B0604020202020204" pitchFamily="34" charset="0"/>
              </a:rPr>
              <a:t>ISEM</a:t>
            </a:r>
            <a:r>
              <a:rPr lang="en-US" altLang="en-US" sz="2800" dirty="0">
                <a:solidFill>
                  <a:srgbClr val="FFCC00"/>
                </a:solidFill>
                <a:effectLst>
                  <a:outerShdw blurRad="38100" dist="38100" dir="2700000" algn="tl">
                    <a:srgbClr val="000000"/>
                  </a:outerShdw>
                </a:effectLst>
                <a:latin typeface="Arial" panose="020B0604020202020204" pitchFamily="34" charset="0"/>
              </a:rPr>
              <a:t> - </a:t>
            </a:r>
            <a:r>
              <a:rPr lang="en-US" altLang="en-US" sz="2800" b="1" dirty="0">
                <a:solidFill>
                  <a:srgbClr val="FFCC00"/>
                </a:solidFill>
                <a:effectLst>
                  <a:outerShdw blurRad="38100" dist="38100" dir="2700000" algn="tl">
                    <a:srgbClr val="000000"/>
                  </a:outerShdw>
                </a:effectLst>
                <a:latin typeface="Arial" panose="020B0604020202020204" pitchFamily="34" charset="0"/>
              </a:rPr>
              <a:t>I</a:t>
            </a:r>
            <a:r>
              <a:rPr lang="en-US" altLang="en-US" sz="2800" dirty="0">
                <a:solidFill>
                  <a:srgbClr val="FFCC00"/>
                </a:solidFill>
                <a:effectLst>
                  <a:outerShdw blurRad="38100" dist="38100" dir="2700000" algn="tl">
                    <a:srgbClr val="000000"/>
                  </a:outerShdw>
                </a:effectLst>
                <a:latin typeface="Arial" panose="020B0604020202020204" pitchFamily="34" charset="0"/>
              </a:rPr>
              <a:t>nfrared </a:t>
            </a:r>
            <a:r>
              <a:rPr lang="en-US" altLang="en-US" sz="2800" b="1" dirty="0">
                <a:solidFill>
                  <a:srgbClr val="FFCC00"/>
                </a:solidFill>
                <a:effectLst>
                  <a:outerShdw blurRad="38100" dist="38100" dir="2700000" algn="tl">
                    <a:srgbClr val="000000"/>
                  </a:outerShdw>
                </a:effectLst>
                <a:latin typeface="Arial" panose="020B0604020202020204" pitchFamily="34" charset="0"/>
              </a:rPr>
              <a:t>S</a:t>
            </a:r>
            <a:r>
              <a:rPr lang="en-US" altLang="en-US" sz="2800" dirty="0">
                <a:solidFill>
                  <a:srgbClr val="FFCC00"/>
                </a:solidFill>
                <a:effectLst>
                  <a:outerShdw blurRad="38100" dist="38100" dir="2700000" algn="tl">
                    <a:srgbClr val="000000"/>
                  </a:outerShdw>
                </a:effectLst>
                <a:latin typeface="Arial" panose="020B0604020202020204" pitchFamily="34" charset="0"/>
              </a:rPr>
              <a:t>pectrometer for </a:t>
            </a:r>
            <a:r>
              <a:rPr lang="en-US" altLang="en-US" sz="2800" b="1" dirty="0">
                <a:solidFill>
                  <a:srgbClr val="FFCC00"/>
                </a:solidFill>
                <a:effectLst>
                  <a:outerShdw blurRad="38100" dist="38100" dir="2700000" algn="tl">
                    <a:srgbClr val="000000"/>
                  </a:outerShdw>
                </a:effectLst>
                <a:latin typeface="Arial" panose="020B0604020202020204" pitchFamily="34" charset="0"/>
              </a:rPr>
              <a:t>E</a:t>
            </a:r>
            <a:r>
              <a:rPr lang="en-US" altLang="en-US" sz="2800" dirty="0">
                <a:solidFill>
                  <a:srgbClr val="FFCC00"/>
                </a:solidFill>
                <a:effectLst>
                  <a:outerShdw blurRad="38100" dist="38100" dir="2700000" algn="tl">
                    <a:srgbClr val="000000"/>
                  </a:outerShdw>
                </a:effectLst>
                <a:latin typeface="Arial" panose="020B0604020202020204" pitchFamily="34" charset="0"/>
              </a:rPr>
              <a:t>xo</a:t>
            </a:r>
            <a:r>
              <a:rPr lang="en-US" altLang="en-US" sz="2800" b="1" dirty="0">
                <a:solidFill>
                  <a:srgbClr val="FFCC00"/>
                </a:solidFill>
                <a:effectLst>
                  <a:outerShdw blurRad="38100" dist="38100" dir="2700000" algn="tl">
                    <a:srgbClr val="000000"/>
                  </a:outerShdw>
                </a:effectLst>
                <a:latin typeface="Arial" panose="020B0604020202020204" pitchFamily="34" charset="0"/>
              </a:rPr>
              <a:t>M</a:t>
            </a:r>
            <a:r>
              <a:rPr lang="en-US" altLang="en-US" sz="2800" dirty="0">
                <a:solidFill>
                  <a:srgbClr val="FFCC00"/>
                </a:solidFill>
                <a:effectLst>
                  <a:outerShdw blurRad="38100" dist="38100" dir="2700000" algn="tl">
                    <a:srgbClr val="000000"/>
                  </a:outerShdw>
                </a:effectLst>
                <a:latin typeface="Arial" panose="020B0604020202020204" pitchFamily="34" charset="0"/>
              </a:rPr>
              <a:t>ars: To assess the mineralogical composition of surface targets.”</a:t>
            </a:r>
          </a:p>
          <a:p>
            <a:pPr algn="ctr">
              <a:spcBef>
                <a:spcPct val="50000"/>
              </a:spcBef>
            </a:pPr>
            <a:endParaRPr lang="en-US" altLang="en-US" sz="2800" dirty="0">
              <a:solidFill>
                <a:srgbClr val="FFCC00"/>
              </a:solidFill>
              <a:effectLst>
                <a:outerShdw blurRad="38100" dist="38100" dir="2700000" algn="tl">
                  <a:srgbClr val="000000"/>
                </a:outerShdw>
              </a:effectLst>
              <a:latin typeface="AR BLANCA" panose="02000000000000000000" pitchFamily="2" charset="0"/>
            </a:endParaRPr>
          </a:p>
          <a:p>
            <a:pPr algn="ctr">
              <a:spcBef>
                <a:spcPct val="50000"/>
              </a:spcBef>
            </a:pPr>
            <a:endParaRPr lang="en-US" altLang="en-US" sz="2800" dirty="0">
              <a:effectLst>
                <a:outerShdw blurRad="38100" dist="38100" dir="2700000" algn="tl">
                  <a:srgbClr val="000000"/>
                </a:outerShdw>
              </a:effectLst>
              <a:latin typeface="AR BLANCA" panose="02000000000000000000" pitchFamily="2" charset="0"/>
            </a:endParaRPr>
          </a:p>
          <a:p>
            <a:pPr algn="ctr">
              <a:spcBef>
                <a:spcPct val="50000"/>
              </a:spcBef>
            </a:pPr>
            <a:endParaRPr lang="en-US" altLang="en-US" sz="2800" dirty="0">
              <a:effectLst>
                <a:outerShdw blurRad="38100" dist="38100" dir="2700000" algn="tl">
                  <a:srgbClr val="000000"/>
                </a:outerShdw>
              </a:effectLst>
              <a:latin typeface="AR BLANCA" panose="02000000000000000000" pitchFamily="2" charset="0"/>
            </a:endParaRPr>
          </a:p>
        </p:txBody>
      </p:sp>
      <p:pic>
        <p:nvPicPr>
          <p:cNvPr id="23555" name="Picture 3" descr="pancam_cutaway_6sept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3810000" cy="2876550"/>
          </a:xfrm>
          <a:prstGeom prst="rect">
            <a:avLst/>
          </a:prstGeom>
          <a:noFill/>
          <a:extLst>
            <a:ext uri="{909E8E84-426E-40DD-AFC4-6F175D3DCCD1}">
              <a14:hiddenFill xmlns:a14="http://schemas.microsoft.com/office/drawing/2010/main">
                <a:solidFill>
                  <a:srgbClr val="FFFFFF"/>
                </a:solidFill>
              </a14:hiddenFill>
            </a:ext>
          </a:extLst>
        </p:spPr>
      </p:pic>
      <p:sp>
        <p:nvSpPr>
          <p:cNvPr id="23556" name="Text Box 4"/>
          <p:cNvSpPr txBox="1">
            <a:spLocks noChangeArrowheads="1"/>
          </p:cNvSpPr>
          <p:nvPr/>
        </p:nvSpPr>
        <p:spPr bwMode="auto">
          <a:xfrm>
            <a:off x="1066800" y="2863850"/>
            <a:ext cx="8077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dirty="0">
                <a:solidFill>
                  <a:srgbClr val="FFCC00"/>
                </a:solidFill>
                <a:effectLst>
                  <a:outerShdw blurRad="38100" dist="38100" dir="2700000" algn="tl">
                    <a:srgbClr val="000000"/>
                  </a:outerShdw>
                </a:effectLst>
                <a:latin typeface="AR BLANCA" panose="02000000000000000000" pitchFamily="2" charset="0"/>
              </a:rPr>
              <a:t>“</a:t>
            </a:r>
            <a:r>
              <a:rPr lang="en-US" altLang="en-US" sz="2800" b="1" dirty="0" err="1">
                <a:solidFill>
                  <a:srgbClr val="FFCC00"/>
                </a:solidFill>
                <a:effectLst>
                  <a:outerShdw blurRad="38100" dist="38100" dir="2700000" algn="tl">
                    <a:srgbClr val="000000"/>
                  </a:outerShdw>
                </a:effectLst>
                <a:latin typeface="Arial" panose="020B0604020202020204" pitchFamily="34" charset="0"/>
              </a:rPr>
              <a:t>PanCam</a:t>
            </a:r>
            <a:r>
              <a:rPr lang="en-US" altLang="en-US" sz="2800" b="1" dirty="0">
                <a:solidFill>
                  <a:srgbClr val="FFCC00"/>
                </a:solidFill>
                <a:effectLst>
                  <a:outerShdw blurRad="38100" dist="38100" dir="2700000" algn="tl">
                    <a:srgbClr val="000000"/>
                  </a:outerShdw>
                </a:effectLst>
                <a:latin typeface="Arial" panose="020B0604020202020204" pitchFamily="34" charset="0"/>
              </a:rPr>
              <a:t>:</a:t>
            </a:r>
            <a:r>
              <a:rPr lang="en-US" altLang="en-US" sz="2800" dirty="0">
                <a:solidFill>
                  <a:srgbClr val="FFCC00"/>
                </a:solidFill>
                <a:effectLst>
                  <a:outerShdw blurRad="38100" dist="38100" dir="2700000" algn="tl">
                    <a:srgbClr val="000000"/>
                  </a:outerShdw>
                </a:effectLst>
                <a:latin typeface="Arial" panose="020B0604020202020204" pitchFamily="34" charset="0"/>
              </a:rPr>
              <a:t> The </a:t>
            </a:r>
            <a:r>
              <a:rPr lang="en-US" altLang="en-US" sz="2800" b="1" dirty="0">
                <a:solidFill>
                  <a:srgbClr val="FFCC00"/>
                </a:solidFill>
                <a:effectLst>
                  <a:outerShdw blurRad="38100" dist="38100" dir="2700000" algn="tl">
                    <a:srgbClr val="000000"/>
                  </a:outerShdw>
                </a:effectLst>
                <a:latin typeface="Arial" panose="020B0604020202020204" pitchFamily="34" charset="0"/>
              </a:rPr>
              <a:t>Pan</a:t>
            </a:r>
            <a:r>
              <a:rPr lang="en-US" altLang="en-US" sz="2800" dirty="0">
                <a:solidFill>
                  <a:srgbClr val="FFCC00"/>
                </a:solidFill>
                <a:effectLst>
                  <a:outerShdw blurRad="38100" dist="38100" dir="2700000" algn="tl">
                    <a:srgbClr val="000000"/>
                  </a:outerShdw>
                </a:effectLst>
                <a:latin typeface="Arial" panose="020B0604020202020204" pitchFamily="34" charset="0"/>
              </a:rPr>
              <a:t>oramic </a:t>
            </a:r>
            <a:r>
              <a:rPr lang="en-US" altLang="en-US" sz="2800" b="1" dirty="0">
                <a:solidFill>
                  <a:srgbClr val="FFCC00"/>
                </a:solidFill>
                <a:effectLst>
                  <a:outerShdw blurRad="38100" dist="38100" dir="2700000" algn="tl">
                    <a:srgbClr val="000000"/>
                  </a:outerShdw>
                </a:effectLst>
                <a:latin typeface="Arial" panose="020B0604020202020204" pitchFamily="34" charset="0"/>
              </a:rPr>
              <a:t>Cam</a:t>
            </a:r>
            <a:r>
              <a:rPr lang="en-US" altLang="en-US" sz="2800" dirty="0">
                <a:solidFill>
                  <a:srgbClr val="FFCC00"/>
                </a:solidFill>
                <a:effectLst>
                  <a:outerShdw blurRad="38100" dist="38100" dir="2700000" algn="tl">
                    <a:srgbClr val="000000"/>
                  </a:outerShdw>
                </a:effectLst>
                <a:latin typeface="Arial" panose="020B0604020202020204" pitchFamily="34" charset="0"/>
              </a:rPr>
              <a:t>era To perform digital terrain mapping of Mars.”</a:t>
            </a:r>
          </a:p>
        </p:txBody>
      </p:sp>
      <p:pic>
        <p:nvPicPr>
          <p:cNvPr id="23557" name="Picture 5" descr="PanCam Elem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04800"/>
            <a:ext cx="4648200" cy="2360613"/>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3733800"/>
            <a:ext cx="2819400" cy="186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6" name="WordArt 4"/>
          <p:cNvSpPr>
            <a:spLocks noChangeArrowheads="1" noChangeShapeType="1" noTextEdit="1"/>
          </p:cNvSpPr>
          <p:nvPr/>
        </p:nvSpPr>
        <p:spPr bwMode="auto">
          <a:xfrm>
            <a:off x="762000" y="1600200"/>
            <a:ext cx="6153150" cy="4114800"/>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contourClr>
                <a:srgbClr val="FFE701"/>
              </a:contourClr>
            </a:sp3d>
          </a:bodyPr>
          <a:lstStyle/>
          <a:p>
            <a:pPr algn="ctr"/>
            <a:r>
              <a:rPr lang="en-US" sz="3600" kern="10" dirty="0">
                <a:ln w="9525">
                  <a:round/>
                  <a:headEnd/>
                  <a:tailEnd/>
                </a:ln>
                <a:gradFill rotWithShape="0">
                  <a:gsLst>
                    <a:gs pos="0">
                      <a:srgbClr val="FFE701"/>
                    </a:gs>
                    <a:gs pos="100000">
                      <a:srgbClr val="FE3E02"/>
                    </a:gs>
                  </a:gsLst>
                  <a:lin ang="5400000" scaled="1"/>
                </a:gradFill>
                <a:latin typeface="Impact" panose="020B0806030902050204" pitchFamily="34" charset="0"/>
              </a:rPr>
              <a:t>Are We EVER going to Mars ?</a:t>
            </a:r>
          </a:p>
          <a:p>
            <a:pPr algn="ctr"/>
            <a:endParaRPr lang="en-US" sz="3600" kern="10" dirty="0">
              <a:ln w="9525">
                <a:round/>
                <a:headEnd/>
                <a:tailEnd/>
              </a:ln>
              <a:gradFill rotWithShape="0">
                <a:gsLst>
                  <a:gs pos="0">
                    <a:srgbClr val="FFE701"/>
                  </a:gs>
                  <a:gs pos="100000">
                    <a:srgbClr val="FE3E02"/>
                  </a:gs>
                </a:gsLst>
                <a:lin ang="5400000" scaled="1"/>
              </a:gradFill>
              <a:latin typeface="Impact" panose="020B0806030902050204" pitchFamily="34" charset="0"/>
            </a:endParaRPr>
          </a:p>
          <a:p>
            <a:pPr algn="ctr"/>
            <a:r>
              <a:rPr lang="en-US" sz="3600" kern="10" dirty="0">
                <a:ln w="9525">
                  <a:round/>
                  <a:headEnd/>
                  <a:tailEnd/>
                </a:ln>
                <a:gradFill rotWithShape="0">
                  <a:gsLst>
                    <a:gs pos="0">
                      <a:srgbClr val="FFE701"/>
                    </a:gs>
                    <a:gs pos="100000">
                      <a:srgbClr val="FE3E02"/>
                    </a:gs>
                  </a:gsLst>
                  <a:lin ang="5400000" scaled="1"/>
                </a:gradFill>
                <a:latin typeface="Impact" panose="020B0806030902050204" pitchFamily="34" charset="0"/>
              </a:rPr>
              <a:t>Follow the Water</a:t>
            </a:r>
            <a:r>
              <a:rPr lang="en-US" sz="3600" kern="10" dirty="0">
                <a:ln w="9525">
                  <a:round/>
                  <a:headEnd/>
                  <a:tailEnd/>
                </a:ln>
                <a:gradFill rotWithShape="0">
                  <a:gsLst>
                    <a:gs pos="0">
                      <a:srgbClr val="FFE701"/>
                    </a:gs>
                    <a:gs pos="100000">
                      <a:srgbClr val="FE3E02"/>
                    </a:gs>
                  </a:gsLst>
                  <a:lin ang="5400000" scaled="1"/>
                </a:gradFill>
                <a:latin typeface="Baveuse" panose="02000700000000000000" pitchFamily="2" charset="0"/>
              </a:rPr>
              <a:t>...</a:t>
            </a:r>
          </a:p>
        </p:txBody>
      </p:sp>
      <p:pic>
        <p:nvPicPr>
          <p:cNvPr id="4" name="Picture 3">
            <a:extLst>
              <a:ext uri="{FF2B5EF4-FFF2-40B4-BE49-F238E27FC236}">
                <a16:creationId xmlns:a16="http://schemas.microsoft.com/office/drawing/2014/main" id="{FD62E4A7-8A53-4296-806A-EED697E8DC4C}"/>
              </a:ext>
            </a:extLst>
          </p:cNvPr>
          <p:cNvPicPr>
            <a:picLocks noChangeAspect="1"/>
          </p:cNvPicPr>
          <p:nvPr/>
        </p:nvPicPr>
        <p:blipFill>
          <a:blip r:embed="rId2"/>
          <a:stretch>
            <a:fillRect/>
          </a:stretch>
        </p:blipFill>
        <p:spPr>
          <a:xfrm rot="16200000">
            <a:off x="5778796" y="3314699"/>
            <a:ext cx="4444409" cy="25146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0" y="4807527"/>
            <a:ext cx="89154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200" b="1" dirty="0">
                <a:solidFill>
                  <a:srgbClr val="FFCC00"/>
                </a:solidFill>
                <a:effectLst>
                  <a:outerShdw blurRad="38100" dist="38100" dir="2700000" algn="tl">
                    <a:srgbClr val="000000"/>
                  </a:outerShdw>
                </a:effectLst>
                <a:latin typeface="AR BLANCA" panose="02000000000000000000" pitchFamily="2" charset="0"/>
              </a:rPr>
              <a:t>“</a:t>
            </a:r>
            <a:r>
              <a:rPr lang="en-US" altLang="en-US" sz="3200" b="1" dirty="0">
                <a:solidFill>
                  <a:srgbClr val="FFCC00"/>
                </a:solidFill>
                <a:effectLst>
                  <a:outerShdw blurRad="38100" dist="38100" dir="2700000" algn="tl">
                    <a:srgbClr val="000000"/>
                  </a:outerShdw>
                </a:effectLst>
                <a:latin typeface="+mn-lt"/>
              </a:rPr>
              <a:t>CLUPI:</a:t>
            </a:r>
            <a:r>
              <a:rPr lang="en-US" altLang="en-US" sz="3200" dirty="0">
                <a:solidFill>
                  <a:srgbClr val="FFCC00"/>
                </a:solidFill>
                <a:effectLst>
                  <a:outerShdw blurRad="38100" dist="38100" dir="2700000" algn="tl">
                    <a:srgbClr val="000000"/>
                  </a:outerShdw>
                </a:effectLst>
                <a:latin typeface="+mn-lt"/>
              </a:rPr>
              <a:t> </a:t>
            </a:r>
            <a:r>
              <a:rPr lang="en-US" altLang="en-US" sz="3200" b="1" dirty="0">
                <a:solidFill>
                  <a:srgbClr val="FFCC00"/>
                </a:solidFill>
                <a:effectLst>
                  <a:outerShdw blurRad="38100" dist="38100" dir="2700000" algn="tl">
                    <a:srgbClr val="000000"/>
                  </a:outerShdw>
                </a:effectLst>
                <a:latin typeface="+mn-lt"/>
              </a:rPr>
              <a:t>Cl</a:t>
            </a:r>
            <a:r>
              <a:rPr lang="en-US" altLang="en-US" sz="3200" dirty="0">
                <a:solidFill>
                  <a:srgbClr val="FFCC00"/>
                </a:solidFill>
                <a:effectLst>
                  <a:outerShdw blurRad="38100" dist="38100" dir="2700000" algn="tl">
                    <a:srgbClr val="000000"/>
                  </a:outerShdw>
                </a:effectLst>
                <a:latin typeface="+mn-lt"/>
              </a:rPr>
              <a:t>ose - </a:t>
            </a:r>
            <a:r>
              <a:rPr lang="en-US" altLang="en-US" sz="3200" b="1" dirty="0">
                <a:solidFill>
                  <a:srgbClr val="FFCC00"/>
                </a:solidFill>
                <a:effectLst>
                  <a:outerShdw blurRad="38100" dist="38100" dir="2700000" algn="tl">
                    <a:srgbClr val="000000"/>
                  </a:outerShdw>
                </a:effectLst>
                <a:latin typeface="+mn-lt"/>
              </a:rPr>
              <a:t>UP</a:t>
            </a:r>
            <a:r>
              <a:rPr lang="en-US" altLang="en-US" sz="3200" dirty="0">
                <a:solidFill>
                  <a:srgbClr val="FFCC00"/>
                </a:solidFill>
                <a:effectLst>
                  <a:outerShdw blurRad="38100" dist="38100" dir="2700000" algn="tl">
                    <a:srgbClr val="000000"/>
                  </a:outerShdw>
                </a:effectLst>
                <a:latin typeface="+mn-lt"/>
              </a:rPr>
              <a:t> </a:t>
            </a:r>
            <a:r>
              <a:rPr lang="en-US" altLang="en-US" sz="3200" b="1" dirty="0">
                <a:solidFill>
                  <a:srgbClr val="FFCC00"/>
                </a:solidFill>
                <a:effectLst>
                  <a:outerShdw blurRad="38100" dist="38100" dir="2700000" algn="tl">
                    <a:srgbClr val="000000"/>
                  </a:outerShdw>
                </a:effectLst>
                <a:latin typeface="+mn-lt"/>
              </a:rPr>
              <a:t>I</a:t>
            </a:r>
            <a:r>
              <a:rPr lang="en-US" altLang="en-US" sz="3200" dirty="0">
                <a:solidFill>
                  <a:srgbClr val="FFCC00"/>
                </a:solidFill>
                <a:effectLst>
                  <a:outerShdw blurRad="38100" dist="38100" dir="2700000" algn="tl">
                    <a:srgbClr val="000000"/>
                  </a:outerShdw>
                </a:effectLst>
                <a:latin typeface="+mn-lt"/>
              </a:rPr>
              <a:t>mager:</a:t>
            </a:r>
            <a:r>
              <a:rPr lang="en-US" altLang="en-US" sz="2800" dirty="0">
                <a:solidFill>
                  <a:srgbClr val="FFCC00"/>
                </a:solidFill>
                <a:effectLst>
                  <a:outerShdw blurRad="38100" dist="38100" dir="2700000" algn="tl">
                    <a:srgbClr val="000000"/>
                  </a:outerShdw>
                </a:effectLst>
                <a:latin typeface="+mn-lt"/>
              </a:rPr>
              <a:t> A camera system to acquire high-resolution color close-up images of rocks, outcrops, drill fines and drill core samples.”</a:t>
            </a:r>
          </a:p>
        </p:txBody>
      </p:sp>
      <p:pic>
        <p:nvPicPr>
          <p:cNvPr id="24579" name="Picture 3" descr="ExoMars_CLUPI_on_rover_6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010400" cy="4800600"/>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Illustration of CLUPI's fiel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0" y="1447800"/>
            <a:ext cx="2095500" cy="2009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914400" y="76200"/>
            <a:ext cx="7391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dirty="0">
                <a:solidFill>
                  <a:srgbClr val="FFCC00"/>
                </a:solidFill>
                <a:effectLst>
                  <a:outerShdw blurRad="38100" dist="38100" dir="2700000" algn="tl">
                    <a:srgbClr val="000000"/>
                  </a:outerShdw>
                </a:effectLst>
                <a:latin typeface="+mj-lt"/>
              </a:rPr>
              <a:t>The Mars 2020 Rover is now called “Perseverance” - NASA </a:t>
            </a:r>
          </a:p>
        </p:txBody>
      </p:sp>
      <p:pic>
        <p:nvPicPr>
          <p:cNvPr id="25603" name="Picture 3" descr="mars_2020_rover.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673" y="1032616"/>
            <a:ext cx="8153400" cy="4586288"/>
          </a:xfrm>
          <a:prstGeom prst="rect">
            <a:avLst/>
          </a:prstGeom>
          <a:noFill/>
          <a:extLst>
            <a:ext uri="{909E8E84-426E-40DD-AFC4-6F175D3DCCD1}">
              <a14:hiddenFill xmlns:a14="http://schemas.microsoft.com/office/drawing/2010/main">
                <a:solidFill>
                  <a:srgbClr val="FFFFFF"/>
                </a:solidFill>
              </a14:hiddenFill>
            </a:ext>
          </a:extLst>
        </p:spPr>
      </p:pic>
      <p:sp>
        <p:nvSpPr>
          <p:cNvPr id="25604" name="Text Box 4"/>
          <p:cNvSpPr txBox="1">
            <a:spLocks noChangeArrowheads="1"/>
          </p:cNvSpPr>
          <p:nvPr/>
        </p:nvSpPr>
        <p:spPr bwMode="auto">
          <a:xfrm>
            <a:off x="1143000" y="5562600"/>
            <a:ext cx="7391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dirty="0">
                <a:solidFill>
                  <a:srgbClr val="FFCC00"/>
                </a:solidFill>
                <a:effectLst>
                  <a:outerShdw blurRad="38100" dist="38100" dir="2700000" algn="tl">
                    <a:srgbClr val="000000"/>
                  </a:outerShdw>
                </a:effectLst>
                <a:latin typeface="AR BLANCA" panose="02000000000000000000" pitchFamily="2" charset="0"/>
              </a:rPr>
              <a:t>“</a:t>
            </a:r>
            <a:r>
              <a:rPr lang="en-US" altLang="en-US" sz="2400" dirty="0">
                <a:solidFill>
                  <a:srgbClr val="FFCC00"/>
                </a:solidFill>
                <a:effectLst>
                  <a:outerShdw blurRad="38100" dist="38100" dir="2700000" algn="tl">
                    <a:srgbClr val="000000"/>
                  </a:outerShdw>
                </a:effectLst>
                <a:latin typeface="Arial" panose="020B0604020202020204" pitchFamily="34" charset="0"/>
              </a:rPr>
              <a:t>Designed to advance high-priority science goals for Mars exploration, the mission would address key questions about the potential for life on Mars.”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3" name="Picture 5" descr="mars-rover-2020-time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4740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762000" y="76200"/>
            <a:ext cx="83058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400" dirty="0">
                <a:solidFill>
                  <a:srgbClr val="FFCC00"/>
                </a:solidFill>
                <a:effectLst>
                  <a:outerShdw blurRad="38100" dist="38100" dir="2700000" algn="tl">
                    <a:srgbClr val="000000"/>
                  </a:outerShdw>
                </a:effectLst>
                <a:latin typeface="Arial" panose="020B0604020202020204" pitchFamily="34" charset="0"/>
              </a:rPr>
              <a:t>The 2020 rover will be based on the successful design of the Mars Science Laboratory Rover “Curiosity.” </a:t>
            </a:r>
          </a:p>
          <a:p>
            <a:pPr algn="ctr">
              <a:spcBef>
                <a:spcPct val="50000"/>
              </a:spcBef>
            </a:pPr>
            <a:r>
              <a:rPr lang="en-US" altLang="en-US" sz="2400" dirty="0">
                <a:solidFill>
                  <a:srgbClr val="FFCC00"/>
                </a:solidFill>
                <a:effectLst>
                  <a:outerShdw blurRad="38100" dist="38100" dir="2700000" algn="tl">
                    <a:srgbClr val="000000"/>
                  </a:outerShdw>
                </a:effectLst>
                <a:latin typeface="Arial" panose="020B0604020202020204" pitchFamily="34" charset="0"/>
              </a:rPr>
              <a:t>“The Mars 2020 rover also will help advance our knowledge of how future human explorers could use natural resources available on the surface of the Red Planet. An ability to live off the Martian land would transform future exploration of the planet.”</a:t>
            </a:r>
            <a:endParaRPr lang="en-US" altLang="en-US" sz="2800" dirty="0">
              <a:effectLst>
                <a:outerShdw blurRad="38100" dist="38100" dir="2700000" algn="tl">
                  <a:srgbClr val="000000"/>
                </a:outerShdw>
              </a:effectLst>
              <a:latin typeface="Arial" panose="020B0604020202020204" pitchFamily="34" charset="0"/>
            </a:endParaRPr>
          </a:p>
        </p:txBody>
      </p:sp>
      <p:sp>
        <p:nvSpPr>
          <p:cNvPr id="26627" name="Text Box 3"/>
          <p:cNvSpPr txBox="1">
            <a:spLocks noChangeArrowheads="1"/>
          </p:cNvSpPr>
          <p:nvPr/>
        </p:nvSpPr>
        <p:spPr bwMode="auto">
          <a:xfrm>
            <a:off x="609600" y="5133975"/>
            <a:ext cx="84582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800" dirty="0">
                <a:solidFill>
                  <a:srgbClr val="FFCC00"/>
                </a:solidFill>
                <a:effectLst>
                  <a:outerShdw blurRad="38100" dist="38100" dir="2700000" algn="tl">
                    <a:srgbClr val="000000"/>
                  </a:outerShdw>
                </a:effectLst>
                <a:latin typeface="AR BLANCA" panose="02000000000000000000" pitchFamily="2" charset="0"/>
              </a:rPr>
              <a:t>“</a:t>
            </a:r>
            <a:r>
              <a:rPr lang="en-US" altLang="en-US" sz="2800" dirty="0">
                <a:solidFill>
                  <a:srgbClr val="FFCC00"/>
                </a:solidFill>
                <a:effectLst>
                  <a:outerShdw blurRad="38100" dist="38100" dir="2700000" algn="tl">
                    <a:srgbClr val="000000"/>
                  </a:outerShdw>
                </a:effectLst>
                <a:latin typeface="Arial" panose="020B0604020202020204" pitchFamily="34" charset="0"/>
              </a:rPr>
              <a:t>This mission will further our search for </a:t>
            </a:r>
            <a:r>
              <a:rPr lang="en-US" altLang="en-US" sz="2800" b="1" i="1" dirty="0">
                <a:solidFill>
                  <a:srgbClr val="FFCC00"/>
                </a:solidFill>
                <a:effectLst>
                  <a:outerShdw blurRad="38100" dist="38100" dir="2700000" algn="tl">
                    <a:srgbClr val="000000"/>
                  </a:outerShdw>
                </a:effectLst>
                <a:latin typeface="Arial" panose="020B0604020202020204" pitchFamily="34" charset="0"/>
              </a:rPr>
              <a:t>life</a:t>
            </a:r>
            <a:r>
              <a:rPr lang="en-US" altLang="en-US" sz="2800" dirty="0">
                <a:solidFill>
                  <a:srgbClr val="FFCC00"/>
                </a:solidFill>
                <a:effectLst>
                  <a:outerShdw blurRad="38100" dist="38100" dir="2700000" algn="tl">
                    <a:srgbClr val="000000"/>
                  </a:outerShdw>
                </a:effectLst>
                <a:latin typeface="Arial" panose="020B0604020202020204" pitchFamily="34" charset="0"/>
              </a:rPr>
              <a:t> in the universe and also offer opportunities to advance new capabilities in exploration technology.”</a:t>
            </a:r>
          </a:p>
        </p:txBody>
      </p:sp>
      <p:pic>
        <p:nvPicPr>
          <p:cNvPr id="26628" name="Picture 4" descr="Mars-2020-Artist-Concept-Instrument-SuperC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033713"/>
            <a:ext cx="2971800" cy="1995487"/>
          </a:xfrm>
          <a:prstGeom prst="rect">
            <a:avLst/>
          </a:prstGeom>
          <a:noFill/>
          <a:extLst>
            <a:ext uri="{909E8E84-426E-40DD-AFC4-6F175D3DCCD1}">
              <a14:hiddenFill xmlns:a14="http://schemas.microsoft.com/office/drawing/2010/main">
                <a:solidFill>
                  <a:srgbClr val="FFFFFF"/>
                </a:solidFill>
              </a14:hiddenFill>
            </a:ext>
          </a:extLst>
        </p:spPr>
      </p:pic>
      <p:pic>
        <p:nvPicPr>
          <p:cNvPr id="26629" name="Picture 5" descr="the-mars-2020-rover-is-expected-to-yield-a-number-of-discover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2971800"/>
            <a:ext cx="2209800" cy="2209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914400" y="4164013"/>
            <a:ext cx="80772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400" dirty="0">
                <a:solidFill>
                  <a:srgbClr val="FFCC00"/>
                </a:solidFill>
                <a:effectLst>
                  <a:outerShdw blurRad="38100" dist="38100" dir="2700000" algn="tl">
                    <a:srgbClr val="000000"/>
                  </a:outerShdw>
                </a:effectLst>
                <a:latin typeface="+mn-lt"/>
              </a:rPr>
              <a:t>SHERLOCK: Scanning Habitable Environments with Raman &amp; Luminescence for Organics and Chemicals</a:t>
            </a:r>
          </a:p>
          <a:p>
            <a:pPr algn="ctr">
              <a:spcBef>
                <a:spcPct val="50000"/>
              </a:spcBef>
            </a:pPr>
            <a:r>
              <a:rPr lang="en-US" altLang="en-US" sz="2400" dirty="0">
                <a:solidFill>
                  <a:srgbClr val="FFCC00"/>
                </a:solidFill>
                <a:effectLst>
                  <a:outerShdw blurRad="38100" dist="38100" dir="2700000" algn="tl">
                    <a:srgbClr val="000000"/>
                  </a:outerShdw>
                </a:effectLst>
                <a:latin typeface="+mn-lt"/>
              </a:rPr>
              <a:t>“ (SHERLOC)… a spectrometer that will provide fine-scale imaging and uses an ultraviolet (UV) laser to determine fine-scale mineralogy and detect organic compounds”. </a:t>
            </a:r>
          </a:p>
        </p:txBody>
      </p:sp>
      <p:sp>
        <p:nvSpPr>
          <p:cNvPr id="27651" name="Text Box 3"/>
          <p:cNvSpPr txBox="1">
            <a:spLocks noChangeArrowheads="1"/>
          </p:cNvSpPr>
          <p:nvPr/>
        </p:nvSpPr>
        <p:spPr bwMode="auto">
          <a:xfrm>
            <a:off x="1219200" y="228600"/>
            <a:ext cx="7239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dirty="0">
                <a:solidFill>
                  <a:srgbClr val="FFCC00"/>
                </a:solidFill>
                <a:effectLst>
                  <a:outerShdw blurRad="38100" dist="38100" dir="2700000" algn="tl">
                    <a:srgbClr val="000000"/>
                  </a:outerShdw>
                </a:effectLst>
                <a:latin typeface="+mj-lt"/>
              </a:rPr>
              <a:t>Mars 2020 Rover Instruments:</a:t>
            </a:r>
          </a:p>
        </p:txBody>
      </p:sp>
      <p:pic>
        <p:nvPicPr>
          <p:cNvPr id="27652" name="Picture 4" descr="Mars-2020-SHERLOC-habitable-environments-raman-luminescence-organics-chemicals-b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838200"/>
            <a:ext cx="5638800" cy="31718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762000" y="3694113"/>
            <a:ext cx="8305800" cy="286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800" dirty="0">
                <a:solidFill>
                  <a:srgbClr val="FFCC00"/>
                </a:solidFill>
                <a:effectLst>
                  <a:outerShdw blurRad="38100" dist="38100" dir="2700000" algn="tl">
                    <a:srgbClr val="000000"/>
                  </a:outerShdw>
                </a:effectLst>
                <a:latin typeface="+mn-lt"/>
              </a:rPr>
              <a:t>“The Mars Oxygen In Situ Resource Utilization Experiment (MOXIE), (is) an exploration technology investigation that will produce oxygen from Martian atmospheric carbon dioxide.”                                 (Mar’s atmosphere is 95% carbon dioxide.)</a:t>
            </a:r>
          </a:p>
          <a:p>
            <a:pPr algn="r">
              <a:spcBef>
                <a:spcPct val="50000"/>
              </a:spcBef>
            </a:pPr>
            <a:r>
              <a:rPr lang="en-US" altLang="en-US" sz="2800" dirty="0">
                <a:solidFill>
                  <a:srgbClr val="FFCC00"/>
                </a:solidFill>
                <a:effectLst>
                  <a:outerShdw blurRad="38100" dist="38100" dir="2700000" algn="tl">
                    <a:srgbClr val="000000"/>
                  </a:outerShdw>
                </a:effectLst>
                <a:latin typeface="+mn-lt"/>
              </a:rPr>
              <a:t>Essential for Mars surface missions and colonies</a:t>
            </a:r>
            <a:r>
              <a:rPr lang="en-US" altLang="en-US" sz="2800" dirty="0">
                <a:solidFill>
                  <a:srgbClr val="FFCC00"/>
                </a:solidFill>
                <a:effectLst>
                  <a:outerShdw blurRad="38100" dist="38100" dir="2700000" algn="tl">
                    <a:srgbClr val="000000"/>
                  </a:outerShdw>
                </a:effectLst>
                <a:latin typeface="AR BLANCA" panose="02000000000000000000" pitchFamily="2" charset="0"/>
              </a:rPr>
              <a:t>.</a:t>
            </a:r>
          </a:p>
        </p:txBody>
      </p:sp>
      <p:sp>
        <p:nvSpPr>
          <p:cNvPr id="28675" name="Text Box 3"/>
          <p:cNvSpPr txBox="1">
            <a:spLocks noChangeArrowheads="1"/>
          </p:cNvSpPr>
          <p:nvPr/>
        </p:nvSpPr>
        <p:spPr bwMode="auto">
          <a:xfrm>
            <a:off x="533400" y="4868863"/>
            <a:ext cx="6934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a:solidFill>
                <a:srgbClr val="FFCC00"/>
              </a:solidFill>
              <a:effectLst>
                <a:outerShdw blurRad="38100" dist="38100" dir="2700000" algn="tl">
                  <a:srgbClr val="000000"/>
                </a:outerShdw>
              </a:effectLst>
              <a:latin typeface="AR BLANCA" panose="02000000000000000000" pitchFamily="2" charset="0"/>
            </a:endParaRPr>
          </a:p>
        </p:txBody>
      </p:sp>
      <p:pic>
        <p:nvPicPr>
          <p:cNvPr id="28676" name="Picture 4" descr="600px-MOXIE_O2_generator">
            <a:hlinkClick r:id="rId2" tooltip="MOXIE will generate O2 from CO2 in the Martian atmosphere in a process called solid oxide electrolysis. It will fly to Mars aboard the Mars 2020 rover."/>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0"/>
            <a:ext cx="5638800" cy="3759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3246080-E374-4025-A598-942FA02C7E37}"/>
              </a:ext>
            </a:extLst>
          </p:cNvPr>
          <p:cNvSpPr txBox="1"/>
          <p:nvPr/>
        </p:nvSpPr>
        <p:spPr>
          <a:xfrm>
            <a:off x="2514600" y="152400"/>
            <a:ext cx="5105400" cy="523220"/>
          </a:xfrm>
          <a:prstGeom prst="rect">
            <a:avLst/>
          </a:prstGeom>
          <a:noFill/>
        </p:spPr>
        <p:txBody>
          <a:bodyPr wrap="square" rtlCol="0">
            <a:spAutoFit/>
          </a:bodyPr>
          <a:lstStyle/>
          <a:p>
            <a:r>
              <a:rPr lang="en-US" sz="2800" dirty="0">
                <a:latin typeface="Arial" panose="020B0604020202020204" pitchFamily="34" charset="0"/>
              </a:rPr>
              <a:t>Of MAJOR importance is: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990600" y="228600"/>
            <a:ext cx="8001000" cy="524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200" dirty="0">
                <a:solidFill>
                  <a:srgbClr val="FFCC00"/>
                </a:solidFill>
                <a:effectLst>
                  <a:outerShdw blurRad="38100" dist="38100" dir="2700000" algn="tl">
                    <a:srgbClr val="000000"/>
                  </a:outerShdw>
                </a:effectLst>
                <a:latin typeface="Arial" panose="020B0604020202020204" pitchFamily="34" charset="0"/>
              </a:rPr>
              <a:t>Obtaining Oxygen through Electrolysis:</a:t>
            </a:r>
          </a:p>
          <a:p>
            <a:pPr algn="ctr">
              <a:spcBef>
                <a:spcPct val="50000"/>
              </a:spcBef>
            </a:pPr>
            <a:r>
              <a:rPr lang="en-US" altLang="en-US" sz="2800" dirty="0">
                <a:solidFill>
                  <a:srgbClr val="FFCC00"/>
                </a:solidFill>
                <a:effectLst>
                  <a:outerShdw blurRad="38100" dist="38100" dir="2700000" algn="tl">
                    <a:srgbClr val="000000"/>
                  </a:outerShdw>
                </a:effectLst>
                <a:latin typeface="Arial" panose="020B0604020202020204" pitchFamily="34" charset="0"/>
              </a:rPr>
              <a:t>“The process involves placing two electrodes in a tank with water in it and switching on an electric current to run through the water. Viola !       Oxygen can be collected at one end of the tank, near the anode, and hydrogen can be collected at the other end, the cathode.”</a:t>
            </a:r>
            <a:r>
              <a:rPr lang="en-US" altLang="en-US" sz="3200" dirty="0">
                <a:effectLst>
                  <a:outerShdw blurRad="38100" dist="38100" dir="2700000" algn="tl">
                    <a:srgbClr val="000000"/>
                  </a:outerShdw>
                </a:effectLst>
                <a:latin typeface="Arial" panose="020B0604020202020204" pitchFamily="34" charset="0"/>
              </a:rPr>
              <a:t> </a:t>
            </a:r>
          </a:p>
          <a:p>
            <a:pPr algn="ctr">
              <a:spcBef>
                <a:spcPct val="50000"/>
              </a:spcBef>
            </a:pPr>
            <a:r>
              <a:rPr lang="en-US" altLang="en-US" sz="2400" dirty="0">
                <a:solidFill>
                  <a:srgbClr val="FFCC00"/>
                </a:solidFill>
                <a:effectLst>
                  <a:outerShdw blurRad="38100" dist="38100" dir="2700000" algn="tl">
                    <a:srgbClr val="000000"/>
                  </a:outerShdw>
                </a:effectLst>
                <a:latin typeface="Arial" panose="020B0604020202020204" pitchFamily="34" charset="0"/>
              </a:rPr>
              <a:t>(Note: hydrogen and oxygen are rocket propellants.)</a:t>
            </a:r>
          </a:p>
          <a:p>
            <a:pPr algn="ctr">
              <a:spcBef>
                <a:spcPct val="50000"/>
              </a:spcBef>
            </a:pPr>
            <a:endParaRPr lang="en-US" altLang="en-US" sz="2400" dirty="0">
              <a:solidFill>
                <a:srgbClr val="FFCC00"/>
              </a:solidFill>
              <a:effectLst>
                <a:outerShdw blurRad="38100" dist="38100" dir="2700000" algn="tl">
                  <a:srgbClr val="000000"/>
                </a:outerShdw>
              </a:effectLst>
              <a:latin typeface="AR BLANCA" panose="02000000000000000000" pitchFamily="2" charset="0"/>
            </a:endParaRPr>
          </a:p>
          <a:p>
            <a:pPr algn="ctr">
              <a:spcBef>
                <a:spcPct val="50000"/>
              </a:spcBef>
            </a:pPr>
            <a:endParaRPr lang="en-US" altLang="en-US" sz="3200" dirty="0">
              <a:effectLst>
                <a:outerShdw blurRad="38100" dist="38100" dir="2700000" algn="tl">
                  <a:srgbClr val="000000"/>
                </a:outerShdw>
              </a:effectLst>
              <a:latin typeface="AR BLANCA" panose="02000000000000000000" pitchFamily="2" charset="0"/>
            </a:endParaRPr>
          </a:p>
        </p:txBody>
      </p:sp>
      <p:pic>
        <p:nvPicPr>
          <p:cNvPr id="29699" name="Picture 3" descr="verichip-standard-electroly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4179888"/>
            <a:ext cx="2819400" cy="2584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1600200" y="0"/>
            <a:ext cx="5943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a:effectLst>
                <a:outerShdw blurRad="38100" dist="38100" dir="2700000" algn="tl">
                  <a:srgbClr val="000000"/>
                </a:outerShdw>
              </a:effectLst>
              <a:latin typeface="AR BLANCA" panose="02000000000000000000" pitchFamily="2" charset="0"/>
            </a:endParaRPr>
          </a:p>
        </p:txBody>
      </p:sp>
      <p:sp>
        <p:nvSpPr>
          <p:cNvPr id="30723" name="Text Box 3"/>
          <p:cNvSpPr txBox="1">
            <a:spLocks noChangeArrowheads="1"/>
          </p:cNvSpPr>
          <p:nvPr/>
        </p:nvSpPr>
        <p:spPr bwMode="auto">
          <a:xfrm>
            <a:off x="990600" y="5239327"/>
            <a:ext cx="80010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800" dirty="0">
                <a:solidFill>
                  <a:srgbClr val="FFCC00"/>
                </a:solidFill>
                <a:effectLst>
                  <a:outerShdw blurRad="38100" dist="38100" dir="2700000" algn="tl">
                    <a:srgbClr val="000000"/>
                  </a:outerShdw>
                </a:effectLst>
                <a:latin typeface="AR BLANCA" panose="02000000000000000000" pitchFamily="2" charset="0"/>
              </a:rPr>
              <a:t>“</a:t>
            </a:r>
            <a:r>
              <a:rPr lang="en-US" altLang="en-US" sz="2800" dirty="0" err="1">
                <a:solidFill>
                  <a:srgbClr val="FFCC00"/>
                </a:solidFill>
                <a:effectLst>
                  <a:outerShdw blurRad="38100" dist="38100" dir="2700000" algn="tl">
                    <a:srgbClr val="000000"/>
                  </a:outerShdw>
                </a:effectLst>
                <a:latin typeface="Arial" panose="020B0604020202020204" pitchFamily="34" charset="0"/>
              </a:rPr>
              <a:t>SuperCam</a:t>
            </a:r>
            <a:r>
              <a:rPr lang="en-US" altLang="en-US" sz="2800" dirty="0">
                <a:solidFill>
                  <a:srgbClr val="FFCC00"/>
                </a:solidFill>
                <a:effectLst>
                  <a:outerShdw blurRad="38100" dist="38100" dir="2700000" algn="tl">
                    <a:srgbClr val="000000"/>
                  </a:outerShdw>
                </a:effectLst>
                <a:latin typeface="Arial" panose="020B0604020202020204" pitchFamily="34" charset="0"/>
              </a:rPr>
              <a:t>, an instrument that can provide imaging, chemical composition analysis, and mineralogy.”</a:t>
            </a:r>
          </a:p>
        </p:txBody>
      </p:sp>
      <p:pic>
        <p:nvPicPr>
          <p:cNvPr id="30724" name="Picture 4" descr="mars-rover-superc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76200"/>
            <a:ext cx="5181600" cy="5181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1371600" y="4630738"/>
            <a:ext cx="7620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a:solidFill>
                <a:srgbClr val="FFCC00"/>
              </a:solidFill>
              <a:effectLst>
                <a:outerShdw blurRad="38100" dist="38100" dir="2700000" algn="tl">
                  <a:srgbClr val="000000"/>
                </a:outerShdw>
              </a:effectLst>
              <a:latin typeface="AR BLANCA" panose="02000000000000000000" pitchFamily="2" charset="0"/>
            </a:endParaRPr>
          </a:p>
        </p:txBody>
      </p:sp>
      <p:sp>
        <p:nvSpPr>
          <p:cNvPr id="31747" name="Text Box 3"/>
          <p:cNvSpPr txBox="1">
            <a:spLocks noChangeArrowheads="1"/>
          </p:cNvSpPr>
          <p:nvPr/>
        </p:nvSpPr>
        <p:spPr bwMode="auto">
          <a:xfrm>
            <a:off x="952500" y="4737318"/>
            <a:ext cx="80010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800" dirty="0">
                <a:solidFill>
                  <a:srgbClr val="FFCC00"/>
                </a:solidFill>
                <a:effectLst>
                  <a:outerShdw blurRad="38100" dist="38100" dir="2700000" algn="tl">
                    <a:srgbClr val="000000"/>
                  </a:outerShdw>
                </a:effectLst>
                <a:latin typeface="Arial" panose="020B0604020202020204" pitchFamily="34" charset="0"/>
              </a:rPr>
              <a:t>“The Radar Imager for Mars' Subsurface Experiment (RIMFAX), a ground-penetrating radar that will provide centimeter-scale resolution of the geologic structure of the subsurface.”</a:t>
            </a:r>
          </a:p>
        </p:txBody>
      </p:sp>
      <p:pic>
        <p:nvPicPr>
          <p:cNvPr id="31748" name="Picture 4" descr="RIMFA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04800"/>
            <a:ext cx="4572000" cy="4381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609600" y="3886200"/>
            <a:ext cx="8534400"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a:solidFill>
                <a:srgbClr val="FFCC00"/>
              </a:solidFill>
              <a:effectLst>
                <a:outerShdw blurRad="38100" dist="38100" dir="2700000" algn="tl">
                  <a:srgbClr val="000000"/>
                </a:outerShdw>
              </a:effectLst>
              <a:latin typeface="AR BLANCA" panose="02000000000000000000" pitchFamily="2" charset="0"/>
            </a:endParaRPr>
          </a:p>
          <a:p>
            <a:pPr algn="ctr">
              <a:spcBef>
                <a:spcPct val="50000"/>
              </a:spcBef>
            </a:pPr>
            <a:endParaRPr lang="en-US" altLang="en-US" sz="2800">
              <a:effectLst>
                <a:outerShdw blurRad="38100" dist="38100" dir="2700000" algn="tl">
                  <a:srgbClr val="000000"/>
                </a:outerShdw>
              </a:effectLst>
              <a:latin typeface="AR BLANCA" panose="02000000000000000000" pitchFamily="2" charset="0"/>
            </a:endParaRPr>
          </a:p>
        </p:txBody>
      </p:sp>
      <p:sp>
        <p:nvSpPr>
          <p:cNvPr id="32771" name="Text Box 3"/>
          <p:cNvSpPr txBox="1">
            <a:spLocks noChangeArrowheads="1"/>
          </p:cNvSpPr>
          <p:nvPr/>
        </p:nvSpPr>
        <p:spPr bwMode="auto">
          <a:xfrm>
            <a:off x="914400" y="5334000"/>
            <a:ext cx="79248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dirty="0">
                <a:solidFill>
                  <a:srgbClr val="FFCC00"/>
                </a:solidFill>
                <a:effectLst>
                  <a:outerShdw blurRad="38100" dist="38100" dir="2700000" algn="tl">
                    <a:srgbClr val="000000"/>
                  </a:outerShdw>
                </a:effectLst>
                <a:latin typeface="Arial" panose="020B0604020202020204" pitchFamily="34" charset="0"/>
              </a:rPr>
              <a:t>“Planetary Instrument for X-ray </a:t>
            </a:r>
            <a:r>
              <a:rPr lang="en-US" altLang="en-US" sz="2800" dirty="0" err="1">
                <a:solidFill>
                  <a:srgbClr val="FFCC00"/>
                </a:solidFill>
                <a:effectLst>
                  <a:outerShdw blurRad="38100" dist="38100" dir="2700000" algn="tl">
                    <a:srgbClr val="000000"/>
                  </a:outerShdw>
                </a:effectLst>
                <a:latin typeface="Arial" panose="020B0604020202020204" pitchFamily="34" charset="0"/>
              </a:rPr>
              <a:t>Litho</a:t>
            </a:r>
            <a:r>
              <a:rPr lang="en-US" altLang="en-US" sz="2800" dirty="0">
                <a:solidFill>
                  <a:srgbClr val="FFCC00"/>
                </a:solidFill>
                <a:effectLst>
                  <a:outerShdw blurRad="38100" dist="38100" dir="2700000" algn="tl">
                    <a:srgbClr val="000000"/>
                  </a:outerShdw>
                </a:effectLst>
                <a:latin typeface="Arial" panose="020B0604020202020204" pitchFamily="34" charset="0"/>
              </a:rPr>
              <a:t> chemistry (PIXL) (will) determine the fine scale elemental composition of Martian surface materials.”</a:t>
            </a:r>
          </a:p>
          <a:p>
            <a:pPr algn="ctr">
              <a:spcBef>
                <a:spcPct val="50000"/>
              </a:spcBef>
            </a:pPr>
            <a:endParaRPr lang="en-US" altLang="en-US" sz="2800" dirty="0">
              <a:effectLst>
                <a:outerShdw blurRad="38100" dist="38100" dir="2700000" algn="tl">
                  <a:srgbClr val="000000"/>
                </a:outerShdw>
              </a:effectLst>
              <a:latin typeface="AR BLANCA" panose="02000000000000000000" pitchFamily="2" charset="0"/>
            </a:endParaRPr>
          </a:p>
        </p:txBody>
      </p:sp>
      <p:pic>
        <p:nvPicPr>
          <p:cNvPr id="32772" name="Picture 4" descr="PIXL-head-640x3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50022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524000" y="5546725"/>
            <a:ext cx="65532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000" dirty="0">
                <a:solidFill>
                  <a:srgbClr val="FFCC00"/>
                </a:solidFill>
                <a:latin typeface="AR BLANCA" panose="02000000000000000000" pitchFamily="2" charset="0"/>
              </a:rPr>
              <a:t>We will go to the Mars by the 2030s. </a:t>
            </a:r>
          </a:p>
        </p:txBody>
      </p:sp>
      <p:pic>
        <p:nvPicPr>
          <p:cNvPr id="6147" name="Picture 3" descr="mars_2445397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23838"/>
            <a:ext cx="7772400" cy="49577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762000" y="4495800"/>
            <a:ext cx="82296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800" dirty="0">
                <a:solidFill>
                  <a:srgbClr val="FFCC00"/>
                </a:solidFill>
                <a:effectLst>
                  <a:outerShdw blurRad="38100" dist="38100" dir="2700000" algn="tl">
                    <a:srgbClr val="000000"/>
                  </a:outerShdw>
                </a:effectLst>
                <a:latin typeface="AR BLANCA" panose="02000000000000000000" pitchFamily="2" charset="0"/>
              </a:rPr>
              <a:t>“</a:t>
            </a:r>
            <a:r>
              <a:rPr lang="en-US" altLang="en-US" sz="2800" dirty="0">
                <a:solidFill>
                  <a:srgbClr val="FFCC00"/>
                </a:solidFill>
                <a:effectLst>
                  <a:outerShdw blurRad="38100" dist="38100" dir="2700000" algn="tl">
                    <a:srgbClr val="000000"/>
                  </a:outerShdw>
                </a:effectLst>
                <a:latin typeface="Arial" panose="020B0604020202020204" pitchFamily="34" charset="0"/>
              </a:rPr>
              <a:t>Mars Environmental Dynamics Analyzer (MEDA), (comprises) a set of sensors that will provide measurements of temperature, wind speed and direction, pressure, relative humidity and dust size and shape.”</a:t>
            </a:r>
          </a:p>
        </p:txBody>
      </p:sp>
      <p:pic>
        <p:nvPicPr>
          <p:cNvPr id="33795" name="Picture 3" descr="mars-2020-rover-me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81000"/>
            <a:ext cx="7162800" cy="40243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1447800" y="762000"/>
            <a:ext cx="6553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dirty="0">
                <a:solidFill>
                  <a:srgbClr val="FFCC00"/>
                </a:solidFill>
                <a:effectLst>
                  <a:outerShdw blurRad="38100" dist="38100" dir="2700000" algn="tl">
                    <a:srgbClr val="000000"/>
                  </a:outerShdw>
                </a:effectLst>
                <a:latin typeface="+mj-lt"/>
              </a:rPr>
              <a:t>The 2020 rover will collect samples for a future Mars Sample Return Mission.</a:t>
            </a:r>
          </a:p>
        </p:txBody>
      </p:sp>
      <p:sp>
        <p:nvSpPr>
          <p:cNvPr id="34819" name="Text Box 3"/>
          <p:cNvSpPr txBox="1">
            <a:spLocks noChangeArrowheads="1"/>
          </p:cNvSpPr>
          <p:nvPr/>
        </p:nvSpPr>
        <p:spPr bwMode="auto">
          <a:xfrm>
            <a:off x="1371600" y="46037"/>
            <a:ext cx="754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dirty="0">
                <a:solidFill>
                  <a:srgbClr val="FFCC00"/>
                </a:solidFill>
                <a:effectLst>
                  <a:outerShdw blurRad="38100" dist="38100" dir="2700000" algn="tl">
                    <a:srgbClr val="000000"/>
                  </a:outerShdw>
                </a:effectLst>
                <a:latin typeface="+mj-lt"/>
              </a:rPr>
              <a:t>Mars Sample Return Mission</a:t>
            </a:r>
          </a:p>
        </p:txBody>
      </p:sp>
      <p:pic>
        <p:nvPicPr>
          <p:cNvPr id="34820" name="Picture 4" descr="Mars_sample_returnjp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7600" y="1905000"/>
            <a:ext cx="4775200" cy="495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838200" y="3733800"/>
            <a:ext cx="8206509"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400" dirty="0">
                <a:solidFill>
                  <a:srgbClr val="FFCC00"/>
                </a:solidFill>
                <a:effectLst>
                  <a:outerShdw blurRad="38100" dist="38100" dir="2700000" algn="tl">
                    <a:srgbClr val="000000"/>
                  </a:outerShdw>
                </a:effectLst>
                <a:latin typeface="Arial" panose="020B0604020202020204" pitchFamily="34" charset="0"/>
              </a:rPr>
              <a:t>“The safety of astronauts is of paramount importance to NASA. Mars lacks an ozone layer, which on Earth shields us from lethal doses of solar ultraviolet radiation. A more detailed understanding of the radiation environment will provide the information necessary to assess the effects of UV radiation on astronauts, as well as help engineers design protective space suits and habitats.”</a:t>
            </a:r>
          </a:p>
        </p:txBody>
      </p:sp>
      <p:pic>
        <p:nvPicPr>
          <p:cNvPr id="35843" name="Picture 3" descr="Concept_Mars_colon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0"/>
            <a:ext cx="4419600" cy="3417888"/>
          </a:xfrm>
          <a:prstGeom prst="rect">
            <a:avLst/>
          </a:prstGeom>
          <a:noFill/>
          <a:extLst>
            <a:ext uri="{909E8E84-426E-40DD-AFC4-6F175D3DCCD1}">
              <a14:hiddenFill xmlns:a14="http://schemas.microsoft.com/office/drawing/2010/main">
                <a:solidFill>
                  <a:srgbClr val="FFFFFF"/>
                </a:solidFill>
              </a14:hiddenFill>
            </a:ext>
          </a:extLst>
        </p:spPr>
      </p:pic>
      <p:sp>
        <p:nvSpPr>
          <p:cNvPr id="35844" name="Text Box 4"/>
          <p:cNvSpPr txBox="1">
            <a:spLocks noChangeArrowheads="1"/>
          </p:cNvSpPr>
          <p:nvPr/>
        </p:nvSpPr>
        <p:spPr bwMode="auto">
          <a:xfrm>
            <a:off x="6834909" y="1661590"/>
            <a:ext cx="22098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dirty="0" err="1">
                <a:solidFill>
                  <a:srgbClr val="FFCC00"/>
                </a:solidFill>
                <a:effectLst>
                  <a:outerShdw blurRad="38100" dist="38100" dir="2700000" algn="tl">
                    <a:srgbClr val="000000"/>
                  </a:outerShdw>
                </a:effectLst>
                <a:latin typeface="Arial" panose="020B0604020202020204" pitchFamily="34" charset="0"/>
              </a:rPr>
              <a:t>Habs</a:t>
            </a:r>
            <a:r>
              <a:rPr lang="en-US" altLang="en-US" sz="2400" dirty="0">
                <a:solidFill>
                  <a:srgbClr val="FFCC00"/>
                </a:solidFill>
                <a:effectLst>
                  <a:outerShdw blurRad="38100" dist="38100" dir="2700000" algn="tl">
                    <a:srgbClr val="000000"/>
                  </a:outerShdw>
                </a:effectLst>
                <a:latin typeface="Arial" panose="020B0604020202020204" pitchFamily="34" charset="0"/>
              </a:rPr>
              <a:t> buried 10 to 16 feet or in caves or in covered craters</a:t>
            </a:r>
          </a:p>
        </p:txBody>
      </p:sp>
      <p:sp>
        <p:nvSpPr>
          <p:cNvPr id="35845" name="Text Box 5"/>
          <p:cNvSpPr txBox="1">
            <a:spLocks noChangeArrowheads="1"/>
          </p:cNvSpPr>
          <p:nvPr/>
        </p:nvSpPr>
        <p:spPr bwMode="auto">
          <a:xfrm>
            <a:off x="6858000" y="0"/>
            <a:ext cx="19812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dirty="0">
                <a:solidFill>
                  <a:srgbClr val="FFCC00"/>
                </a:solidFill>
                <a:effectLst>
                  <a:outerShdw blurRad="38100" dist="38100" dir="2700000" algn="tl">
                    <a:srgbClr val="000000"/>
                  </a:outerShdw>
                </a:effectLst>
                <a:latin typeface="Arial" panose="020B0604020202020204" pitchFamily="34" charset="0"/>
              </a:rPr>
              <a:t>Mar’s radiation is 2x that of Earth.</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685800" y="0"/>
            <a:ext cx="8001000" cy="286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dirty="0">
                <a:solidFill>
                  <a:srgbClr val="FFCC00"/>
                </a:solidFill>
                <a:effectLst>
                  <a:outerShdw blurRad="38100" dist="38100" dir="2700000" algn="tl">
                    <a:srgbClr val="000000"/>
                  </a:outerShdw>
                </a:effectLst>
                <a:latin typeface="Arial" panose="020B0604020202020204" pitchFamily="34" charset="0"/>
              </a:rPr>
              <a:t>Water on Mars: Water = oxygen + hydrogen</a:t>
            </a:r>
          </a:p>
          <a:p>
            <a:pPr algn="ctr">
              <a:spcBef>
                <a:spcPct val="50000"/>
              </a:spcBef>
            </a:pPr>
            <a:r>
              <a:rPr lang="en-US" altLang="en-US" sz="2800" dirty="0">
                <a:solidFill>
                  <a:srgbClr val="FFCC00"/>
                </a:solidFill>
                <a:effectLst>
                  <a:outerShdw blurRad="38100" dist="38100" dir="2700000" algn="tl">
                    <a:srgbClr val="000000"/>
                  </a:outerShdw>
                </a:effectLst>
                <a:latin typeface="Arial" panose="020B0604020202020204" pitchFamily="34" charset="0"/>
              </a:rPr>
              <a:t>Indications of past water deposits, streams, rivers beds have been discovered by Mariner 9, Viking, Mars Global Surveyor, Mars Pathfinder, Mars Odyssey, Mars Reconnaissance Orbiter, Phoenix, Spirit, Opportunity, and Curiosity, </a:t>
            </a:r>
          </a:p>
        </p:txBody>
      </p:sp>
      <p:pic>
        <p:nvPicPr>
          <p:cNvPr id="37891" name="Picture 3" descr="220px-Hematite_region_Sinus_Meridiani_sur_Mar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895600"/>
            <a:ext cx="2095500" cy="1847850"/>
          </a:xfrm>
          <a:prstGeom prst="rect">
            <a:avLst/>
          </a:prstGeom>
          <a:noFill/>
          <a:extLst>
            <a:ext uri="{909E8E84-426E-40DD-AFC4-6F175D3DCCD1}">
              <a14:hiddenFill xmlns:a14="http://schemas.microsoft.com/office/drawing/2010/main">
                <a:solidFill>
                  <a:srgbClr val="FFFFFF"/>
                </a:solidFill>
              </a14:hiddenFill>
            </a:ext>
          </a:extLst>
        </p:spPr>
      </p:pic>
      <p:pic>
        <p:nvPicPr>
          <p:cNvPr id="37892" name="Picture 4" descr="220px-Nanedi_channel">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3429000"/>
            <a:ext cx="2095500" cy="2495550"/>
          </a:xfrm>
          <a:prstGeom prst="rect">
            <a:avLst/>
          </a:prstGeom>
          <a:noFill/>
          <a:extLst>
            <a:ext uri="{909E8E84-426E-40DD-AFC4-6F175D3DCCD1}">
              <a14:hiddenFill xmlns:a14="http://schemas.microsoft.com/office/drawing/2010/main">
                <a:solidFill>
                  <a:srgbClr val="FFFFFF"/>
                </a:solidFill>
              </a14:hiddenFill>
            </a:ext>
          </a:extLst>
        </p:spPr>
      </p:pic>
      <p:pic>
        <p:nvPicPr>
          <p:cNvPr id="37893" name="Picture 5" descr="Dao Vallis, as seen by THEMIS. Click on image to see relationship of Dao Vallis to other nearby features">
            <a:hlinkClick r:id="rId6" tooltip="Dao Vallis, as seen by THEMIS. Click on image to see relationship of Dao Vallis to other nearby features"/>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43650" y="2895600"/>
            <a:ext cx="5600700" cy="4410075"/>
          </a:xfrm>
          <a:prstGeom prst="rect">
            <a:avLst/>
          </a:prstGeom>
          <a:noFill/>
          <a:extLst>
            <a:ext uri="{909E8E84-426E-40DD-AFC4-6F175D3DCCD1}">
              <a14:hiddenFill xmlns:a14="http://schemas.microsoft.com/office/drawing/2010/main">
                <a:solidFill>
                  <a:srgbClr val="FFFFFF"/>
                </a:solidFill>
              </a14:hiddenFill>
            </a:ext>
          </a:extLst>
        </p:spPr>
      </p:pic>
      <p:pic>
        <p:nvPicPr>
          <p:cNvPr id="37894" name="Picture 6" descr="The discovery of Martia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400" y="4724400"/>
            <a:ext cx="2143125" cy="213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1295400" y="5578475"/>
            <a:ext cx="7543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2400" dirty="0">
                <a:solidFill>
                  <a:srgbClr val="FFCC00"/>
                </a:solidFill>
              </a:rPr>
              <a:t>WATER ICE FOUND IN A “YOUNG” CRATER ON NORTH POLE OF MARS</a:t>
            </a:r>
          </a:p>
        </p:txBody>
      </p:sp>
      <p:pic>
        <p:nvPicPr>
          <p:cNvPr id="38915" name="Picture 3" descr="Perspective_view_of_crater_with_water_ice_-_looking_east_lar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876300"/>
            <a:ext cx="5953125"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 Box 4"/>
          <p:cNvSpPr txBox="1">
            <a:spLocks noChangeArrowheads="1"/>
          </p:cNvSpPr>
          <p:nvPr/>
        </p:nvSpPr>
        <p:spPr bwMode="auto">
          <a:xfrm>
            <a:off x="1219200" y="640080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dirty="0">
                <a:solidFill>
                  <a:srgbClr val="FFCC00"/>
                </a:solidFill>
              </a:rPr>
              <a:t>(FOUND BY MARS EXPRESS SPACECRAFT) IN 2005</a:t>
            </a:r>
          </a:p>
        </p:txBody>
      </p:sp>
      <p:sp>
        <p:nvSpPr>
          <p:cNvPr id="38917" name="Rectangle 5"/>
          <p:cNvSpPr>
            <a:spLocks noChangeArrowheads="1"/>
          </p:cNvSpPr>
          <p:nvPr/>
        </p:nvSpPr>
        <p:spPr bwMode="auto">
          <a:xfrm>
            <a:off x="0" y="0"/>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dirty="0">
                <a:solidFill>
                  <a:srgbClr val="FFCC00"/>
                </a:solidFill>
                <a:latin typeface="+mn-lt"/>
              </a:rPr>
              <a:t>IN LOOKING FOR EXTRATERRESTRIAL LIFE, </a:t>
            </a:r>
          </a:p>
          <a:p>
            <a:pPr algn="ctr"/>
            <a:r>
              <a:rPr lang="en-US" altLang="en-US" sz="2400" dirty="0">
                <a:solidFill>
                  <a:srgbClr val="FFCC00"/>
                </a:solidFill>
                <a:latin typeface="+mn-lt"/>
              </a:rPr>
              <a:t>THE NASA DIRECTIVE IS TO </a:t>
            </a:r>
            <a:r>
              <a:rPr lang="en-US" altLang="en-US" sz="2400" dirty="0">
                <a:latin typeface="+mn-lt"/>
              </a:rPr>
              <a:t>“FOLLOW THE WATER.”</a:t>
            </a:r>
          </a:p>
        </p:txBody>
      </p:sp>
      <p:pic>
        <p:nvPicPr>
          <p:cNvPr id="41990" name="Picture 6">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0210800" y="6248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8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9387" fill="hold"/>
                                        <p:tgtEl>
                                          <p:spTgt spid="4199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1990"/>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090924143506-lar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228600"/>
            <a:ext cx="65532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3"/>
          <p:cNvSpPr txBox="1">
            <a:spLocks noChangeArrowheads="1"/>
          </p:cNvSpPr>
          <p:nvPr/>
        </p:nvSpPr>
        <p:spPr bwMode="auto">
          <a:xfrm>
            <a:off x="838200" y="4262497"/>
            <a:ext cx="778192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200" dirty="0">
                <a:solidFill>
                  <a:srgbClr val="FFCC00"/>
                </a:solidFill>
              </a:rPr>
              <a:t>IN 2005 THE MARS RECONNAISSANCE ORBITER FOUND WATER ICE IN A FRESH CRATER NEAR THE EQUATOR ON MARS.</a:t>
            </a:r>
          </a:p>
        </p:txBody>
      </p:sp>
      <p:pic>
        <p:nvPicPr>
          <p:cNvPr id="43016" name="Picture 8">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ENCHANTMENT MUSIC.wav">
            <a:hlinkClick r:id="" action="ppaction://media"/>
          </p:cNvPr>
          <p:cNvPicPr>
            <a:picLocks noRot="1" noChangeAspect="1" noChangeArrowheads="1"/>
          </p:cNvPicPr>
          <p:nvPr>
            <a:audioFile r:link="rId3"/>
          </p:nvPr>
        </p:nvPicPr>
        <p:blipFill>
          <a:blip r:embed="rId6">
            <a:extLst>
              <a:ext uri="{28A0092B-C50C-407E-A947-70E740481C1C}">
                <a14:useLocalDpi xmlns:a14="http://schemas.microsoft.com/office/drawing/2010/main" val="0"/>
              </a:ext>
            </a:extLst>
          </a:blip>
          <a:srcRect/>
          <a:stretch>
            <a:fillRect/>
          </a:stretch>
        </p:blipFill>
        <p:spPr bwMode="auto">
          <a:xfrm>
            <a:off x="91440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Text Box 6"/>
          <p:cNvSpPr txBox="1">
            <a:spLocks noChangeArrowheads="1"/>
          </p:cNvSpPr>
          <p:nvPr/>
        </p:nvSpPr>
        <p:spPr bwMode="auto">
          <a:xfrm>
            <a:off x="4876800" y="5334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b="1" i="1">
                <a:latin typeface="Damn Noisy Kids"/>
              </a:rPr>
              <a:t>In Sublimation…</a:t>
            </a:r>
          </a:p>
        </p:txBody>
      </p:sp>
      <p:sp>
        <p:nvSpPr>
          <p:cNvPr id="39943" name="Text Box 7"/>
          <p:cNvSpPr txBox="1">
            <a:spLocks noChangeArrowheads="1"/>
          </p:cNvSpPr>
          <p:nvPr/>
        </p:nvSpPr>
        <p:spPr bwMode="auto">
          <a:xfrm>
            <a:off x="4800600" y="2774950"/>
            <a:ext cx="2895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b="1" i="1">
                <a:latin typeface="Damn Noisy Kids"/>
              </a:rPr>
              <a:t>water ice goes from </a:t>
            </a:r>
            <a:r>
              <a:rPr lang="en-US" altLang="en-US" sz="2400" b="1" i="1" u="sng">
                <a:latin typeface="Damn Noisy Kids"/>
              </a:rPr>
              <a:t>solid </a:t>
            </a:r>
            <a:r>
              <a:rPr lang="en-US" altLang="en-US" sz="2400" b="1" i="1">
                <a:latin typeface="Damn Noisy Kids"/>
              </a:rPr>
              <a:t>to </a:t>
            </a:r>
            <a:r>
              <a:rPr lang="en-US" altLang="en-US" sz="2400" b="1" i="1" u="sng">
                <a:latin typeface="Damn Noisy Kids"/>
              </a:rPr>
              <a:t>gas</a:t>
            </a:r>
            <a:r>
              <a:rPr lang="en-US" altLang="en-US" sz="2400" b="1" i="1">
                <a:latin typeface="Damn Noisy Kids"/>
              </a:rPr>
              <a:t>, not liquid.</a:t>
            </a:r>
          </a:p>
        </p:txBody>
      </p:sp>
      <p:sp>
        <p:nvSpPr>
          <p:cNvPr id="39944" name="Text Box 8"/>
          <p:cNvSpPr txBox="1">
            <a:spLocks noChangeArrowheads="1"/>
          </p:cNvSpPr>
          <p:nvPr/>
        </p:nvSpPr>
        <p:spPr bwMode="auto">
          <a:xfrm>
            <a:off x="2895600" y="11430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b="1" i="1">
                <a:latin typeface="Damn Noisy Kids"/>
              </a:rPr>
              <a:t>Water ice</a:t>
            </a:r>
          </a:p>
        </p:txBody>
      </p:sp>
    </p:spTree>
  </p:cSld>
  <p:clrMapOvr>
    <a:masterClrMapping/>
  </p:clrMapOvr>
  <p:transition advTm="2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6757" fill="hold"/>
                                        <p:tgtEl>
                                          <p:spTgt spid="430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3016"/>
                </p:tgtEl>
              </p:cMediaNode>
            </p:audio>
            <p:audio>
              <p:cMediaNode vol="30000" numSld="30" showWhenStopped="0">
                <p:cTn id="8" fill="hold" display="0">
                  <p:stCondLst>
                    <p:cond delay="indefinite"/>
                  </p:stCondLst>
                  <p:endCondLst>
                    <p:cond evt="onPrev" delay="0">
                      <p:tgtEl>
                        <p:sldTgt/>
                      </p:tgtEl>
                    </p:cond>
                    <p:cond evt="onStopAudio" delay="0">
                      <p:tgtEl>
                        <p:sldTgt/>
                      </p:tgtEl>
                    </p:cond>
                  </p:endCondLst>
                </p:cTn>
                <p:tgtEl>
                  <p:spTgt spid="4301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Dodo_020_0242_2">
            <a:hlinkClick r:id="rId4"/>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000750" y="304800"/>
            <a:ext cx="314325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3"/>
          <p:cNvSpPr txBox="1">
            <a:spLocks noChangeArrowheads="1"/>
          </p:cNvSpPr>
          <p:nvPr/>
        </p:nvSpPr>
        <p:spPr bwMode="auto">
          <a:xfrm>
            <a:off x="914400" y="1924556"/>
            <a:ext cx="5334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3200" dirty="0">
                <a:solidFill>
                  <a:srgbClr val="FFCC00"/>
                </a:solidFill>
                <a:latin typeface="+mj-lt"/>
              </a:rPr>
              <a:t>IN 2008,                                  THE “PHOENIX” SPACECRAFT   DISCOVERED WATER ICE                  TWO INCHES UNDER ITSELF.</a:t>
            </a:r>
          </a:p>
        </p:txBody>
      </p:sp>
      <p:pic>
        <p:nvPicPr>
          <p:cNvPr id="44041" name="Picture 9">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3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837" fill="hold"/>
                                        <p:tgtEl>
                                          <p:spTgt spid="4404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4041"/>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4"/>
          <p:cNvSpPr txBox="1">
            <a:spLocks noChangeArrowheads="1"/>
          </p:cNvSpPr>
          <p:nvPr/>
        </p:nvSpPr>
        <p:spPr bwMode="auto">
          <a:xfrm>
            <a:off x="914400" y="3886200"/>
            <a:ext cx="78486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600" dirty="0">
                <a:solidFill>
                  <a:srgbClr val="FFCC00"/>
                </a:solidFill>
              </a:rPr>
              <a:t>A NASA STATEMENT SAYS THAT </a:t>
            </a:r>
          </a:p>
          <a:p>
            <a:pPr algn="ctr">
              <a:spcBef>
                <a:spcPct val="50000"/>
              </a:spcBef>
            </a:pPr>
            <a:r>
              <a:rPr lang="en-US" altLang="en-US" sz="3600" dirty="0">
                <a:solidFill>
                  <a:srgbClr val="FFCC00"/>
                </a:solidFill>
              </a:rPr>
              <a:t>“MARS COULD HAVE SUPPORTED PRIMITIVE LIFE.”</a:t>
            </a:r>
          </a:p>
        </p:txBody>
      </p:sp>
      <p:pic>
        <p:nvPicPr>
          <p:cNvPr id="41987" name="Picture 6" descr="AAA CURIOSTY PI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0"/>
            <a:ext cx="55626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4">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41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327" fill="hold"/>
                                        <p:tgtEl>
                                          <p:spTgt spid="4506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506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4"/>
          <p:cNvSpPr txBox="1">
            <a:spLocks noChangeArrowheads="1"/>
          </p:cNvSpPr>
          <p:nvPr/>
        </p:nvSpPr>
        <p:spPr bwMode="auto">
          <a:xfrm>
            <a:off x="266700" y="4673600"/>
            <a:ext cx="89154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200" dirty="0"/>
              <a:t>In 2013 THE MARS ROVER “CURIOSITY”                                                                                                                        FOUND PROOF OF </a:t>
            </a:r>
            <a:r>
              <a:rPr lang="en-US" altLang="en-US" sz="3200" dirty="0">
                <a:solidFill>
                  <a:srgbClr val="00FFFF"/>
                </a:solidFill>
              </a:rPr>
              <a:t>WATER</a:t>
            </a:r>
            <a:r>
              <a:rPr lang="en-US" altLang="en-US" sz="3200" dirty="0"/>
              <a:t> THAT                          “COULD HAVE </a:t>
            </a:r>
            <a:r>
              <a:rPr lang="en-US" altLang="en-US" sz="3200" dirty="0">
                <a:solidFill>
                  <a:srgbClr val="FFCC00"/>
                </a:solidFill>
              </a:rPr>
              <a:t>SUPPORTED LIFE</a:t>
            </a:r>
            <a:r>
              <a:rPr lang="en-US" altLang="en-US" sz="3200" dirty="0"/>
              <a:t>  AND                    WOULD HAVE BEEN </a:t>
            </a:r>
            <a:r>
              <a:rPr lang="en-US" altLang="en-US" sz="3200" dirty="0">
                <a:solidFill>
                  <a:srgbClr val="FFCC00"/>
                </a:solidFill>
              </a:rPr>
              <a:t>DRINKABLE</a:t>
            </a:r>
            <a:r>
              <a:rPr lang="en-US" altLang="en-US" sz="3200" dirty="0"/>
              <a:t>.”</a:t>
            </a:r>
          </a:p>
        </p:txBody>
      </p:sp>
      <p:pic>
        <p:nvPicPr>
          <p:cNvPr id="43011" name="Picture 8" descr="pt_1401_5241_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971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10" descr="Remnants of Ancient Streambed on Mars (White-Balanced Vie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1350" y="1828800"/>
            <a:ext cx="21526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12" descr="Rock outcrops on Mars and Eart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0"/>
            <a:ext cx="28194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14" descr="Goulburn Scou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200" y="-304800"/>
            <a:ext cx="2971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16" descr="In this handout image provided by NASA/JPL-Caltech/MSSS, and captured by NASA's Curiosity rover, a rock outcrop called Link pops out from a Martian surface that is elsewhere blanketed by reddish-brown dust, showing evidence for an ancient, flowing stream, Sept. 2, 2012. (credit: NASA/JPL-Caltech/MSSS via Getty Imag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7800" y="1971675"/>
            <a:ext cx="37338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8">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13944600" y="4521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41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907" fill="hold"/>
                                        <p:tgtEl>
                                          <p:spTgt spid="4608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0" showWhenStopped="0">
                <p:cTn id="7" fill="hold" display="0">
                  <p:stCondLst>
                    <p:cond delay="indefinite"/>
                  </p:stCondLst>
                  <p:endCondLst>
                    <p:cond evt="onPrev" delay="0">
                      <p:tgtEl>
                        <p:sldTgt/>
                      </p:tgtEl>
                    </p:cond>
                    <p:cond evt="onStopAudio" delay="0">
                      <p:tgtEl>
                        <p:sldTgt/>
                      </p:tgtEl>
                    </p:cond>
                  </p:endCondLst>
                </p:cTn>
                <p:tgtEl>
                  <p:spTgt spid="46088"/>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847725" y="1371600"/>
            <a:ext cx="2819400" cy="446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dirty="0">
                <a:solidFill>
                  <a:srgbClr val="FFCC00"/>
                </a:solidFill>
                <a:effectLst>
                  <a:outerShdw blurRad="38100" dist="38100" dir="2700000" algn="tl">
                    <a:srgbClr val="000000"/>
                  </a:outerShdw>
                </a:effectLst>
                <a:latin typeface="AR BLANCA" panose="02000000000000000000" pitchFamily="2" charset="0"/>
              </a:rPr>
              <a:t>“</a:t>
            </a:r>
            <a:r>
              <a:rPr lang="en-US" altLang="en-US" sz="2800" dirty="0">
                <a:solidFill>
                  <a:srgbClr val="FFCC00"/>
                </a:solidFill>
                <a:effectLst>
                  <a:outerShdw blurRad="38100" dist="38100" dir="2700000" algn="tl">
                    <a:srgbClr val="000000"/>
                  </a:outerShdw>
                </a:effectLst>
                <a:latin typeface="Arial" panose="020B0604020202020204" pitchFamily="34" charset="0"/>
              </a:rPr>
              <a:t>Curiosity” found an ancient streambed that would have been waist high and warm. Yellowknife bay was “a few meters to tens of meters deep.”</a:t>
            </a:r>
          </a:p>
        </p:txBody>
      </p:sp>
      <p:pic>
        <p:nvPicPr>
          <p:cNvPr id="44035" name="Picture 3" descr="Mars Rover Curiosity Portrait: John Klein S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7125" y="0"/>
            <a:ext cx="5476875" cy="7848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ASA's Journey to Mars Infograph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838200"/>
            <a:ext cx="10210800" cy="57356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1295400" y="5102514"/>
            <a:ext cx="65532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dirty="0">
                <a:latin typeface="+mn-lt"/>
              </a:rPr>
              <a:t>Vast volumes of water once flooded through this deep chasm on Mars that connects the ‘Grand Canyon’ of the Solar System – </a:t>
            </a:r>
            <a:r>
              <a:rPr lang="en-US" altLang="en-US" sz="2400" dirty="0">
                <a:latin typeface="+mn-lt"/>
                <a:hlinkClick r:id="rId2"/>
              </a:rPr>
              <a:t>Valles </a:t>
            </a:r>
            <a:r>
              <a:rPr lang="en-US" altLang="en-US" sz="2400" dirty="0" err="1">
                <a:latin typeface="+mn-lt"/>
                <a:hlinkClick r:id="rId2"/>
              </a:rPr>
              <a:t>Marineris</a:t>
            </a:r>
            <a:r>
              <a:rPr lang="en-US" altLang="en-US" sz="2400" dirty="0">
                <a:latin typeface="+mn-lt"/>
              </a:rPr>
              <a:t> – to the planet’s northern lowlands. </a:t>
            </a:r>
          </a:p>
        </p:txBody>
      </p:sp>
      <p:pic>
        <p:nvPicPr>
          <p:cNvPr id="66563" name="Picture 3" descr="Aurorae_Chaos_and_Ganges_Chasma_highlight_m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371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Mars_North_Pole_Water_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2275" y="2209800"/>
            <a:ext cx="3641725" cy="4343400"/>
          </a:xfrm>
          <a:prstGeom prst="rect">
            <a:avLst/>
          </a:prstGeom>
          <a:noFill/>
          <a:extLst>
            <a:ext uri="{909E8E84-426E-40DD-AFC4-6F175D3DCCD1}">
              <a14:hiddenFill xmlns:a14="http://schemas.microsoft.com/office/drawing/2010/main">
                <a:solidFill>
                  <a:srgbClr val="FFFFFF"/>
                </a:solidFill>
              </a14:hiddenFill>
            </a:ext>
          </a:extLst>
        </p:spPr>
      </p:pic>
      <p:pic>
        <p:nvPicPr>
          <p:cNvPr id="45059" name="Picture 3" descr="Mars_north_po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86400" cy="4114800"/>
          </a:xfrm>
          <a:prstGeom prst="rect">
            <a:avLst/>
          </a:prstGeom>
          <a:noFill/>
          <a:extLst>
            <a:ext uri="{909E8E84-426E-40DD-AFC4-6F175D3DCCD1}">
              <a14:hiddenFill xmlns:a14="http://schemas.microsoft.com/office/drawing/2010/main">
                <a:solidFill>
                  <a:srgbClr val="FFFFFF"/>
                </a:solidFill>
              </a14:hiddenFill>
            </a:ext>
          </a:extLst>
        </p:spPr>
      </p:pic>
      <p:sp>
        <p:nvSpPr>
          <p:cNvPr id="45060" name="Text Box 4"/>
          <p:cNvSpPr txBox="1">
            <a:spLocks noChangeArrowheads="1"/>
          </p:cNvSpPr>
          <p:nvPr/>
        </p:nvSpPr>
        <p:spPr bwMode="auto">
          <a:xfrm>
            <a:off x="685800" y="3429000"/>
            <a:ext cx="3581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dirty="0">
                <a:solidFill>
                  <a:srgbClr val="FFCC00"/>
                </a:solidFill>
                <a:effectLst>
                  <a:outerShdw blurRad="38100" dist="38100" dir="2700000" algn="tl">
                    <a:srgbClr val="000000"/>
                  </a:outerShdw>
                </a:effectLst>
                <a:latin typeface="+mn-lt"/>
              </a:rPr>
              <a:t>North Pole of Mars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South_Polar_Cap_of_Mars_during_Martian_South_summer_2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00600" cy="3506788"/>
          </a:xfrm>
          <a:prstGeom prst="rect">
            <a:avLst/>
          </a:prstGeom>
          <a:noFill/>
          <a:extLst>
            <a:ext uri="{909E8E84-426E-40DD-AFC4-6F175D3DCCD1}">
              <a14:hiddenFill xmlns:a14="http://schemas.microsoft.com/office/drawing/2010/main">
                <a:solidFill>
                  <a:srgbClr val="FFFFFF"/>
                </a:solidFill>
              </a14:hiddenFill>
            </a:ext>
          </a:extLst>
        </p:spPr>
      </p:pic>
      <p:sp>
        <p:nvSpPr>
          <p:cNvPr id="47107" name="Text Box 3"/>
          <p:cNvSpPr txBox="1">
            <a:spLocks noChangeArrowheads="1"/>
          </p:cNvSpPr>
          <p:nvPr/>
        </p:nvSpPr>
        <p:spPr bwMode="auto">
          <a:xfrm>
            <a:off x="228600" y="2971800"/>
            <a:ext cx="4114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dirty="0">
                <a:solidFill>
                  <a:srgbClr val="FFCC00"/>
                </a:solidFill>
                <a:effectLst>
                  <a:outerShdw blurRad="38100" dist="38100" dir="2700000" algn="tl">
                    <a:srgbClr val="000000"/>
                  </a:outerShdw>
                </a:effectLst>
                <a:latin typeface="+mn-lt"/>
              </a:rPr>
              <a:t>South Pole of Mars</a:t>
            </a:r>
          </a:p>
        </p:txBody>
      </p:sp>
      <p:sp>
        <p:nvSpPr>
          <p:cNvPr id="47108" name="Text Box 4"/>
          <p:cNvSpPr txBox="1">
            <a:spLocks noChangeArrowheads="1"/>
          </p:cNvSpPr>
          <p:nvPr/>
        </p:nvSpPr>
        <p:spPr bwMode="auto">
          <a:xfrm>
            <a:off x="4800600" y="2895600"/>
            <a:ext cx="3962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3200">
              <a:solidFill>
                <a:srgbClr val="FFCC00"/>
              </a:solidFill>
              <a:effectLst>
                <a:outerShdw blurRad="38100" dist="38100" dir="2700000" algn="tl">
                  <a:srgbClr val="000000"/>
                </a:outerShdw>
              </a:effectLst>
              <a:latin typeface="AR BLANCA" panose="02000000000000000000" pitchFamily="2" charset="0"/>
            </a:endParaRPr>
          </a:p>
        </p:txBody>
      </p:sp>
      <p:pic>
        <p:nvPicPr>
          <p:cNvPr id="47109" name="Picture 5" descr="mars_water_po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0"/>
            <a:ext cx="4343400" cy="3468688"/>
          </a:xfrm>
          <a:prstGeom prst="rect">
            <a:avLst/>
          </a:prstGeom>
          <a:noFill/>
          <a:extLst>
            <a:ext uri="{909E8E84-426E-40DD-AFC4-6F175D3DCCD1}">
              <a14:hiddenFill xmlns:a14="http://schemas.microsoft.com/office/drawing/2010/main">
                <a:solidFill>
                  <a:srgbClr val="FFFFFF"/>
                </a:solidFill>
              </a14:hiddenFill>
            </a:ext>
          </a:extLst>
        </p:spPr>
      </p:pic>
      <p:sp>
        <p:nvSpPr>
          <p:cNvPr id="47110" name="Text Box 6"/>
          <p:cNvSpPr txBox="1">
            <a:spLocks noChangeArrowheads="1"/>
          </p:cNvSpPr>
          <p:nvPr/>
        </p:nvSpPr>
        <p:spPr bwMode="auto">
          <a:xfrm>
            <a:off x="0" y="3657600"/>
            <a:ext cx="9144000" cy="286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800" dirty="0">
                <a:solidFill>
                  <a:srgbClr val="FFCC00"/>
                </a:solidFill>
                <a:effectLst>
                  <a:outerShdw blurRad="38100" dist="38100" dir="2700000" algn="tl">
                    <a:srgbClr val="000000"/>
                  </a:outerShdw>
                </a:effectLst>
                <a:latin typeface="+mn-lt"/>
              </a:rPr>
              <a:t>“Mars is unlikely to sport beachfront property anytime soon, but the planet has enough water ice at its south pole to blanket the entire planet in more than </a:t>
            </a:r>
            <a:r>
              <a:rPr lang="en-US" altLang="en-US" sz="2800" dirty="0">
                <a:effectLst>
                  <a:outerShdw blurRad="38100" dist="38100" dir="2700000" algn="tl">
                    <a:srgbClr val="000000"/>
                  </a:outerShdw>
                </a:effectLst>
                <a:latin typeface="+mn-lt"/>
              </a:rPr>
              <a:t>30 feet of water</a:t>
            </a:r>
            <a:r>
              <a:rPr lang="en-US" altLang="en-US" sz="2800" dirty="0">
                <a:solidFill>
                  <a:srgbClr val="FFCC00"/>
                </a:solidFill>
                <a:effectLst>
                  <a:outerShdw blurRad="38100" dist="38100" dir="2700000" algn="tl">
                    <a:srgbClr val="000000"/>
                  </a:outerShdw>
                </a:effectLst>
                <a:latin typeface="+mn-lt"/>
              </a:rPr>
              <a:t> if everything thawed out.”   </a:t>
            </a:r>
          </a:p>
          <a:p>
            <a:pPr algn="ctr">
              <a:spcBef>
                <a:spcPct val="50000"/>
              </a:spcBef>
            </a:pPr>
            <a:r>
              <a:rPr lang="en-US" altLang="en-US" sz="2800" dirty="0">
                <a:solidFill>
                  <a:srgbClr val="FFCC00"/>
                </a:solidFill>
                <a:effectLst>
                  <a:outerShdw blurRad="38100" dist="38100" dir="2700000" algn="tl">
                    <a:srgbClr val="000000"/>
                  </a:outerShdw>
                </a:effectLst>
                <a:latin typeface="+mn-lt"/>
              </a:rPr>
              <a:t>     One futurist envisions giant solar power arrays to direct sunlight to defrost Mars poles.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mars-water-distribution-map-l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524000"/>
            <a:ext cx="4800600" cy="4000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mars_sphere_LDAs_sort2-225">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0"/>
            <a:ext cx="2820988" cy="2971800"/>
          </a:xfrm>
          <a:prstGeom prst="rect">
            <a:avLst/>
          </a:prstGeom>
          <a:noFill/>
          <a:extLst>
            <a:ext uri="{909E8E84-426E-40DD-AFC4-6F175D3DCCD1}">
              <a14:hiddenFill xmlns:a14="http://schemas.microsoft.com/office/drawing/2010/main">
                <a:solidFill>
                  <a:srgbClr val="FFFFFF"/>
                </a:solidFill>
              </a14:hiddenFill>
            </a:ext>
          </a:extLst>
        </p:spPr>
      </p:pic>
      <p:sp>
        <p:nvSpPr>
          <p:cNvPr id="50179" name="Text Box 3"/>
          <p:cNvSpPr txBox="1">
            <a:spLocks noChangeArrowheads="1"/>
          </p:cNvSpPr>
          <p:nvPr/>
        </p:nvSpPr>
        <p:spPr bwMode="auto">
          <a:xfrm>
            <a:off x="838200" y="3200400"/>
            <a:ext cx="83058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400" dirty="0">
                <a:solidFill>
                  <a:srgbClr val="FFCC00"/>
                </a:solidFill>
                <a:effectLst>
                  <a:outerShdw blurRad="38100" dist="38100" dir="2700000" algn="tl">
                    <a:srgbClr val="000000"/>
                  </a:outerShdw>
                </a:effectLst>
                <a:latin typeface="+mn-lt"/>
              </a:rPr>
              <a:t>“Mars distinct polar ice caps, but Mars also has belts of glaciers at its central latitudes – between the blue lines, in both the southern and northern hemispheres. A thick layer of dust covers the glaciers, so they appear as the surface of the ground, but radar measurements show that there are glaciers composed of frozen water underneath the dust.                     </a:t>
            </a:r>
            <a:r>
              <a:rPr lang="en-US" altLang="en-US" sz="2400" i="1" dirty="0">
                <a:solidFill>
                  <a:srgbClr val="FFCC00"/>
                </a:solidFill>
                <a:effectLst>
                  <a:outerShdw blurRad="38100" dist="38100" dir="2700000" algn="tl">
                    <a:srgbClr val="000000"/>
                  </a:outerShdw>
                </a:effectLst>
                <a:latin typeface="+mn-lt"/>
              </a:rPr>
              <a:t>(Credit: Mars Digital Image Model, NASA/  Nanna Karlsson</a:t>
            </a:r>
            <a:r>
              <a:rPr lang="en-US" altLang="en-US" sz="2400" i="1" dirty="0">
                <a:solidFill>
                  <a:srgbClr val="FFCC00"/>
                </a:solidFill>
                <a:effectLst>
                  <a:outerShdw blurRad="38100" dist="38100" dir="2700000" algn="tl">
                    <a:srgbClr val="000000"/>
                  </a:outerShdw>
                </a:effectLst>
                <a:latin typeface="AR BLANCA" panose="02000000000000000000" pitchFamily="2" charset="0"/>
              </a:rPr>
              <a: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111414" y="3713163"/>
            <a:ext cx="55626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400" dirty="0">
                <a:solidFill>
                  <a:srgbClr val="FFCC00"/>
                </a:solidFill>
                <a:effectLst>
                  <a:outerShdw blurRad="38100" dist="38100" dir="2700000" algn="tl">
                    <a:srgbClr val="000000"/>
                  </a:outerShdw>
                </a:effectLst>
                <a:latin typeface="Arial" panose="020B0604020202020204" pitchFamily="34" charset="0"/>
              </a:rPr>
              <a:t>“A giant slab of ice as big as </a:t>
            </a:r>
            <a:r>
              <a:rPr lang="en-US" altLang="en-US" sz="2400" dirty="0">
                <a:effectLst>
                  <a:outerShdw blurRad="38100" dist="38100" dir="2700000" algn="tl">
                    <a:srgbClr val="000000"/>
                  </a:outerShdw>
                </a:effectLst>
                <a:latin typeface="Arial" panose="020B0604020202020204" pitchFamily="34" charset="0"/>
              </a:rPr>
              <a:t>California and Texas combined</a:t>
            </a:r>
            <a:r>
              <a:rPr lang="en-US" altLang="en-US" sz="2400" dirty="0">
                <a:solidFill>
                  <a:srgbClr val="FFCC00"/>
                </a:solidFill>
                <a:effectLst>
                  <a:outerShdw blurRad="38100" dist="38100" dir="2700000" algn="tl">
                    <a:srgbClr val="000000"/>
                  </a:outerShdw>
                </a:effectLst>
                <a:latin typeface="Arial" panose="020B0604020202020204" pitchFamily="34" charset="0"/>
              </a:rPr>
              <a:t> lurks just beneath the surface of Mars between its equator and north pole, researchers say.</a:t>
            </a:r>
          </a:p>
          <a:p>
            <a:pPr algn="ctr"/>
            <a:r>
              <a:rPr lang="en-US" altLang="en-US" sz="2400" dirty="0">
                <a:solidFill>
                  <a:srgbClr val="FFCC00"/>
                </a:solidFill>
                <a:effectLst>
                  <a:outerShdw blurRad="38100" dist="38100" dir="2700000" algn="tl">
                    <a:srgbClr val="000000"/>
                  </a:outerShdw>
                </a:effectLst>
                <a:latin typeface="Arial" panose="020B0604020202020204" pitchFamily="34" charset="0"/>
              </a:rPr>
              <a:t>This ice may be the result of snowfall tens of millions of years ago on </a:t>
            </a:r>
            <a:r>
              <a:rPr lang="en-US" altLang="en-US" sz="2400" dirty="0">
                <a:solidFill>
                  <a:srgbClr val="FFCC00"/>
                </a:solidFill>
                <a:effectLst>
                  <a:outerShdw blurRad="38100" dist="38100" dir="2700000" algn="tl">
                    <a:srgbClr val="000000"/>
                  </a:outerShdw>
                </a:effectLst>
                <a:latin typeface="Arial" panose="020B0604020202020204" pitchFamily="34" charset="0"/>
                <a:hlinkClick r:id="rId2"/>
              </a:rPr>
              <a:t>Mars</a:t>
            </a:r>
            <a:r>
              <a:rPr lang="en-US" altLang="en-US" sz="2400" dirty="0">
                <a:solidFill>
                  <a:srgbClr val="FFCC00"/>
                </a:solidFill>
                <a:effectLst>
                  <a:outerShdw blurRad="38100" dist="38100" dir="2700000" algn="tl">
                    <a:srgbClr val="000000"/>
                  </a:outerShdw>
                </a:effectLst>
                <a:latin typeface="Arial" panose="020B0604020202020204" pitchFamily="34" charset="0"/>
              </a:rPr>
              <a:t>, scientists added.”</a:t>
            </a:r>
          </a:p>
        </p:txBody>
      </p:sp>
      <p:pic>
        <p:nvPicPr>
          <p:cNvPr id="51203" name="Picture 3" descr="Arcadia Planitia - Wikiw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27038"/>
            <a:ext cx="7391400" cy="4140201"/>
          </a:xfrm>
          <a:prstGeom prst="rect">
            <a:avLst/>
          </a:prstGeom>
          <a:noFill/>
          <a:extLst>
            <a:ext uri="{909E8E84-426E-40DD-AFC4-6F175D3DCCD1}">
              <a14:hiddenFill xmlns:a14="http://schemas.microsoft.com/office/drawing/2010/main">
                <a:solidFill>
                  <a:srgbClr val="FFFFFF"/>
                </a:solidFill>
              </a14:hiddenFill>
            </a:ext>
          </a:extLst>
        </p:spPr>
      </p:pic>
      <p:pic>
        <p:nvPicPr>
          <p:cNvPr id="51204" name="Picture 4" descr="Amazonis Planitia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7850" y="4038600"/>
            <a:ext cx="3486150" cy="22828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838200" y="2930525"/>
            <a:ext cx="8305800" cy="4001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400" dirty="0">
                <a:solidFill>
                  <a:srgbClr val="FFCC00"/>
                </a:solidFill>
                <a:effectLst>
                  <a:outerShdw blurRad="38100" dist="38100" dir="2700000" algn="tl">
                    <a:srgbClr val="000000"/>
                  </a:outerShdw>
                </a:effectLst>
                <a:latin typeface="Arial" panose="020B0604020202020204" pitchFamily="34" charset="0"/>
              </a:rPr>
              <a:t>Water Farming on Mars</a:t>
            </a:r>
            <a:r>
              <a:rPr lang="en-US" altLang="en-US" sz="2000" dirty="0">
                <a:solidFill>
                  <a:srgbClr val="FFCC00"/>
                </a:solidFill>
                <a:effectLst>
                  <a:outerShdw blurRad="38100" dist="38100" dir="2700000" algn="tl">
                    <a:srgbClr val="000000"/>
                  </a:outerShdw>
                </a:effectLst>
                <a:latin typeface="Arial" panose="020B0604020202020204" pitchFamily="34" charset="0"/>
              </a:rPr>
              <a:t>: </a:t>
            </a:r>
          </a:p>
          <a:p>
            <a:pPr algn="ctr">
              <a:spcBef>
                <a:spcPct val="50000"/>
              </a:spcBef>
            </a:pPr>
            <a:r>
              <a:rPr lang="en-US" altLang="en-US" sz="2000" dirty="0">
                <a:solidFill>
                  <a:srgbClr val="FFCC00"/>
                </a:solidFill>
                <a:effectLst>
                  <a:outerShdw blurRad="38100" dist="38100" dir="2700000" algn="tl">
                    <a:srgbClr val="000000"/>
                  </a:outerShdw>
                </a:effectLst>
                <a:latin typeface="Arial" panose="020B0604020202020204" pitchFamily="34" charset="0"/>
              </a:rPr>
              <a:t>the Water Vapor Absorption Reactor (WAVAR) Mars atmosphere is thin but its humidity is 100%.</a:t>
            </a:r>
          </a:p>
          <a:p>
            <a:pPr algn="ctr">
              <a:spcBef>
                <a:spcPct val="50000"/>
              </a:spcBef>
            </a:pPr>
            <a:r>
              <a:rPr lang="en-US" altLang="en-US" sz="2000" dirty="0">
                <a:solidFill>
                  <a:srgbClr val="FFCC00"/>
                </a:solidFill>
                <a:effectLst>
                  <a:outerShdw blurRad="38100" dist="38100" dir="2700000" algn="tl">
                    <a:srgbClr val="000000"/>
                  </a:outerShdw>
                </a:effectLst>
                <a:latin typeface="Arial" panose="020B0604020202020204" pitchFamily="34" charset="0"/>
              </a:rPr>
              <a:t>WAVAR would draw Mars atmosphere over water absorbing minerals. “Once it has reached saturation, the water vapor is desorbed from the bed, condensed, and piped to storage.” </a:t>
            </a:r>
          </a:p>
          <a:p>
            <a:pPr algn="ctr">
              <a:spcBef>
                <a:spcPct val="50000"/>
              </a:spcBef>
            </a:pPr>
            <a:r>
              <a:rPr lang="en-US" altLang="en-US" sz="2000" dirty="0">
                <a:solidFill>
                  <a:srgbClr val="FFCC00"/>
                </a:solidFill>
                <a:effectLst>
                  <a:outerShdw blurRad="38100" dist="38100" dir="2700000" algn="tl">
                    <a:srgbClr val="000000"/>
                  </a:outerShdw>
                </a:effectLst>
                <a:latin typeface="Arial" panose="020B0604020202020204" pitchFamily="34" charset="0"/>
              </a:rPr>
              <a:t>Seven components:  “…a filter, and adsorption bed, a fan, a bed rotating mechanism, a condenser, and an active control system.” </a:t>
            </a:r>
          </a:p>
          <a:p>
            <a:pPr algn="ctr">
              <a:spcBef>
                <a:spcPct val="50000"/>
              </a:spcBef>
            </a:pPr>
            <a:r>
              <a:rPr lang="en-US" altLang="en-US" sz="2000" dirty="0">
                <a:solidFill>
                  <a:srgbClr val="FFCC00"/>
                </a:solidFill>
                <a:effectLst>
                  <a:outerShdw blurRad="38100" dist="38100" dir="2700000" algn="tl">
                    <a:srgbClr val="000000"/>
                  </a:outerShdw>
                </a:effectLst>
                <a:latin typeface="Arial" panose="020B0604020202020204" pitchFamily="34" charset="0"/>
              </a:rPr>
              <a:t>                                                            University of Washington 1998</a:t>
            </a:r>
          </a:p>
          <a:p>
            <a:pPr algn="ctr">
              <a:spcBef>
                <a:spcPct val="50000"/>
              </a:spcBef>
            </a:pPr>
            <a:endParaRPr lang="en-US" altLang="en-US" sz="2000" dirty="0">
              <a:solidFill>
                <a:srgbClr val="FFCC00"/>
              </a:solidFill>
              <a:effectLst>
                <a:outerShdw blurRad="38100" dist="38100" dir="2700000" algn="tl">
                  <a:srgbClr val="000000"/>
                </a:outerShdw>
              </a:effectLst>
              <a:latin typeface="AR BLANCA" panose="02000000000000000000" pitchFamily="2" charset="0"/>
            </a:endParaRPr>
          </a:p>
        </p:txBody>
      </p:sp>
      <p:pic>
        <p:nvPicPr>
          <p:cNvPr id="52227" name="Picture 3" descr="fig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0"/>
            <a:ext cx="3810000" cy="28146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914400" y="3175"/>
            <a:ext cx="7924800" cy="261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dirty="0">
                <a:solidFill>
                  <a:srgbClr val="FFCC00"/>
                </a:solidFill>
                <a:effectLst>
                  <a:outerShdw blurRad="38100" dist="38100" dir="2700000" algn="tl">
                    <a:srgbClr val="000000"/>
                  </a:outerShdw>
                </a:effectLst>
                <a:latin typeface="+mn-lt"/>
              </a:rPr>
              <a:t>Thirsty? </a:t>
            </a:r>
          </a:p>
          <a:p>
            <a:pPr algn="ctr">
              <a:spcBef>
                <a:spcPct val="50000"/>
              </a:spcBef>
            </a:pPr>
            <a:r>
              <a:rPr lang="en-US" altLang="en-US" sz="2400" dirty="0">
                <a:solidFill>
                  <a:srgbClr val="FFCC00"/>
                </a:solidFill>
                <a:effectLst>
                  <a:outerShdw blurRad="38100" dist="38100" dir="2700000" algn="tl">
                    <a:srgbClr val="000000"/>
                  </a:outerShdw>
                </a:effectLst>
                <a:latin typeface="+mn-lt"/>
              </a:rPr>
              <a:t>“Heating dirt forces the water out of it. About 3 cubic feet of (Mars) dirt would produce 6 pints of water, enough for one person for 1 day.” “Curiosity” found water molecules with its SAM instrument suggesting that soil on Mars contains 2 pints of water per cubic foot of soil.</a:t>
            </a:r>
          </a:p>
        </p:txBody>
      </p:sp>
      <p:pic>
        <p:nvPicPr>
          <p:cNvPr id="53251" name="Picture 3" descr="Mars_landscape_from_photo_02_by_Ludo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608263"/>
            <a:ext cx="5715000" cy="42497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4"/>
          <p:cNvSpPr txBox="1">
            <a:spLocks noChangeArrowheads="1"/>
          </p:cNvSpPr>
          <p:nvPr/>
        </p:nvSpPr>
        <p:spPr bwMode="auto">
          <a:xfrm>
            <a:off x="923925" y="-251847"/>
            <a:ext cx="77724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2000" dirty="0">
                <a:latin typeface="+mn-lt"/>
              </a:rPr>
              <a:t>THE MARS ROVER “CURIOSITY”</a:t>
            </a:r>
          </a:p>
          <a:p>
            <a:pPr algn="ctr">
              <a:spcBef>
                <a:spcPct val="50000"/>
              </a:spcBef>
            </a:pPr>
            <a:r>
              <a:rPr lang="en-US" altLang="en-US" sz="2000" dirty="0">
                <a:latin typeface="+mn-lt"/>
              </a:rPr>
              <a:t>“</a:t>
            </a:r>
            <a:r>
              <a:rPr lang="en-US" altLang="en-US" sz="2400" dirty="0">
                <a:latin typeface="+mn-lt"/>
              </a:rPr>
              <a:t>IDENTIFIED SOME OF THE </a:t>
            </a:r>
            <a:r>
              <a:rPr lang="en-US" altLang="en-US" sz="2400" dirty="0">
                <a:solidFill>
                  <a:srgbClr val="FFCC00"/>
                </a:solidFill>
                <a:latin typeface="+mn-lt"/>
              </a:rPr>
              <a:t>KEY INGREDIENTS</a:t>
            </a:r>
            <a:r>
              <a:rPr lang="en-US" altLang="en-US" sz="2400" dirty="0">
                <a:latin typeface="+mn-lt"/>
              </a:rPr>
              <a:t> FOR LIFE on MARS:</a:t>
            </a:r>
          </a:p>
          <a:p>
            <a:pPr algn="ctr">
              <a:spcBef>
                <a:spcPct val="50000"/>
              </a:spcBef>
            </a:pPr>
            <a:r>
              <a:rPr lang="en-US" altLang="en-US" sz="2400" dirty="0">
                <a:solidFill>
                  <a:srgbClr val="FFCC00"/>
                </a:solidFill>
                <a:latin typeface="+mn-lt"/>
              </a:rPr>
              <a:t>SULPHUR</a:t>
            </a:r>
            <a:r>
              <a:rPr lang="en-US" altLang="en-US" sz="2400" dirty="0">
                <a:latin typeface="+mn-lt"/>
              </a:rPr>
              <a:t>, </a:t>
            </a:r>
            <a:r>
              <a:rPr lang="en-US" altLang="en-US" sz="2400" dirty="0">
                <a:solidFill>
                  <a:srgbClr val="FFCC00"/>
                </a:solidFill>
                <a:latin typeface="+mn-lt"/>
              </a:rPr>
              <a:t>NITROGEN</a:t>
            </a:r>
            <a:r>
              <a:rPr lang="en-US" altLang="en-US" sz="2400" dirty="0">
                <a:latin typeface="+mn-lt"/>
              </a:rPr>
              <a:t>, </a:t>
            </a:r>
            <a:r>
              <a:rPr lang="en-US" altLang="en-US" sz="2400" dirty="0">
                <a:solidFill>
                  <a:srgbClr val="FFCC00"/>
                </a:solidFill>
                <a:latin typeface="+mn-lt"/>
              </a:rPr>
              <a:t>(HYDROGEN),</a:t>
            </a:r>
            <a:r>
              <a:rPr lang="en-US" altLang="en-US" sz="2400" dirty="0">
                <a:latin typeface="+mn-lt"/>
              </a:rPr>
              <a:t> </a:t>
            </a:r>
            <a:r>
              <a:rPr lang="en-US" altLang="en-US" sz="2400" dirty="0">
                <a:solidFill>
                  <a:srgbClr val="FFCC00"/>
                </a:solidFill>
                <a:latin typeface="+mn-lt"/>
              </a:rPr>
              <a:t>OXYGEN</a:t>
            </a:r>
            <a:r>
              <a:rPr lang="en-US" altLang="en-US" sz="2400" dirty="0">
                <a:latin typeface="+mn-lt"/>
              </a:rPr>
              <a:t>, </a:t>
            </a:r>
            <a:r>
              <a:rPr lang="en-US" altLang="en-US" sz="2400" dirty="0">
                <a:solidFill>
                  <a:srgbClr val="FFCC00"/>
                </a:solidFill>
                <a:latin typeface="+mn-lt"/>
              </a:rPr>
              <a:t>PHOSPHOROUS</a:t>
            </a:r>
            <a:r>
              <a:rPr lang="en-US" altLang="en-US" sz="2400" dirty="0">
                <a:latin typeface="+mn-lt"/>
              </a:rPr>
              <a:t>, </a:t>
            </a:r>
            <a:r>
              <a:rPr lang="en-US" altLang="en-US" sz="2400" dirty="0">
                <a:solidFill>
                  <a:srgbClr val="FFCC00"/>
                </a:solidFill>
                <a:latin typeface="+mn-lt"/>
              </a:rPr>
              <a:t>AND CARBON</a:t>
            </a:r>
            <a:r>
              <a:rPr lang="en-US" altLang="en-US" sz="2400" dirty="0">
                <a:latin typeface="+mn-lt"/>
              </a:rPr>
              <a:t>.”</a:t>
            </a:r>
          </a:p>
        </p:txBody>
      </p:sp>
      <p:pic>
        <p:nvPicPr>
          <p:cNvPr id="54275" name="Picture 6" descr="This image from NASA's Curiosity rover shows the first sample of powdered rock extracted by the rover's drill. The image was taken after the sample was transferred from the drill to the rover's scoop, JPL officials said Wednesday.">
            <a:hlinkClick r:id="rId5" tooltip="This image from NASA's Curiosity rover shows the first sample of powdered rock extracted by the rover's drill. The image was taken after the sample was transferred from the drill to the rover's scoop, JPL officials said Wednesday. (NASA/JPL-Caltech/MSSS / Associated Press)"/>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3733800"/>
            <a:ext cx="4191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7" descr="Studying Habitability in Ancient Martian Environment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752850"/>
            <a:ext cx="58674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5">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ENCHANTMENT MUSIC.wav">
            <a:hlinkClick r:id="" action="ppaction://media"/>
          </p:cNvPr>
          <p:cNvPicPr>
            <a:picLocks noRot="1" noChangeAspect="1" noChangeArrowheads="1"/>
          </p:cNvPicPr>
          <p:nvPr>
            <a:audioFile r:link="rId3"/>
          </p:nvPr>
        </p:nvPicPr>
        <p:blipFill>
          <a:blip r:embed="rId8">
            <a:extLst>
              <a:ext uri="{28A0092B-C50C-407E-A947-70E740481C1C}">
                <a14:useLocalDpi xmlns:a14="http://schemas.microsoft.com/office/drawing/2010/main" val="0"/>
              </a:ext>
            </a:extLst>
          </a:blip>
          <a:srcRect/>
          <a:stretch>
            <a:fillRect/>
          </a:stretch>
        </p:blipFill>
        <p:spPr bwMode="auto">
          <a:xfrm>
            <a:off x="9829800" y="3810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9" name="Text Box 7"/>
          <p:cNvSpPr txBox="1">
            <a:spLocks noChangeArrowheads="1"/>
          </p:cNvSpPr>
          <p:nvPr/>
        </p:nvSpPr>
        <p:spPr bwMode="auto">
          <a:xfrm>
            <a:off x="762000" y="1987995"/>
            <a:ext cx="8382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400" dirty="0">
                <a:solidFill>
                  <a:srgbClr val="FFCC00"/>
                </a:solidFill>
                <a:effectLst>
                  <a:outerShdw blurRad="38100" dist="38100" dir="2700000" algn="tl">
                    <a:srgbClr val="000000"/>
                  </a:outerShdw>
                </a:effectLst>
                <a:latin typeface="Arial" panose="020B0604020202020204" pitchFamily="34" charset="0"/>
              </a:rPr>
              <a:t>“THAT’S A VIRTUAL FEAST FOR BACTERIA KNOWN AS </a:t>
            </a:r>
            <a:r>
              <a:rPr lang="en-US" altLang="en-US" sz="2400" dirty="0">
                <a:effectLst>
                  <a:outerShdw blurRad="38100" dist="38100" dir="2700000" algn="tl">
                    <a:srgbClr val="000000"/>
                  </a:outerShdw>
                </a:effectLst>
                <a:latin typeface="Arial" panose="020B0604020202020204" pitchFamily="34" charset="0"/>
              </a:rPr>
              <a:t>CHEMOLITHOAUTOTROPHS </a:t>
            </a:r>
            <a:r>
              <a:rPr lang="en-US" altLang="en-US" sz="2400" dirty="0">
                <a:solidFill>
                  <a:srgbClr val="FFCC00"/>
                </a:solidFill>
                <a:effectLst>
                  <a:outerShdw blurRad="38100" dist="38100" dir="2700000" algn="tl">
                    <a:srgbClr val="000000"/>
                  </a:outerShdw>
                </a:effectLst>
                <a:latin typeface="Arial" panose="020B0604020202020204" pitchFamily="34" charset="0"/>
              </a:rPr>
              <a:t>WHICH THRIVE ON EARTH IN SULFUROUS CAVES AND AROUND HYDROTHERMAL VENTS.”</a:t>
            </a:r>
          </a:p>
        </p:txBody>
      </p:sp>
    </p:spTree>
  </p:cSld>
  <p:clrMapOvr>
    <a:masterClrMapping/>
  </p:clrMapOvr>
  <p:transition advTm="141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887" fill="hold"/>
                                        <p:tgtEl>
                                          <p:spTgt spid="47109"/>
                                        </p:tgtEl>
                                      </p:cBhvr>
                                    </p:cmd>
                                  </p:childTnLst>
                                </p:cTn>
                              </p:par>
                            </p:childTnLst>
                          </p:cTn>
                        </p:par>
                        <p:par>
                          <p:cTn id="7" fill="hold" nodeType="afterGroup">
                            <p:stCondLst>
                              <p:cond delay="15887"/>
                            </p:stCondLst>
                            <p:childTnLst>
                              <p:par>
                                <p:cTn id="8" presetID="1" presetClass="mediacall" presetSubtype="0" fill="hold" nodeType="afterEffect">
                                  <p:stCondLst>
                                    <p:cond delay="0"/>
                                  </p:stCondLst>
                                  <p:childTnLst>
                                    <p:cmd type="call" cmd="playFrom(0.0)">
                                      <p:cBhvr>
                                        <p:cTn id="9" dur="1" fill="hold"/>
                                        <p:tgtEl>
                                          <p:spTgt spid="471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Prev" delay="0">
                      <p:tgtEl>
                        <p:sldTgt/>
                      </p:tgtEl>
                    </p:cond>
                    <p:cond evt="onStopAudio" delay="0">
                      <p:tgtEl>
                        <p:sldTgt/>
                      </p:tgtEl>
                    </p:cond>
                  </p:endCondLst>
                </p:cTn>
                <p:tgtEl>
                  <p:spTgt spid="47109"/>
                </p:tgtEl>
              </p:cMediaNode>
            </p:audio>
            <p:audio>
              <p:cMediaNode vol="30000" numSld="26" showWhenStopped="0">
                <p:cTn id="11" fill="hold" display="0">
                  <p:stCondLst>
                    <p:cond delay="indefinite"/>
                  </p:stCondLst>
                  <p:endCondLst>
                    <p:cond evt="onPrev" delay="0">
                      <p:tgtEl>
                        <p:sldTgt/>
                      </p:tgtEl>
                    </p:cond>
                    <p:cond evt="onStopAudio" delay="0">
                      <p:tgtEl>
                        <p:sldTgt/>
                      </p:tgtEl>
                    </p:cond>
                  </p:endCondLst>
                </p:cTn>
                <p:tgtEl>
                  <p:spTgt spid="47110"/>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4"/>
          <p:cNvSpPr txBox="1">
            <a:spLocks noChangeArrowheads="1"/>
          </p:cNvSpPr>
          <p:nvPr/>
        </p:nvSpPr>
        <p:spPr bwMode="auto">
          <a:xfrm>
            <a:off x="1066800" y="2590800"/>
            <a:ext cx="7086600"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2800" b="1" i="1" dirty="0">
                <a:latin typeface="Damn Noisy Kids"/>
              </a:rPr>
              <a:t>THE SAMPLE ANALYSIS AT MARS </a:t>
            </a:r>
          </a:p>
          <a:p>
            <a:pPr algn="ctr">
              <a:spcBef>
                <a:spcPct val="50000"/>
              </a:spcBef>
            </a:pPr>
            <a:r>
              <a:rPr lang="en-US" altLang="en-US" sz="2800" b="1" i="1" dirty="0">
                <a:latin typeface="Damn Noisy Kids"/>
              </a:rPr>
              <a:t>INSTRUMENT  (</a:t>
            </a:r>
            <a:r>
              <a:rPr lang="en-US" altLang="en-US" sz="2800" b="1" i="1" dirty="0">
                <a:solidFill>
                  <a:srgbClr val="00FFFF"/>
                </a:solidFill>
                <a:latin typeface="Damn Noisy Kids"/>
              </a:rPr>
              <a:t>SAM</a:t>
            </a:r>
            <a:r>
              <a:rPr lang="en-US" altLang="en-US" sz="2800" b="1" i="1" dirty="0">
                <a:latin typeface="Damn Noisy Kids"/>
              </a:rPr>
              <a:t>) </a:t>
            </a:r>
          </a:p>
          <a:p>
            <a:pPr algn="ctr">
              <a:spcBef>
                <a:spcPct val="50000"/>
              </a:spcBef>
            </a:pPr>
            <a:r>
              <a:rPr lang="en-US" altLang="en-US" sz="2800" b="1" i="1" dirty="0">
                <a:latin typeface="Damn Noisy Kids"/>
              </a:rPr>
              <a:t>“…DETECTED TWO SIMPLE CHOLORINATED</a:t>
            </a:r>
          </a:p>
          <a:p>
            <a:pPr algn="ctr">
              <a:spcBef>
                <a:spcPct val="50000"/>
              </a:spcBef>
            </a:pPr>
            <a:endParaRPr lang="en-US" altLang="en-US" sz="2800" b="1" i="1" dirty="0">
              <a:latin typeface="Damn Noisy Kids"/>
            </a:endParaRPr>
          </a:p>
          <a:p>
            <a:pPr algn="ctr">
              <a:spcBef>
                <a:spcPct val="50000"/>
              </a:spcBef>
            </a:pPr>
            <a:r>
              <a:rPr lang="en-US" altLang="en-US" sz="2800" b="1" i="1" dirty="0">
                <a:latin typeface="Damn Noisy Kids"/>
              </a:rPr>
              <a:t> AT THE JOHN KLEIN SITE -</a:t>
            </a:r>
          </a:p>
          <a:p>
            <a:pPr algn="ctr">
              <a:spcBef>
                <a:spcPct val="50000"/>
              </a:spcBef>
            </a:pPr>
            <a:r>
              <a:rPr lang="en-US" altLang="en-US" sz="2800" b="1" i="1" dirty="0">
                <a:solidFill>
                  <a:srgbClr val="FFCC00"/>
                </a:solidFill>
                <a:latin typeface="Damn Noisy Kids"/>
              </a:rPr>
              <a:t>CHOLORMETHANE</a:t>
            </a:r>
            <a:r>
              <a:rPr lang="en-US" altLang="en-US" sz="2800" b="1" i="1" dirty="0">
                <a:latin typeface="Damn Noisy Kids"/>
              </a:rPr>
              <a:t> AND </a:t>
            </a:r>
            <a:r>
              <a:rPr lang="en-US" altLang="en-US" sz="2800" b="1" i="1" dirty="0">
                <a:solidFill>
                  <a:srgbClr val="FFCC00"/>
                </a:solidFill>
                <a:latin typeface="Damn Noisy Kids"/>
              </a:rPr>
              <a:t>DICHLOROMETHANE</a:t>
            </a:r>
            <a:r>
              <a:rPr lang="en-US" altLang="en-US" sz="2800" b="1" i="1" dirty="0">
                <a:latin typeface="Damn Noisy Kids"/>
              </a:rPr>
              <a:t>”</a:t>
            </a:r>
          </a:p>
        </p:txBody>
      </p:sp>
      <p:sp>
        <p:nvSpPr>
          <p:cNvPr id="55299" name="AutoShape 6" descr="CM14_P3_625"/>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2400" b="1" i="1">
              <a:latin typeface="Damn Noisy Kids"/>
            </a:endParaRPr>
          </a:p>
        </p:txBody>
      </p:sp>
      <p:sp>
        <p:nvSpPr>
          <p:cNvPr id="55300" name="AutoShape 8" descr="CM14_P3_625"/>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2400" b="1" i="1">
              <a:latin typeface="Damn Noisy Kids"/>
            </a:endParaRPr>
          </a:p>
        </p:txBody>
      </p:sp>
      <p:sp>
        <p:nvSpPr>
          <p:cNvPr id="55301" name="AutoShape 10" descr="CM14_P3_625"/>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2400" b="1" i="1">
              <a:latin typeface="Damn Noisy Kids"/>
            </a:endParaRPr>
          </a:p>
        </p:txBody>
      </p:sp>
      <p:pic>
        <p:nvPicPr>
          <p:cNvPr id="55302" name="Picture 11" descr="john-klein-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124200"/>
            <a:ext cx="73025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3" name="Text Box 8"/>
          <p:cNvSpPr txBox="1">
            <a:spLocks noChangeArrowheads="1"/>
          </p:cNvSpPr>
          <p:nvPr/>
        </p:nvSpPr>
        <p:spPr bwMode="auto">
          <a:xfrm>
            <a:off x="3390900" y="4343400"/>
            <a:ext cx="2438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800" b="1" i="1" u="sng" dirty="0">
                <a:solidFill>
                  <a:srgbClr val="FFCC00"/>
                </a:solidFill>
                <a:latin typeface="Arial Black" panose="020B0A04020102020204" pitchFamily="34" charset="0"/>
              </a:rPr>
              <a:t>ORGANICS</a:t>
            </a:r>
          </a:p>
        </p:txBody>
      </p:sp>
      <p:pic>
        <p:nvPicPr>
          <p:cNvPr id="50184" name="Picture 8">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41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6027" fill="hold"/>
                                        <p:tgtEl>
                                          <p:spTgt spid="5018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018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9" name="Picture 5" descr="Tech path to pioneering space graph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44000" cy="6870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mars-methane-sources-sin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48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9087A3-9585-99B0-13A0-2E98A97A2D3C}"/>
              </a:ext>
            </a:extLst>
          </p:cNvPr>
          <p:cNvSpPr txBox="1"/>
          <p:nvPr/>
        </p:nvSpPr>
        <p:spPr>
          <a:xfrm>
            <a:off x="981959" y="1964353"/>
            <a:ext cx="8001000" cy="4893647"/>
          </a:xfrm>
          <a:prstGeom prst="rect">
            <a:avLst/>
          </a:prstGeom>
          <a:noFill/>
        </p:spPr>
        <p:txBody>
          <a:bodyPr wrap="square">
            <a:spAutoFit/>
          </a:bodyPr>
          <a:lstStyle/>
          <a:p>
            <a:pPr algn="ctr"/>
            <a:r>
              <a:rPr lang="en-US" sz="2400"/>
              <a:t>“No </a:t>
            </a:r>
            <a:r>
              <a:rPr lang="en-US" sz="2400" dirty="0"/>
              <a:t>need for organic material to support </a:t>
            </a:r>
            <a:r>
              <a:rPr lang="en-US" sz="2400"/>
              <a:t>life.”</a:t>
            </a:r>
            <a:endParaRPr lang="en-US" sz="2400" dirty="0"/>
          </a:p>
          <a:p>
            <a:pPr algn="ctr"/>
            <a:endParaRPr lang="en-US" sz="2400" dirty="0"/>
          </a:p>
          <a:p>
            <a:pPr algn="ctr"/>
            <a:r>
              <a:rPr lang="en-US" sz="2400" dirty="0"/>
              <a:t>"The microbes we found and described at Lost Hammer Spring (Canada) are surprising, because, unlike other microorganisms, they don't depend on organic material or oxygen to live," adds Whyte. "Instead, they survive by eating and breathing simple inorganic compounds such as methane, sulfides, sulfate, carbon monoxide and carbon dioxide, all of which are found on Mars. They can also fix carbon dioxide and nitrogen gasses from the atmosphere, all of which makes them highly adapted to both surviving and thriving in very extreme environments</a:t>
            </a:r>
          </a:p>
          <a:p>
            <a:pPr algn="ctr"/>
            <a:r>
              <a:rPr lang="en-US" sz="2400" dirty="0"/>
              <a:t> on Earth and beyond."</a:t>
            </a:r>
          </a:p>
        </p:txBody>
      </p:sp>
      <p:sp>
        <p:nvSpPr>
          <p:cNvPr id="4" name="TextBox 3">
            <a:extLst>
              <a:ext uri="{FF2B5EF4-FFF2-40B4-BE49-F238E27FC236}">
                <a16:creationId xmlns:a16="http://schemas.microsoft.com/office/drawing/2014/main" id="{2FFF260D-26E6-9985-F0CD-DA889CEE88DA}"/>
              </a:ext>
            </a:extLst>
          </p:cNvPr>
          <p:cNvSpPr txBox="1"/>
          <p:nvPr/>
        </p:nvSpPr>
        <p:spPr>
          <a:xfrm>
            <a:off x="1143000" y="76200"/>
            <a:ext cx="7848600" cy="707886"/>
          </a:xfrm>
          <a:prstGeom prst="rect">
            <a:avLst/>
          </a:prstGeom>
          <a:noFill/>
        </p:spPr>
        <p:txBody>
          <a:bodyPr wrap="square" rtlCol="0">
            <a:spAutoFit/>
          </a:bodyPr>
          <a:lstStyle/>
          <a:p>
            <a:pPr algn="ctr"/>
            <a:r>
              <a:rPr lang="en-US" sz="2000" dirty="0"/>
              <a:t>110 microorganisms were found in a salty ice cave in Canada. </a:t>
            </a:r>
          </a:p>
          <a:p>
            <a:pPr algn="ctr"/>
            <a:r>
              <a:rPr lang="en-US" sz="2000" dirty="0"/>
              <a:t>Most were new.</a:t>
            </a:r>
          </a:p>
        </p:txBody>
      </p:sp>
      <p:pic>
        <p:nvPicPr>
          <p:cNvPr id="5" name="Picture 4">
            <a:extLst>
              <a:ext uri="{FF2B5EF4-FFF2-40B4-BE49-F238E27FC236}">
                <a16:creationId xmlns:a16="http://schemas.microsoft.com/office/drawing/2014/main" id="{584FE6CD-A058-B94D-5C4B-71847AE5CCD1}"/>
              </a:ext>
            </a:extLst>
          </p:cNvPr>
          <p:cNvPicPr>
            <a:picLocks noChangeAspect="1"/>
          </p:cNvPicPr>
          <p:nvPr/>
        </p:nvPicPr>
        <p:blipFill>
          <a:blip r:embed="rId2"/>
          <a:stretch>
            <a:fillRect/>
          </a:stretch>
        </p:blipFill>
        <p:spPr>
          <a:xfrm>
            <a:off x="1143000" y="442712"/>
            <a:ext cx="1791093" cy="1461532"/>
          </a:xfrm>
          <a:prstGeom prst="rect">
            <a:avLst/>
          </a:prstGeom>
        </p:spPr>
      </p:pic>
    </p:spTree>
    <p:extLst>
      <p:ext uri="{BB962C8B-B14F-4D97-AF65-F5344CB8AC3E}">
        <p14:creationId xmlns:p14="http://schemas.microsoft.com/office/powerpoint/2010/main" val="38695874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990600" y="4572000"/>
            <a:ext cx="78486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800" dirty="0">
                <a:solidFill>
                  <a:srgbClr val="FFCC00"/>
                </a:solidFill>
                <a:effectLst>
                  <a:outerShdw blurRad="38100" dist="38100" dir="2700000" algn="tl">
                    <a:srgbClr val="000000"/>
                  </a:outerShdw>
                </a:effectLst>
                <a:latin typeface="Arial" panose="020B0604020202020204" pitchFamily="34" charset="0"/>
              </a:rPr>
              <a:t>Water on Mars would have existed for                  100s of millions of years.                                   On Earth, that was enough time for simple life forms to develop.</a:t>
            </a:r>
          </a:p>
        </p:txBody>
      </p:sp>
      <p:pic>
        <p:nvPicPr>
          <p:cNvPr id="57347" name="Picture 3" descr="08368844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533400"/>
            <a:ext cx="3571875" cy="4762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1066800" y="304800"/>
            <a:ext cx="7924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a:solidFill>
                  <a:srgbClr val="FFCC00"/>
                </a:solidFill>
                <a:effectLst>
                  <a:outerShdw blurRad="38100" dist="38100" dir="2700000" algn="tl">
                    <a:srgbClr val="000000"/>
                  </a:outerShdw>
                </a:effectLst>
                <a:latin typeface="AR BLANCA" panose="02000000000000000000" pitchFamily="2" charset="0"/>
              </a:rPr>
              <a:t>. </a:t>
            </a:r>
          </a:p>
          <a:p>
            <a:pPr algn="ctr">
              <a:spcBef>
                <a:spcPct val="50000"/>
              </a:spcBef>
            </a:pPr>
            <a:endParaRPr lang="en-US" altLang="en-US" sz="3200">
              <a:solidFill>
                <a:srgbClr val="FFCC00"/>
              </a:solidFill>
              <a:effectLst>
                <a:outerShdw blurRad="38100" dist="38100" dir="2700000" algn="tl">
                  <a:srgbClr val="000000"/>
                </a:outerShdw>
              </a:effectLst>
              <a:latin typeface="AR BLANCA" panose="02000000000000000000" pitchFamily="2" charset="0"/>
            </a:endParaRPr>
          </a:p>
        </p:txBody>
      </p:sp>
      <p:pic>
        <p:nvPicPr>
          <p:cNvPr id="59395" name="Picture 3" descr="Cycler_V2_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 y="1219200"/>
            <a:ext cx="7400925" cy="5553075"/>
          </a:xfrm>
          <a:prstGeom prst="rect">
            <a:avLst/>
          </a:prstGeom>
          <a:noFill/>
          <a:extLst>
            <a:ext uri="{909E8E84-426E-40DD-AFC4-6F175D3DCCD1}">
              <a14:hiddenFill xmlns:a14="http://schemas.microsoft.com/office/drawing/2010/main">
                <a:solidFill>
                  <a:srgbClr val="FFFFFF"/>
                </a:solidFill>
              </a14:hiddenFill>
            </a:ext>
          </a:extLst>
        </p:spPr>
      </p:pic>
      <p:sp>
        <p:nvSpPr>
          <p:cNvPr id="59396" name="Text Box 4"/>
          <p:cNvSpPr txBox="1">
            <a:spLocks noChangeArrowheads="1"/>
          </p:cNvSpPr>
          <p:nvPr/>
        </p:nvSpPr>
        <p:spPr bwMode="auto">
          <a:xfrm>
            <a:off x="752475" y="228600"/>
            <a:ext cx="839152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200" dirty="0">
                <a:solidFill>
                  <a:srgbClr val="FFCC00"/>
                </a:solidFill>
                <a:effectLst>
                  <a:outerShdw blurRad="38100" dist="38100" dir="2700000" algn="tl">
                    <a:srgbClr val="000000"/>
                  </a:outerShdw>
                </a:effectLst>
                <a:latin typeface="+mj-lt"/>
              </a:rPr>
              <a:t>Buzz Aldrin has proposed a spaceship to cycle from Earth to Mars</a:t>
            </a:r>
            <a:r>
              <a:rPr lang="en-US" altLang="en-US" sz="3200" dirty="0">
                <a:effectLst>
                  <a:outerShdw blurRad="38100" dist="38100" dir="2700000" algn="tl">
                    <a:srgbClr val="000000"/>
                  </a:outerShdw>
                </a:effectLst>
                <a:latin typeface="+mj-lt"/>
              </a:rPr>
              <a:t> </a:t>
            </a:r>
          </a:p>
        </p:txBody>
      </p:sp>
      <p:sp>
        <p:nvSpPr>
          <p:cNvPr id="59397" name="Text Box 5"/>
          <p:cNvSpPr txBox="1">
            <a:spLocks noChangeArrowheads="1"/>
          </p:cNvSpPr>
          <p:nvPr/>
        </p:nvSpPr>
        <p:spPr bwMode="auto">
          <a:xfrm>
            <a:off x="457200" y="5486400"/>
            <a:ext cx="35052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200" dirty="0">
                <a:solidFill>
                  <a:srgbClr val="FFCC00"/>
                </a:solidFill>
                <a:effectLst>
                  <a:outerShdw blurRad="38100" dist="38100" dir="2700000" algn="tl">
                    <a:srgbClr val="000000"/>
                  </a:outerShdw>
                </a:effectLst>
                <a:latin typeface="Arial" panose="020B0604020202020204" pitchFamily="34" charset="0"/>
              </a:rPr>
              <a:t>The Mars Cycler concept</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219200"/>
            <a:ext cx="3770313"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419" name="Text Box 3"/>
          <p:cNvSpPr txBox="1">
            <a:spLocks noChangeArrowheads="1"/>
          </p:cNvSpPr>
          <p:nvPr/>
        </p:nvSpPr>
        <p:spPr bwMode="auto">
          <a:xfrm>
            <a:off x="1066800" y="228600"/>
            <a:ext cx="7543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dirty="0">
                <a:solidFill>
                  <a:srgbClr val="FFCC00"/>
                </a:solidFill>
                <a:effectLst>
                  <a:outerShdw blurRad="38100" dist="38100" dir="2700000" algn="tl">
                    <a:srgbClr val="000000"/>
                  </a:outerShdw>
                </a:effectLst>
                <a:latin typeface="+mj-lt"/>
              </a:rPr>
              <a:t>Boeing concept Mars Configuration for                  Mars Surface Mission</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barcan dunes star tr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714375"/>
            <a:ext cx="8001000" cy="3171825"/>
          </a:xfrm>
          <a:prstGeom prst="rect">
            <a:avLst/>
          </a:prstGeom>
          <a:noFill/>
          <a:extLst>
            <a:ext uri="{909E8E84-426E-40DD-AFC4-6F175D3DCCD1}">
              <a14:hiddenFill xmlns:a14="http://schemas.microsoft.com/office/drawing/2010/main">
                <a:solidFill>
                  <a:srgbClr val="FFFFFF"/>
                </a:solidFill>
              </a14:hiddenFill>
            </a:ext>
          </a:extLst>
        </p:spPr>
      </p:pic>
      <p:pic>
        <p:nvPicPr>
          <p:cNvPr id="61443" name="Picture 3" descr="barcan dunes star trek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3906838"/>
            <a:ext cx="3505200" cy="2951162"/>
          </a:xfrm>
          <a:prstGeom prst="rect">
            <a:avLst/>
          </a:prstGeom>
          <a:noFill/>
          <a:extLst>
            <a:ext uri="{909E8E84-426E-40DD-AFC4-6F175D3DCCD1}">
              <a14:hiddenFill xmlns:a14="http://schemas.microsoft.com/office/drawing/2010/main">
                <a:solidFill>
                  <a:srgbClr val="FFFFFF"/>
                </a:solidFill>
              </a14:hiddenFill>
            </a:ext>
          </a:extLst>
        </p:spPr>
      </p:pic>
      <p:sp>
        <p:nvSpPr>
          <p:cNvPr id="61444" name="Text Box 4"/>
          <p:cNvSpPr txBox="1">
            <a:spLocks noChangeArrowheads="1"/>
          </p:cNvSpPr>
          <p:nvPr/>
        </p:nvSpPr>
        <p:spPr bwMode="auto">
          <a:xfrm>
            <a:off x="762000" y="0"/>
            <a:ext cx="7696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dirty="0" err="1">
                <a:solidFill>
                  <a:srgbClr val="FFCC00"/>
                </a:solidFill>
                <a:effectLst>
                  <a:outerShdw blurRad="38100" dist="38100" dir="2700000" algn="tl">
                    <a:srgbClr val="000000"/>
                  </a:outerShdw>
                </a:effectLst>
                <a:latin typeface="+mj-lt"/>
              </a:rPr>
              <a:t>Barcan</a:t>
            </a:r>
            <a:r>
              <a:rPr lang="en-US" altLang="en-US" sz="2400" dirty="0">
                <a:solidFill>
                  <a:srgbClr val="FFCC00"/>
                </a:solidFill>
                <a:effectLst>
                  <a:outerShdw blurRad="38100" dist="38100" dir="2700000" algn="tl">
                    <a:srgbClr val="000000"/>
                  </a:outerShdw>
                </a:effectLst>
                <a:latin typeface="+mj-lt"/>
              </a:rPr>
              <a:t> Dunes on Mars are shaped by wind.</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martian-colon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352800"/>
            <a:ext cx="4038600" cy="2881313"/>
          </a:xfrm>
          <a:prstGeom prst="rect">
            <a:avLst/>
          </a:prstGeom>
          <a:noFill/>
          <a:extLst>
            <a:ext uri="{909E8E84-426E-40DD-AFC4-6F175D3DCCD1}">
              <a14:hiddenFill xmlns:a14="http://schemas.microsoft.com/office/drawing/2010/main">
                <a:solidFill>
                  <a:srgbClr val="FFFFFF"/>
                </a:solidFill>
              </a14:hiddenFill>
            </a:ext>
          </a:extLst>
        </p:spPr>
      </p:pic>
      <p:pic>
        <p:nvPicPr>
          <p:cNvPr id="62467" name="Picture 3" descr="346887-mars-colony-dut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25" y="304800"/>
            <a:ext cx="2619375" cy="2619375"/>
          </a:xfrm>
          <a:prstGeom prst="rect">
            <a:avLst/>
          </a:prstGeom>
          <a:noFill/>
          <a:extLst>
            <a:ext uri="{909E8E84-426E-40DD-AFC4-6F175D3DCCD1}">
              <a14:hiddenFill xmlns:a14="http://schemas.microsoft.com/office/drawing/2010/main">
                <a:solidFill>
                  <a:srgbClr val="FFFFFF"/>
                </a:solidFill>
              </a14:hiddenFill>
            </a:ext>
          </a:extLst>
        </p:spPr>
      </p:pic>
      <p:pic>
        <p:nvPicPr>
          <p:cNvPr id="62468" name="Picture 4" descr="135861main_marsconcept-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381000"/>
            <a:ext cx="3595688" cy="4648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20540_colon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65250"/>
            <a:ext cx="9448800" cy="5011738"/>
          </a:xfrm>
          <a:prstGeom prst="rect">
            <a:avLst/>
          </a:prstGeom>
          <a:noFill/>
          <a:extLst>
            <a:ext uri="{909E8E84-426E-40DD-AFC4-6F175D3DCCD1}">
              <a14:hiddenFill xmlns:a14="http://schemas.microsoft.com/office/drawing/2010/main">
                <a:solidFill>
                  <a:srgbClr val="FFFFFF"/>
                </a:solidFill>
              </a14:hiddenFill>
            </a:ext>
          </a:extLst>
        </p:spPr>
      </p:pic>
      <p:sp>
        <p:nvSpPr>
          <p:cNvPr id="63491" name="Text Box 3"/>
          <p:cNvSpPr txBox="1">
            <a:spLocks noChangeArrowheads="1"/>
          </p:cNvSpPr>
          <p:nvPr/>
        </p:nvSpPr>
        <p:spPr bwMode="auto">
          <a:xfrm>
            <a:off x="1066800" y="228600"/>
            <a:ext cx="7010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dirty="0">
                <a:solidFill>
                  <a:srgbClr val="FFCC00"/>
                </a:solidFill>
                <a:effectLst>
                  <a:outerShdw blurRad="38100" dist="38100" dir="2700000" algn="tl">
                    <a:srgbClr val="000000"/>
                  </a:outerShdw>
                </a:effectLst>
                <a:latin typeface="+mj-lt"/>
              </a:rPr>
              <a:t>Terraforming: Got a 1,000 years?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8400" y="0"/>
            <a:ext cx="67976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1066800" y="457200"/>
            <a:ext cx="7696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pic>
        <p:nvPicPr>
          <p:cNvPr id="64515" name="Picture 3" descr="astronauts-asteroid-nasa-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81000"/>
            <a:ext cx="7302500" cy="4102100"/>
          </a:xfrm>
          <a:prstGeom prst="rect">
            <a:avLst/>
          </a:prstGeom>
          <a:noFill/>
          <a:extLst>
            <a:ext uri="{909E8E84-426E-40DD-AFC4-6F175D3DCCD1}">
              <a14:hiddenFill xmlns:a14="http://schemas.microsoft.com/office/drawing/2010/main">
                <a:solidFill>
                  <a:srgbClr val="FFFFFF"/>
                </a:solidFill>
              </a14:hiddenFill>
            </a:ext>
          </a:extLst>
        </p:spPr>
      </p:pic>
      <p:sp>
        <p:nvSpPr>
          <p:cNvPr id="64516" name="Text Box 4"/>
          <p:cNvSpPr txBox="1">
            <a:spLocks noChangeArrowheads="1"/>
          </p:cNvSpPr>
          <p:nvPr/>
        </p:nvSpPr>
        <p:spPr bwMode="auto">
          <a:xfrm>
            <a:off x="1219200" y="4495800"/>
            <a:ext cx="6781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a:solidFill>
                  <a:srgbClr val="FFCC00"/>
                </a:solidFill>
                <a:latin typeface="AR BLANCA" panose="02000000000000000000" pitchFamily="2" charset="0"/>
              </a:rPr>
              <a:t>Mars or Bust!</a:t>
            </a:r>
          </a:p>
        </p:txBody>
      </p:sp>
      <p:pic>
        <p:nvPicPr>
          <p:cNvPr id="64517" name="Picture 5" descr="on Martian Surf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0" y="5181600"/>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295400" y="3276600"/>
            <a:ext cx="7543800" cy="356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b="1" dirty="0">
                <a:solidFill>
                  <a:srgbClr val="FFCC00"/>
                </a:solidFill>
                <a:effectLst>
                  <a:outerShdw blurRad="38100" dist="38100" dir="2700000" algn="tl">
                    <a:srgbClr val="000000"/>
                  </a:outerShdw>
                </a:effectLst>
                <a:latin typeface="Arial" panose="020B0604020202020204" pitchFamily="34" charset="0"/>
              </a:rPr>
              <a:t>“When the first humans set foot on Mars, the moment will be more significant in terms of </a:t>
            </a:r>
          </a:p>
          <a:p>
            <a:endParaRPr lang="en-US" altLang="en-US" sz="2000" b="1" dirty="0">
              <a:solidFill>
                <a:srgbClr val="FFCC00"/>
              </a:solidFill>
              <a:effectLst>
                <a:outerShdw blurRad="38100" dist="38100" dir="2700000" algn="tl">
                  <a:srgbClr val="000000"/>
                </a:outerShdw>
              </a:effectLst>
              <a:latin typeface="Arial" panose="020B0604020202020204" pitchFamily="34" charset="0"/>
            </a:endParaRPr>
          </a:p>
          <a:p>
            <a:r>
              <a:rPr lang="en-US" altLang="en-US" sz="2000" b="1" dirty="0">
                <a:solidFill>
                  <a:srgbClr val="FFCC00"/>
                </a:solidFill>
                <a:effectLst>
                  <a:outerShdw blurRad="38100" dist="38100" dir="2700000" algn="tl">
                    <a:srgbClr val="000000"/>
                  </a:outerShdw>
                </a:effectLst>
                <a:latin typeface="Arial" panose="020B0604020202020204" pitchFamily="34" charset="0"/>
              </a:rPr>
              <a:t>technology, philosophy, history and exploration </a:t>
            </a:r>
          </a:p>
          <a:p>
            <a:endParaRPr lang="en-US" altLang="en-US" sz="2000" b="1" dirty="0">
              <a:solidFill>
                <a:srgbClr val="FFCC00"/>
              </a:solidFill>
              <a:effectLst>
                <a:outerShdw blurRad="38100" dist="38100" dir="2700000" algn="tl">
                  <a:srgbClr val="000000"/>
                </a:outerShdw>
              </a:effectLst>
              <a:latin typeface="Arial" panose="020B0604020202020204" pitchFamily="34" charset="0"/>
            </a:endParaRPr>
          </a:p>
          <a:p>
            <a:r>
              <a:rPr lang="en-US" altLang="en-US" sz="2000" b="1" dirty="0">
                <a:solidFill>
                  <a:srgbClr val="FFCC00"/>
                </a:solidFill>
                <a:effectLst>
                  <a:outerShdw blurRad="38100" dist="38100" dir="2700000" algn="tl">
                    <a:srgbClr val="000000"/>
                  </a:outerShdw>
                </a:effectLst>
                <a:latin typeface="Arial" panose="020B0604020202020204" pitchFamily="34" charset="0"/>
              </a:rPr>
              <a:t>than any that have come before it ---   </a:t>
            </a:r>
          </a:p>
          <a:p>
            <a:r>
              <a:rPr lang="en-US" altLang="en-US" sz="2000" b="1" dirty="0">
                <a:solidFill>
                  <a:srgbClr val="FFCC00"/>
                </a:solidFill>
                <a:effectLst>
                  <a:outerShdw blurRad="38100" dist="38100" dir="2700000" algn="tl">
                    <a:srgbClr val="000000"/>
                  </a:outerShdw>
                </a:effectLst>
                <a:latin typeface="Arial" panose="020B0604020202020204" pitchFamily="34" charset="0"/>
              </a:rPr>
              <a:t>                                                                                                                               we will no longer  be a one-planet species.</a:t>
            </a:r>
          </a:p>
          <a:p>
            <a:endParaRPr lang="en-US" altLang="en-US" sz="2000" dirty="0">
              <a:effectLst>
                <a:outerShdw blurRad="38100" dist="38100" dir="2700000" algn="tl">
                  <a:srgbClr val="000000"/>
                </a:outerShdw>
              </a:effectLst>
              <a:latin typeface="Arial" panose="020B0604020202020204" pitchFamily="34" charset="0"/>
            </a:endParaRPr>
          </a:p>
          <a:p>
            <a:r>
              <a:rPr lang="en-US" altLang="en-US" sz="2800" dirty="0">
                <a:effectLst>
                  <a:outerShdw blurRad="38100" dist="38100" dir="2700000" algn="tl">
                    <a:srgbClr val="000000"/>
                  </a:outerShdw>
                </a:effectLst>
              </a:rPr>
              <a:t>	</a:t>
            </a:r>
            <a:r>
              <a:rPr lang="en-US" altLang="en-US" sz="2000" dirty="0">
                <a:effectLst>
                  <a:outerShdw blurRad="38100" dist="38100" dir="2700000" algn="tl">
                    <a:srgbClr val="000000"/>
                  </a:outerShdw>
                </a:effectLst>
              </a:rPr>
              <a:t>	         Stephen </a:t>
            </a:r>
            <a:r>
              <a:rPr lang="en-US" altLang="en-US" sz="2000" dirty="0" err="1">
                <a:effectLst>
                  <a:outerShdw blurRad="38100" dist="38100" dir="2700000" algn="tl">
                    <a:srgbClr val="000000"/>
                  </a:outerShdw>
                </a:effectLst>
              </a:rPr>
              <a:t>Petranek</a:t>
            </a:r>
            <a:endParaRPr lang="en-US" altLang="en-US" sz="2000" dirty="0">
              <a:effectLst>
                <a:outerShdw blurRad="38100" dist="38100" dir="2700000" algn="tl">
                  <a:srgbClr val="000000"/>
                </a:outerShdw>
              </a:effectLst>
            </a:endParaRPr>
          </a:p>
          <a:p>
            <a:r>
              <a:rPr lang="en-US" altLang="en-US" sz="2000" dirty="0">
                <a:effectLst>
                  <a:outerShdw blurRad="38100" dist="38100" dir="2700000" algn="tl">
                    <a:srgbClr val="000000"/>
                  </a:outerShdw>
                </a:effectLst>
              </a:rPr>
              <a:t>		Author of </a:t>
            </a:r>
            <a:r>
              <a:rPr lang="en-US" altLang="en-US" sz="2000" u="sng" dirty="0">
                <a:effectLst>
                  <a:outerShdw blurRad="38100" dist="38100" dir="2700000" algn="tl">
                    <a:srgbClr val="000000"/>
                  </a:outerShdw>
                </a:effectLst>
              </a:rPr>
              <a:t>How We’ll Live on Mars</a:t>
            </a:r>
          </a:p>
        </p:txBody>
      </p:sp>
      <p:pic>
        <p:nvPicPr>
          <p:cNvPr id="8195" name="Picture 3" descr="Manned_mission_to_Mars_(artist's_conce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81000"/>
            <a:ext cx="4343400" cy="244475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mannedmissionmarsillust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5350" y="381000"/>
            <a:ext cx="4286250" cy="25336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533400" y="198438"/>
            <a:ext cx="86106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dirty="0">
                <a:solidFill>
                  <a:srgbClr val="FFCC00"/>
                </a:solidFill>
                <a:latin typeface="+mj-lt"/>
              </a:rPr>
              <a:t>The Mars Lander Insight: Interior Exploration using Seismic Investigations, Geodesy, and Heat Transport</a:t>
            </a:r>
          </a:p>
        </p:txBody>
      </p:sp>
      <p:sp>
        <p:nvSpPr>
          <p:cNvPr id="9219" name="Text Box 3"/>
          <p:cNvSpPr txBox="1">
            <a:spLocks noChangeArrowheads="1"/>
          </p:cNvSpPr>
          <p:nvPr/>
        </p:nvSpPr>
        <p:spPr bwMode="auto">
          <a:xfrm>
            <a:off x="1295400" y="685800"/>
            <a:ext cx="731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pic>
        <p:nvPicPr>
          <p:cNvPr id="9220" name="Picture 4" descr="ins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905000"/>
            <a:ext cx="7010400" cy="3944938"/>
          </a:xfrm>
          <a:prstGeom prst="rect">
            <a:avLst/>
          </a:prstGeom>
          <a:noFill/>
          <a:extLst>
            <a:ext uri="{909E8E84-426E-40DD-AFC4-6F175D3DCCD1}">
              <a14:hiddenFill xmlns:a14="http://schemas.microsoft.com/office/drawing/2010/main">
                <a:solidFill>
                  <a:srgbClr val="FFFFFF"/>
                </a:solidFill>
              </a14:hiddenFill>
            </a:ext>
          </a:extLst>
        </p:spPr>
      </p:pic>
      <p:sp>
        <p:nvSpPr>
          <p:cNvPr id="9222" name="Text Box 6"/>
          <p:cNvSpPr txBox="1">
            <a:spLocks noChangeArrowheads="1"/>
          </p:cNvSpPr>
          <p:nvPr/>
        </p:nvSpPr>
        <p:spPr bwMode="auto">
          <a:xfrm>
            <a:off x="3352800" y="5980923"/>
            <a:ext cx="7467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t>INSIGHT is now on Mars.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914400" y="0"/>
            <a:ext cx="7772400" cy="350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dirty="0">
                <a:solidFill>
                  <a:srgbClr val="FFCC00"/>
                </a:solidFill>
                <a:latin typeface="+mn-lt"/>
              </a:rPr>
              <a:t>The Mars Lander Insight will drill approximately 9 feet into the surface of Mars,                            investigating how the rocky terrestrial inner planets were formed 4 billion years ago.                                It will measure the planet’s “vital signs”,                                                                 its “pulse” (seismology)</a:t>
            </a:r>
            <a:r>
              <a:rPr lang="en-US" altLang="en-US" sz="2800" dirty="0">
                <a:solidFill>
                  <a:srgbClr val="FFCC00"/>
                </a:solidFill>
                <a:effectLst>
                  <a:outerShdw blurRad="38100" dist="38100" dir="2700000" algn="tl">
                    <a:srgbClr val="000000"/>
                  </a:outerShdw>
                </a:effectLst>
                <a:latin typeface="+mn-lt"/>
              </a:rPr>
              <a:t>,                                         “temperature” (heat flow probe),                                      and “reflexes” (precision tracking).</a:t>
            </a:r>
          </a:p>
        </p:txBody>
      </p:sp>
      <p:pic>
        <p:nvPicPr>
          <p:cNvPr id="10243" name="Picture 3" descr="537a720cee240-Photo-Credit-NASA-JPL-Calte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524250"/>
            <a:ext cx="6096000" cy="3333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Phobos. From where did it arise or arrive? Is it dry or wet? Should we flyby or sample and return? Should it be Boots or Bots? (Photos: NASA, Illus.:T.Rey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133600"/>
            <a:ext cx="9220200" cy="4724400"/>
          </a:xfrm>
          <a:prstGeom prst="rect">
            <a:avLst/>
          </a:prstGeom>
          <a:noFill/>
          <a:extLst>
            <a:ext uri="{909E8E84-426E-40DD-AFC4-6F175D3DCCD1}">
              <a14:hiddenFill xmlns:a14="http://schemas.microsoft.com/office/drawing/2010/main">
                <a:solidFill>
                  <a:srgbClr val="FFFFFF"/>
                </a:solidFill>
              </a14:hiddenFill>
            </a:ext>
          </a:extLst>
        </p:spPr>
      </p:pic>
      <p:sp>
        <p:nvSpPr>
          <p:cNvPr id="11267" name="Text Box 3"/>
          <p:cNvSpPr txBox="1">
            <a:spLocks noChangeArrowheads="1"/>
          </p:cNvSpPr>
          <p:nvPr/>
        </p:nvSpPr>
        <p:spPr bwMode="auto">
          <a:xfrm>
            <a:off x="609600" y="0"/>
            <a:ext cx="8534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dirty="0">
                <a:solidFill>
                  <a:srgbClr val="FFCC00"/>
                </a:solidFill>
                <a:effectLst>
                  <a:outerShdw blurRad="38100" dist="38100" dir="2700000" algn="tl">
                    <a:srgbClr val="000000"/>
                  </a:outerShdw>
                </a:effectLst>
                <a:latin typeface="+mj-lt"/>
              </a:rPr>
              <a:t>NASA is considering a 2024 mission to Mar’s Moon Phobos before landing on Mars.</a:t>
            </a:r>
          </a:p>
        </p:txBody>
      </p:sp>
      <p:sp>
        <p:nvSpPr>
          <p:cNvPr id="11268" name="Text Box 4"/>
          <p:cNvSpPr txBox="1">
            <a:spLocks noChangeArrowheads="1"/>
          </p:cNvSpPr>
          <p:nvPr/>
        </p:nvSpPr>
        <p:spPr bwMode="auto">
          <a:xfrm>
            <a:off x="0" y="882650"/>
            <a:ext cx="9144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dirty="0">
                <a:solidFill>
                  <a:srgbClr val="FFCC00"/>
                </a:solidFill>
                <a:effectLst>
                  <a:outerShdw blurRad="38100" dist="38100" dir="2700000" algn="tl">
                    <a:srgbClr val="000000"/>
                  </a:outerShdw>
                </a:effectLst>
                <a:latin typeface="+mj-lt"/>
              </a:rPr>
              <a:t>Phobos is thought to harbor castoff                                            dust and rock from Mars.</a:t>
            </a:r>
          </a:p>
        </p:txBody>
      </p:sp>
    </p:spTree>
  </p:cSld>
  <p:clrMapOvr>
    <a:masterClrMapping/>
  </p:clrMapOvr>
</p:sld>
</file>

<file path=ppt/theme/theme1.xml><?xml version="1.0" encoding="utf-8"?>
<a:theme xmlns:a="http://schemas.openxmlformats.org/drawingml/2006/main" name="Shimmer">
  <a:themeElements>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Shimmer">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himmer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Shimmer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Shimmer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Shimmer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Shimmer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Shimmer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Shimmer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Shimmer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Shimmer</Template>
  <TotalTime>11583</TotalTime>
  <Words>2252</Words>
  <Application>Microsoft Office PowerPoint</Application>
  <PresentationFormat>On-screen Show (4:3)</PresentationFormat>
  <Paragraphs>133</Paragraphs>
  <Slides>59</Slides>
  <Notes>0</Notes>
  <HiddenSlides>0</HiddenSlides>
  <MMClips>9</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59</vt:i4>
      </vt:variant>
    </vt:vector>
  </HeadingPairs>
  <TitlesOfParts>
    <vt:vector size="70" baseType="lpstr">
      <vt:lpstr>AR BLANCA</vt:lpstr>
      <vt:lpstr>Arial</vt:lpstr>
      <vt:lpstr>Arial Black</vt:lpstr>
      <vt:lpstr>Arial Narrow</vt:lpstr>
      <vt:lpstr>Bahnschrift SemiBold</vt:lpstr>
      <vt:lpstr>Baveuse</vt:lpstr>
      <vt:lpstr>Damn Noisy Kids</vt:lpstr>
      <vt:lpstr>Impact</vt:lpstr>
      <vt:lpstr>Tahoma</vt:lpstr>
      <vt:lpstr>Wingdings</vt:lpstr>
      <vt:lpstr>Shimmer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Kathy Beauford</dc:creator>
  <cp:lastModifiedBy>KATHY BEAUFORD</cp:lastModifiedBy>
  <cp:revision>48</cp:revision>
  <dcterms:created xsi:type="dcterms:W3CDTF">2015-09-19T18:32:06Z</dcterms:created>
  <dcterms:modified xsi:type="dcterms:W3CDTF">2022-06-23T16:58:05Z</dcterms:modified>
</cp:coreProperties>
</file>