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63" r:id="rId2"/>
    <p:sldId id="344" r:id="rId3"/>
    <p:sldId id="528" r:id="rId4"/>
    <p:sldId id="793" r:id="rId5"/>
    <p:sldId id="794" r:id="rId6"/>
    <p:sldId id="475" r:id="rId7"/>
    <p:sldId id="446" r:id="rId8"/>
    <p:sldId id="447" r:id="rId9"/>
    <p:sldId id="448" r:id="rId10"/>
    <p:sldId id="335" r:id="rId11"/>
    <p:sldId id="472" r:id="rId12"/>
    <p:sldId id="361" r:id="rId13"/>
    <p:sldId id="490" r:id="rId14"/>
    <p:sldId id="527" r:id="rId15"/>
    <p:sldId id="491" r:id="rId16"/>
    <p:sldId id="492" r:id="rId17"/>
    <p:sldId id="493" r:id="rId18"/>
    <p:sldId id="494" r:id="rId19"/>
    <p:sldId id="496" r:id="rId20"/>
    <p:sldId id="497" r:id="rId21"/>
    <p:sldId id="498" r:id="rId22"/>
    <p:sldId id="474" r:id="rId23"/>
    <p:sldId id="466" r:id="rId24"/>
    <p:sldId id="336" r:id="rId25"/>
    <p:sldId id="508" r:id="rId26"/>
    <p:sldId id="272" r:id="rId27"/>
    <p:sldId id="306" r:id="rId28"/>
    <p:sldId id="307" r:id="rId29"/>
    <p:sldId id="273" r:id="rId30"/>
    <p:sldId id="284" r:id="rId31"/>
    <p:sldId id="304" r:id="rId32"/>
    <p:sldId id="303" r:id="rId33"/>
    <p:sldId id="271" r:id="rId34"/>
    <p:sldId id="287" r:id="rId35"/>
    <p:sldId id="308" r:id="rId36"/>
    <p:sldId id="309" r:id="rId37"/>
    <p:sldId id="310" r:id="rId38"/>
    <p:sldId id="481" r:id="rId39"/>
    <p:sldId id="282" r:id="rId40"/>
    <p:sldId id="311" r:id="rId41"/>
    <p:sldId id="316" r:id="rId42"/>
    <p:sldId id="317" r:id="rId43"/>
    <p:sldId id="318" r:id="rId44"/>
    <p:sldId id="319" r:id="rId45"/>
    <p:sldId id="320" r:id="rId46"/>
    <p:sldId id="298" r:id="rId47"/>
    <p:sldId id="502" r:id="rId48"/>
    <p:sldId id="504" r:id="rId49"/>
    <p:sldId id="505" r:id="rId50"/>
    <p:sldId id="450" r:id="rId51"/>
    <p:sldId id="451" r:id="rId52"/>
    <p:sldId id="476" r:id="rId53"/>
    <p:sldId id="452" r:id="rId54"/>
    <p:sldId id="506" r:id="rId55"/>
    <p:sldId id="375" r:id="rId56"/>
    <p:sldId id="376" r:id="rId57"/>
    <p:sldId id="377" r:id="rId58"/>
    <p:sldId id="449" r:id="rId59"/>
    <p:sldId id="478" r:id="rId60"/>
    <p:sldId id="477" r:id="rId61"/>
    <p:sldId id="260" r:id="rId62"/>
    <p:sldId id="266" r:id="rId63"/>
    <p:sldId id="267" r:id="rId64"/>
    <p:sldId id="268" r:id="rId65"/>
    <p:sldId id="511" r:id="rId66"/>
    <p:sldId id="512" r:id="rId67"/>
    <p:sldId id="435" r:id="rId68"/>
    <p:sldId id="436" r:id="rId69"/>
    <p:sldId id="339" r:id="rId70"/>
    <p:sldId id="324" r:id="rId71"/>
    <p:sldId id="325" r:id="rId72"/>
    <p:sldId id="326" r:id="rId73"/>
    <p:sldId id="327" r:id="rId74"/>
    <p:sldId id="328" r:id="rId75"/>
    <p:sldId id="329" r:id="rId76"/>
    <p:sldId id="330" r:id="rId77"/>
    <p:sldId id="439" r:id="rId78"/>
    <p:sldId id="441" r:id="rId79"/>
    <p:sldId id="459" r:id="rId80"/>
    <p:sldId id="358" r:id="rId81"/>
    <p:sldId id="367" r:id="rId82"/>
    <p:sldId id="368" r:id="rId83"/>
    <p:sldId id="378" r:id="rId84"/>
    <p:sldId id="374" r:id="rId85"/>
    <p:sldId id="507" r:id="rId86"/>
    <p:sldId id="331" r:id="rId87"/>
    <p:sldId id="406" r:id="rId88"/>
    <p:sldId id="405" r:id="rId89"/>
    <p:sldId id="456" r:id="rId90"/>
    <p:sldId id="434" r:id="rId91"/>
    <p:sldId id="454" r:id="rId92"/>
    <p:sldId id="332" r:id="rId93"/>
    <p:sldId id="422" r:id="rId94"/>
    <p:sldId id="432" r:id="rId95"/>
    <p:sldId id="433" r:id="rId96"/>
    <p:sldId id="420" r:id="rId97"/>
    <p:sldId id="423" r:id="rId98"/>
    <p:sldId id="333" r:id="rId99"/>
    <p:sldId id="352" r:id="rId100"/>
    <p:sldId id="343" r:id="rId101"/>
    <p:sldId id="351" r:id="rId102"/>
    <p:sldId id="482" r:id="rId103"/>
    <p:sldId id="349" r:id="rId104"/>
    <p:sldId id="357" r:id="rId105"/>
    <p:sldId id="515" r:id="rId106"/>
    <p:sldId id="442" r:id="rId107"/>
    <p:sldId id="509" r:id="rId108"/>
    <p:sldId id="510" r:id="rId109"/>
    <p:sldId id="514" r:id="rId110"/>
    <p:sldId id="517" r:id="rId111"/>
    <p:sldId id="526" r:id="rId112"/>
    <p:sldId id="516" r:id="rId113"/>
    <p:sldId id="519" r:id="rId114"/>
    <p:sldId id="520" r:id="rId115"/>
    <p:sldId id="521" r:id="rId116"/>
    <p:sldId id="522" r:id="rId117"/>
    <p:sldId id="524" r:id="rId118"/>
    <p:sldId id="523" r:id="rId119"/>
    <p:sldId id="261" r:id="rId120"/>
    <p:sldId id="381" r:id="rId121"/>
    <p:sldId id="388" r:id="rId122"/>
    <p:sldId id="390" r:id="rId123"/>
    <p:sldId id="389" r:id="rId124"/>
    <p:sldId id="379" r:id="rId125"/>
    <p:sldId id="382" r:id="rId126"/>
    <p:sldId id="401" r:id="rId127"/>
    <p:sldId id="391" r:id="rId128"/>
    <p:sldId id="457" r:id="rId129"/>
    <p:sldId id="417" r:id="rId130"/>
    <p:sldId id="419" r:id="rId131"/>
    <p:sldId id="395" r:id="rId132"/>
    <p:sldId id="397" r:id="rId133"/>
    <p:sldId id="398" r:id="rId134"/>
    <p:sldId id="399" r:id="rId135"/>
    <p:sldId id="400" r:id="rId136"/>
    <p:sldId id="403" r:id="rId137"/>
    <p:sldId id="464" r:id="rId138"/>
    <p:sldId id="386" r:id="rId139"/>
    <p:sldId id="404" r:id="rId140"/>
    <p:sldId id="444" r:id="rId141"/>
    <p:sldId id="445" r:id="rId142"/>
    <p:sldId id="525" r:id="rId143"/>
    <p:sldId id="465" r:id="rId144"/>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 BLANCA" panose="02000000000000000000" pitchFamily="2" charset="0"/>
        <a:ea typeface="+mn-ea"/>
        <a:cs typeface="Arial" panose="020B0604020202020204" pitchFamily="34" charset="0"/>
      </a:defRPr>
    </a:lvl1pPr>
    <a:lvl2pPr marL="457200" algn="l" rtl="0" fontAlgn="base">
      <a:spcBef>
        <a:spcPct val="0"/>
      </a:spcBef>
      <a:spcAft>
        <a:spcPct val="0"/>
      </a:spcAft>
      <a:defRPr sz="3200" kern="1200">
        <a:solidFill>
          <a:schemeClr val="tx1"/>
        </a:solidFill>
        <a:latin typeface="AR BLANCA" panose="02000000000000000000" pitchFamily="2" charset="0"/>
        <a:ea typeface="+mn-ea"/>
        <a:cs typeface="Arial" panose="020B0604020202020204" pitchFamily="34" charset="0"/>
      </a:defRPr>
    </a:lvl2pPr>
    <a:lvl3pPr marL="914400" algn="l" rtl="0" fontAlgn="base">
      <a:spcBef>
        <a:spcPct val="0"/>
      </a:spcBef>
      <a:spcAft>
        <a:spcPct val="0"/>
      </a:spcAft>
      <a:defRPr sz="3200" kern="1200">
        <a:solidFill>
          <a:schemeClr val="tx1"/>
        </a:solidFill>
        <a:latin typeface="AR BLANCA" panose="02000000000000000000" pitchFamily="2" charset="0"/>
        <a:ea typeface="+mn-ea"/>
        <a:cs typeface="Arial" panose="020B0604020202020204" pitchFamily="34" charset="0"/>
      </a:defRPr>
    </a:lvl3pPr>
    <a:lvl4pPr marL="1371600" algn="l" rtl="0" fontAlgn="base">
      <a:spcBef>
        <a:spcPct val="0"/>
      </a:spcBef>
      <a:spcAft>
        <a:spcPct val="0"/>
      </a:spcAft>
      <a:defRPr sz="3200" kern="1200">
        <a:solidFill>
          <a:schemeClr val="tx1"/>
        </a:solidFill>
        <a:latin typeface="AR BLANCA" panose="02000000000000000000" pitchFamily="2" charset="0"/>
        <a:ea typeface="+mn-ea"/>
        <a:cs typeface="Arial" panose="020B0604020202020204" pitchFamily="34" charset="0"/>
      </a:defRPr>
    </a:lvl4pPr>
    <a:lvl5pPr marL="1828800" algn="l" rtl="0" fontAlgn="base">
      <a:spcBef>
        <a:spcPct val="0"/>
      </a:spcBef>
      <a:spcAft>
        <a:spcPct val="0"/>
      </a:spcAft>
      <a:defRPr sz="3200" kern="1200">
        <a:solidFill>
          <a:schemeClr val="tx1"/>
        </a:solidFill>
        <a:latin typeface="AR BLANCA" panose="02000000000000000000" pitchFamily="2" charset="0"/>
        <a:ea typeface="+mn-ea"/>
        <a:cs typeface="Arial" panose="020B0604020202020204" pitchFamily="34" charset="0"/>
      </a:defRPr>
    </a:lvl5pPr>
    <a:lvl6pPr marL="2286000" algn="l" defTabSz="914400" rtl="0" eaLnBrk="1" latinLnBrk="0" hangingPunct="1">
      <a:defRPr sz="3200" kern="1200">
        <a:solidFill>
          <a:schemeClr val="tx1"/>
        </a:solidFill>
        <a:latin typeface="AR BLANCA" panose="02000000000000000000" pitchFamily="2" charset="0"/>
        <a:ea typeface="+mn-ea"/>
        <a:cs typeface="Arial" panose="020B0604020202020204" pitchFamily="34" charset="0"/>
      </a:defRPr>
    </a:lvl6pPr>
    <a:lvl7pPr marL="2743200" algn="l" defTabSz="914400" rtl="0" eaLnBrk="1" latinLnBrk="0" hangingPunct="1">
      <a:defRPr sz="3200" kern="1200">
        <a:solidFill>
          <a:schemeClr val="tx1"/>
        </a:solidFill>
        <a:latin typeface="AR BLANCA" panose="02000000000000000000" pitchFamily="2" charset="0"/>
        <a:ea typeface="+mn-ea"/>
        <a:cs typeface="Arial" panose="020B0604020202020204" pitchFamily="34" charset="0"/>
      </a:defRPr>
    </a:lvl7pPr>
    <a:lvl8pPr marL="3200400" algn="l" defTabSz="914400" rtl="0" eaLnBrk="1" latinLnBrk="0" hangingPunct="1">
      <a:defRPr sz="3200" kern="1200">
        <a:solidFill>
          <a:schemeClr val="tx1"/>
        </a:solidFill>
        <a:latin typeface="AR BLANCA" panose="02000000000000000000" pitchFamily="2" charset="0"/>
        <a:ea typeface="+mn-ea"/>
        <a:cs typeface="Arial" panose="020B0604020202020204" pitchFamily="34" charset="0"/>
      </a:defRPr>
    </a:lvl8pPr>
    <a:lvl9pPr marL="3657600" algn="l" defTabSz="914400" rtl="0" eaLnBrk="1" latinLnBrk="0" hangingPunct="1">
      <a:defRPr sz="3200" kern="1200">
        <a:solidFill>
          <a:schemeClr val="tx1"/>
        </a:solidFill>
        <a:latin typeface="AR BLANCA" panose="02000000000000000000" pitchFamily="2"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1" autoAdjust="0"/>
    <p:restoredTop sz="94660"/>
  </p:normalViewPr>
  <p:slideViewPr>
    <p:cSldViewPr>
      <p:cViewPr varScale="1">
        <p:scale>
          <a:sx n="68" d="100"/>
          <a:sy n="68" d="100"/>
        </p:scale>
        <p:origin x="1044"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7"/>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5136"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5137"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en-US" altLang="en-US" noProof="0"/>
              <a:t>Click to edit Master subtitle style</a:t>
            </a:r>
          </a:p>
        </p:txBody>
      </p:sp>
      <p:sp>
        <p:nvSpPr>
          <p:cNvPr id="18" name="Rectangle 18"/>
          <p:cNvSpPr>
            <a:spLocks noGrp="1" noChangeArrowheads="1"/>
          </p:cNvSpPr>
          <p:nvPr>
            <p:ph type="dt" sz="quarter" idx="10"/>
          </p:nvPr>
        </p:nvSpPr>
        <p:spPr/>
        <p:txBody>
          <a:bodyPr/>
          <a:lstStyle>
            <a:lvl1pPr>
              <a:defRPr smtClean="0"/>
            </a:lvl1pPr>
          </a:lstStyle>
          <a:p>
            <a:pPr>
              <a:defRPr/>
            </a:pPr>
            <a:endParaRPr lang="en-US" alt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smtClean="0"/>
            </a:lvl1pPr>
          </a:lstStyle>
          <a:p>
            <a:pPr>
              <a:defRPr/>
            </a:pPr>
            <a:endParaRPr lang="en-US" altLang="en-US"/>
          </a:p>
        </p:txBody>
      </p:sp>
      <p:sp>
        <p:nvSpPr>
          <p:cNvPr id="20" name="Rectangle 20"/>
          <p:cNvSpPr>
            <a:spLocks noGrp="1" noChangeArrowheads="1"/>
          </p:cNvSpPr>
          <p:nvPr>
            <p:ph type="sldNum" sz="quarter" idx="12"/>
          </p:nvPr>
        </p:nvSpPr>
        <p:spPr/>
        <p:txBody>
          <a:bodyPr/>
          <a:lstStyle>
            <a:lvl1pPr>
              <a:defRPr/>
            </a:lvl1pPr>
          </a:lstStyle>
          <a:p>
            <a:fld id="{574630D2-64E1-4C19-85ED-2F048F20267D}" type="slidenum">
              <a:rPr lang="en-US" altLang="en-US"/>
              <a:pPr/>
              <a:t>‹#›</a:t>
            </a:fld>
            <a:endParaRPr lang="en-US" altLang="en-US"/>
          </a:p>
        </p:txBody>
      </p:sp>
    </p:spTree>
    <p:extLst>
      <p:ext uri="{BB962C8B-B14F-4D97-AF65-F5344CB8AC3E}">
        <p14:creationId xmlns:p14="http://schemas.microsoft.com/office/powerpoint/2010/main" val="1142280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7A164DB4-6783-45F5-84FF-3A5732614383}" type="slidenum">
              <a:rPr lang="en-US" altLang="en-US"/>
              <a:pPr/>
              <a:t>‹#›</a:t>
            </a:fld>
            <a:endParaRPr lang="en-US" altLang="en-US"/>
          </a:p>
        </p:txBody>
      </p:sp>
    </p:spTree>
    <p:extLst>
      <p:ext uri="{BB962C8B-B14F-4D97-AF65-F5344CB8AC3E}">
        <p14:creationId xmlns:p14="http://schemas.microsoft.com/office/powerpoint/2010/main" val="301408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EDBF61F4-F1CE-496A-A776-DDE164529D39}" type="slidenum">
              <a:rPr lang="en-US" altLang="en-US"/>
              <a:pPr/>
              <a:t>‹#›</a:t>
            </a:fld>
            <a:endParaRPr lang="en-US" altLang="en-US"/>
          </a:p>
        </p:txBody>
      </p:sp>
    </p:spTree>
    <p:extLst>
      <p:ext uri="{BB962C8B-B14F-4D97-AF65-F5344CB8AC3E}">
        <p14:creationId xmlns:p14="http://schemas.microsoft.com/office/powerpoint/2010/main" val="2140117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D731F253-5E1D-46C7-A893-905FEC2FEDB6}" type="slidenum">
              <a:rPr lang="en-US" altLang="en-US"/>
              <a:pPr/>
              <a:t>‹#›</a:t>
            </a:fld>
            <a:endParaRPr lang="en-US" altLang="en-US"/>
          </a:p>
        </p:txBody>
      </p:sp>
    </p:spTree>
    <p:extLst>
      <p:ext uri="{BB962C8B-B14F-4D97-AF65-F5344CB8AC3E}">
        <p14:creationId xmlns:p14="http://schemas.microsoft.com/office/powerpoint/2010/main" val="2147734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DE9826D8-9256-4E41-9526-FDC812DB7AF3}" type="slidenum">
              <a:rPr lang="en-US" altLang="en-US"/>
              <a:pPr/>
              <a:t>‹#›</a:t>
            </a:fld>
            <a:endParaRPr lang="en-US" altLang="en-US"/>
          </a:p>
        </p:txBody>
      </p:sp>
    </p:spTree>
    <p:extLst>
      <p:ext uri="{BB962C8B-B14F-4D97-AF65-F5344CB8AC3E}">
        <p14:creationId xmlns:p14="http://schemas.microsoft.com/office/powerpoint/2010/main" val="359924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FC4CAA40-A919-4087-82F0-648444396590}" type="slidenum">
              <a:rPr lang="en-US" altLang="en-US"/>
              <a:pPr/>
              <a:t>‹#›</a:t>
            </a:fld>
            <a:endParaRPr lang="en-US" altLang="en-US"/>
          </a:p>
        </p:txBody>
      </p:sp>
    </p:spTree>
    <p:extLst>
      <p:ext uri="{BB962C8B-B14F-4D97-AF65-F5344CB8AC3E}">
        <p14:creationId xmlns:p14="http://schemas.microsoft.com/office/powerpoint/2010/main" val="69813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9"/>
          <p:cNvSpPr>
            <a:spLocks noGrp="1" noChangeArrowheads="1"/>
          </p:cNvSpPr>
          <p:nvPr>
            <p:ph type="sldNum" sz="quarter" idx="12"/>
          </p:nvPr>
        </p:nvSpPr>
        <p:spPr>
          <a:ln/>
        </p:spPr>
        <p:txBody>
          <a:bodyPr/>
          <a:lstStyle>
            <a:lvl1pPr>
              <a:defRPr/>
            </a:lvl1pPr>
          </a:lstStyle>
          <a:p>
            <a:fld id="{D86EC139-AB50-46F2-A3E6-16699F381AA1}" type="slidenum">
              <a:rPr lang="en-US" altLang="en-US"/>
              <a:pPr/>
              <a:t>‹#›</a:t>
            </a:fld>
            <a:endParaRPr lang="en-US" altLang="en-US"/>
          </a:p>
        </p:txBody>
      </p:sp>
    </p:spTree>
    <p:extLst>
      <p:ext uri="{BB962C8B-B14F-4D97-AF65-F5344CB8AC3E}">
        <p14:creationId xmlns:p14="http://schemas.microsoft.com/office/powerpoint/2010/main" val="366199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9"/>
          <p:cNvSpPr>
            <a:spLocks noGrp="1" noChangeArrowheads="1"/>
          </p:cNvSpPr>
          <p:nvPr>
            <p:ph type="sldNum" sz="quarter" idx="12"/>
          </p:nvPr>
        </p:nvSpPr>
        <p:spPr>
          <a:ln/>
        </p:spPr>
        <p:txBody>
          <a:bodyPr/>
          <a:lstStyle>
            <a:lvl1pPr>
              <a:defRPr/>
            </a:lvl1pPr>
          </a:lstStyle>
          <a:p>
            <a:fld id="{40314811-722A-4D42-9CD0-06D502E6440A}" type="slidenum">
              <a:rPr lang="en-US" altLang="en-US"/>
              <a:pPr/>
              <a:t>‹#›</a:t>
            </a:fld>
            <a:endParaRPr lang="en-US" altLang="en-US"/>
          </a:p>
        </p:txBody>
      </p:sp>
    </p:spTree>
    <p:extLst>
      <p:ext uri="{BB962C8B-B14F-4D97-AF65-F5344CB8AC3E}">
        <p14:creationId xmlns:p14="http://schemas.microsoft.com/office/powerpoint/2010/main" val="197926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9"/>
          <p:cNvSpPr>
            <a:spLocks noGrp="1" noChangeArrowheads="1"/>
          </p:cNvSpPr>
          <p:nvPr>
            <p:ph type="sldNum" sz="quarter" idx="12"/>
          </p:nvPr>
        </p:nvSpPr>
        <p:spPr>
          <a:ln/>
        </p:spPr>
        <p:txBody>
          <a:bodyPr/>
          <a:lstStyle>
            <a:lvl1pPr>
              <a:defRPr/>
            </a:lvl1pPr>
          </a:lstStyle>
          <a:p>
            <a:fld id="{B54595BB-9DAB-4471-8522-C28DE4F83397}" type="slidenum">
              <a:rPr lang="en-US" altLang="en-US"/>
              <a:pPr/>
              <a:t>‹#›</a:t>
            </a:fld>
            <a:endParaRPr lang="en-US" altLang="en-US"/>
          </a:p>
        </p:txBody>
      </p:sp>
    </p:spTree>
    <p:extLst>
      <p:ext uri="{BB962C8B-B14F-4D97-AF65-F5344CB8AC3E}">
        <p14:creationId xmlns:p14="http://schemas.microsoft.com/office/powerpoint/2010/main" val="3444976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A3D004A5-891D-4F1B-9655-A9BFF9B9A7B3}" type="slidenum">
              <a:rPr lang="en-US" altLang="en-US"/>
              <a:pPr/>
              <a:t>‹#›</a:t>
            </a:fld>
            <a:endParaRPr lang="en-US" altLang="en-US"/>
          </a:p>
        </p:txBody>
      </p:sp>
    </p:spTree>
    <p:extLst>
      <p:ext uri="{BB962C8B-B14F-4D97-AF65-F5344CB8AC3E}">
        <p14:creationId xmlns:p14="http://schemas.microsoft.com/office/powerpoint/2010/main" val="173146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A3748274-870D-4E7D-B1D3-577D9435035B}" type="slidenum">
              <a:rPr lang="en-US" altLang="en-US"/>
              <a:pPr/>
              <a:t>‹#›</a:t>
            </a:fld>
            <a:endParaRPr lang="en-US" altLang="en-US"/>
          </a:p>
        </p:txBody>
      </p:sp>
    </p:spTree>
    <p:extLst>
      <p:ext uri="{BB962C8B-B14F-4D97-AF65-F5344CB8AC3E}">
        <p14:creationId xmlns:p14="http://schemas.microsoft.com/office/powerpoint/2010/main" val="3593603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8"/>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13"/>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latin typeface="+mn-lt"/>
              </a:defRPr>
            </a:lvl1pPr>
          </a:lstStyle>
          <a:p>
            <a:pPr>
              <a:defRPr/>
            </a:pPr>
            <a:endParaRPr lang="en-US" altLang="en-US"/>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latin typeface="+mn-lt"/>
              </a:defRPr>
            </a:lvl1pPr>
          </a:lstStyle>
          <a:p>
            <a:pPr>
              <a:defRPr/>
            </a:pPr>
            <a:endParaRPr lang="en-US" altLang="en-US"/>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panose="020B0604030504040204" pitchFamily="34" charset="0"/>
              </a:defRPr>
            </a:lvl1pPr>
          </a:lstStyle>
          <a:p>
            <a:fld id="{7DC6376F-F83E-4DCB-8AEE-5B14C41DBE5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en.wikipedia.org/wiki/File:Huygens_surface_color_sr.jpg"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hyperlink" Target="http://twitter.com/NASAWebbTelescp/status/571055965329596417/photo/1" TargetMode="External"/><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1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en.wikipedia.org/wiki/File:Moon_colony_with_rover.jpeg"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novacelestia.com/images/extrasolar_planet_astrometry.html"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en.wikipedia.org/wiki/File:Kepler_6b.png"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en.wikipedia.org/wiki/File:ExoplanetDiscoveries-Histogram-20140226.png"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exoplanetarchive.ipac.caltech.edu/cgi-bin/ExoTables/nph-exotbls?dataset=cumulative" TargetMode="Externa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hyperlink" Target="http://exoplanetarchive.ipac.caltech.edu/cgi-bin/ExoTables/nph-exotbls?dataset=planets" TargetMode="External"/><Relationship Id="rId5" Type="http://schemas.openxmlformats.org/officeDocument/2006/relationships/image" Target="../media/image133.jpeg"/><Relationship Id="rId4" Type="http://schemas.openxmlformats.org/officeDocument/2006/relationships/image" Target="../media/image36.png"/></Relationships>
</file>

<file path=ppt/slides/_rels/slide12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www.eso.org/public/images/26a_big-vlt/" TargetMode="Externa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hyperlink" Target="http://d1jqu7g1y74ds1.cloudfront.net/wp-content/uploads/2014/01/BetaPictorisb.jpg" TargetMode="Externa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36.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nssdc.gsfc.nasa.gov/database/MasterCatalog?sc=2009-031B"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37.wmf"/><Relationship Id="rId4" Type="http://schemas.openxmlformats.org/officeDocument/2006/relationships/image" Target="../media/image36.png"/></Relationships>
</file>

<file path=ppt/slides/_rels/slide131.xml.rels><?xml version="1.0" encoding="UTF-8" standalone="yes"?>
<Relationships xmlns="http://schemas.openxmlformats.org/package/2006/relationships"><Relationship Id="rId3" Type="http://schemas.openxmlformats.org/officeDocument/2006/relationships/audio" Target="file:///C:\Users\Owner\Documents\ARE%20%20ALONE\ENCHANTMENT%20MUSIC.wav" TargetMode="Externa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6.png"/><Relationship Id="rId5" Type="http://schemas.openxmlformats.org/officeDocument/2006/relationships/image" Target="../media/image138.jpeg"/><Relationship Id="rId4"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audio" Target="file:///C:\Users\Owner\Documents\ARE%20%20ALONE\ENCHANTMENT%20MUSIC.wav" TargetMode="Externa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6.png"/><Relationship Id="rId5" Type="http://schemas.openxmlformats.org/officeDocument/2006/relationships/image" Target="../media/image139.png"/><Relationship Id="rId4"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6.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6.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6.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www.nasa.gov/sites/default/files/14-111-kepler_0.jpg"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7.xml"/><Relationship Id="rId1" Type="http://schemas.openxmlformats.org/officeDocument/2006/relationships/video" Target="https://www.youtube.com/embed/rENyyRwxpHo" TargetMode="External"/></Relationships>
</file>

<file path=ppt/slides/_rels/slide1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nssdc.gsfc.nasa.gov/database/MasterCatalog?sc=2008-052A"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space.com/scienceastronomy/helium3_000630.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space.com/scienceastronomy/091113-lcross-moon-crash-water-discovery.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wms.lroc.asu.edu/lroc_browse/view/M1097537923LR" TargetMode="External"/><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hyperlink" Target="http://wms.lroc.asu.edu/lroc_browse/view/M1096850878LR" TargetMode="External"/><Relationship Id="rId2" Type="http://schemas.openxmlformats.org/officeDocument/2006/relationships/hyperlink" Target="http://wms.lroc.asu.edu/lroc_browse/view/M1127597123LE" TargetMode="External"/><Relationship Id="rId1" Type="http://schemas.openxmlformats.org/officeDocument/2006/relationships/slideLayout" Target="../slideLayouts/slideLayout7.xml"/><Relationship Id="rId6" Type="http://schemas.openxmlformats.org/officeDocument/2006/relationships/hyperlink" Target="http://wms.lroc.asu.edu/lroc_browse/view/M1131495601RE" TargetMode="External"/><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hyperlink" Target="http://wms.lroc.asu.edu/lroc_browse/view/M181373663RE" TargetMode="External"/><Relationship Id="rId4" Type="http://schemas.openxmlformats.org/officeDocument/2006/relationships/hyperlink" Target="http://wms.lroc.asu.edu/lroc_browse/view/M1105158497" TargetMode="External"/><Relationship Id="rId9" Type="http://schemas.openxmlformats.org/officeDocument/2006/relationships/image" Target="../media/image29.png"/><Relationship Id="rId14" Type="http://schemas.openxmlformats.org/officeDocument/2006/relationships/hyperlink" Target="http://wms.lroc.asu.edu/lroc_browse/view/LARMORQ_OB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audio" Target="file:///C:\Users\Owner\Documents\ARE%20%20ALONE\ENCHANTMENT%20MUSIC.wav"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6.png"/><Relationship Id="rId5" Type="http://schemas.openxmlformats.org/officeDocument/2006/relationships/image" Target="../media/image37.jpe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space.com/2249-phoenix-mars-lander-dirty-red-planet.htm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6.png"/><Relationship Id="rId5" Type="http://schemas.openxmlformats.org/officeDocument/2006/relationships/image" Target="../media/image39.gif"/><Relationship Id="rId4" Type="http://schemas.openxmlformats.org/officeDocument/2006/relationships/hyperlink" Target="http://www.wired.com/images_blogs/photos/uncategorized/2008/06/19/dodo_020_0242_2.gi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www.space.com/22949-mars-water-discovery-curiosity-rover.html"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http://adscdn.jetpackdigital.com/sites/_uploads/1408580444kendefaultstaticskin.jp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7.xml"/><Relationship Id="rId7" Type="http://schemas.openxmlformats.org/officeDocument/2006/relationships/image" Target="../media/image47.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6.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file:///C:\Users\Owner\Documents\ARE%20%20ALONE\ENCHANTMENT%20MUSIC.wav" TargetMode="External"/><Relationship Id="rId7" Type="http://schemas.openxmlformats.org/officeDocument/2006/relationships/image" Target="../media/image52.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1.jpeg"/><Relationship Id="rId5" Type="http://schemas.openxmlformats.org/officeDocument/2006/relationships/hyperlink" Target="http://www.trbimg.com/img-51254ef0/turbine/la-sci-sn-nasa-mars-curiosity-rover-collects-d-001/600/600x600" TargetMode="Externa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6.pn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6.pn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6.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tardust.jpl.nasa.gov/photo/artist.html#row12"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tardust.jpl.nasa.gov/photo/artist.html" TargetMode="Externa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hyperlink" Target="http://stardust.jpl.nasa.gov/photo/artist.html#row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en.wikipedia.org/wiki/File:Mars2020Mission-LifeSearchProcess-20130709.jpg"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osiris-rex.lpl.arizona.edu/" TargetMode="External"/><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universetoday.com/84195/success-messenger-first-spacecraft-to-orbit-mercury/525186main_messengerapproachmercury_946-711/"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gif"/></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universetoday.com/100461/5-mercury-secrets-revealed-by-messenger/solomon02-sm-2/"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vs.gsfc.nasa.gov/vis/a010000/a011300/a011366/cover-1024.jpg"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olarsystem.nasa.gov/multimedia/gallery/PIA15160.jpg" TargetMode="External"/><Relationship Id="rId2" Type="http://schemas.openxmlformats.org/officeDocument/2006/relationships/hyperlink" Target="http://www.universetoday.com/98707/water-ice-and-organics-found-at-mercurys-north-pole/"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12" y="800253"/>
            <a:ext cx="5870575" cy="51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xt Box 5"/>
          <p:cNvSpPr txBox="1">
            <a:spLocks noChangeArrowheads="1"/>
          </p:cNvSpPr>
          <p:nvPr/>
        </p:nvSpPr>
        <p:spPr bwMode="auto">
          <a:xfrm>
            <a:off x="1447800" y="0"/>
            <a:ext cx="6781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endParaRPr lang="en-US" altLang="en-US" sz="5400"/>
          </a:p>
        </p:txBody>
      </p:sp>
      <p:sp>
        <p:nvSpPr>
          <p:cNvPr id="3076" name="Rectangle 6"/>
          <p:cNvSpPr>
            <a:spLocks noChangeArrowheads="1"/>
          </p:cNvSpPr>
          <p:nvPr/>
        </p:nvSpPr>
        <p:spPr bwMode="auto">
          <a:xfrm>
            <a:off x="747149" y="103257"/>
            <a:ext cx="84879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4000" dirty="0">
                <a:solidFill>
                  <a:srgbClr val="FF0000"/>
                </a:solidFill>
                <a:latin typeface="Arial Rounded MT Bold" panose="020F0704030504030204" pitchFamily="34" charset="0"/>
              </a:rPr>
              <a:t>NASA</a:t>
            </a:r>
            <a:r>
              <a:rPr lang="en-US" altLang="en-US" sz="4000" dirty="0">
                <a:solidFill>
                  <a:srgbClr val="FFCC00"/>
                </a:solidFill>
              </a:rPr>
              <a:t> </a:t>
            </a:r>
            <a:r>
              <a:rPr lang="en-US" altLang="en-US" sz="4000" dirty="0">
                <a:solidFill>
                  <a:srgbClr val="FFCC00"/>
                </a:solidFill>
                <a:latin typeface="Baveuse" panose="02000700000000000000" pitchFamily="2" charset="0"/>
              </a:rPr>
              <a:t>Space Exploration:</a:t>
            </a:r>
            <a:r>
              <a:rPr lang="en-US" altLang="en-US" sz="4000" dirty="0">
                <a:latin typeface="Baveuse" panose="02000700000000000000" pitchFamily="2" charset="0"/>
              </a:rPr>
              <a:t> </a:t>
            </a:r>
          </a:p>
        </p:txBody>
      </p:sp>
      <p:sp>
        <p:nvSpPr>
          <p:cNvPr id="3077" name="Text Box 7"/>
          <p:cNvSpPr txBox="1">
            <a:spLocks noChangeArrowheads="1"/>
          </p:cNvSpPr>
          <p:nvPr/>
        </p:nvSpPr>
        <p:spPr bwMode="auto">
          <a:xfrm>
            <a:off x="1219200" y="6019800"/>
            <a:ext cx="754380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dirty="0">
                <a:solidFill>
                  <a:srgbClr val="FFCC00"/>
                </a:solidFill>
                <a:latin typeface="Baveuse" panose="02000700000000000000" pitchFamily="2" charset="0"/>
              </a:rPr>
              <a:t>The Only Way is </a:t>
            </a:r>
            <a:r>
              <a:rPr lang="en-US" altLang="en-US" sz="4400" dirty="0">
                <a:latin typeface="Baveuse" panose="02000700000000000000" pitchFamily="2" charset="0"/>
              </a:rPr>
              <a:t>UP</a:t>
            </a:r>
            <a:r>
              <a:rPr lang="en-US" altLang="en-US" sz="4400" dirty="0">
                <a:solidFill>
                  <a:srgbClr val="FFCC00"/>
                </a:solidFill>
                <a:latin typeface="Baveuse" panose="02000700000000000000" pitchFamily="2" charset="0"/>
              </a:rPr>
              <a:t>!</a:t>
            </a:r>
          </a:p>
          <a:p>
            <a:pPr eaLnBrk="1" hangingPunct="1">
              <a:spcBef>
                <a:spcPct val="50000"/>
              </a:spcBef>
            </a:pPr>
            <a:endParaRPr lang="en-US" altLang="en-US" sz="5400" dirty="0"/>
          </a:p>
        </p:txBody>
      </p:sp>
      <p:pic>
        <p:nvPicPr>
          <p:cNvPr id="307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048000"/>
            <a:ext cx="9144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0"/>
            <a:ext cx="9144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880" y="4114799"/>
            <a:ext cx="1995975" cy="183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81" name="Object 11"/>
          <p:cNvGraphicFramePr>
            <a:graphicFrameLocks noChangeAspect="1"/>
          </p:cNvGraphicFramePr>
          <p:nvPr/>
        </p:nvGraphicFramePr>
        <p:xfrm>
          <a:off x="9448800" y="4495800"/>
          <a:ext cx="1263650" cy="481013"/>
        </p:xfrm>
        <a:graphic>
          <a:graphicData uri="http://schemas.openxmlformats.org/presentationml/2006/ole">
            <mc:AlternateContent xmlns:mc="http://schemas.openxmlformats.org/markup-compatibility/2006">
              <mc:Choice xmlns:v="urn:schemas-microsoft-com:vml" Requires="v">
                <p:oleObj spid="_x0000_s3112" name="Packager Shell Object" showAsIcon="1" r:id="rId6" imgW="1267485" imgH="479834" progId="Package">
                  <p:embed/>
                </p:oleObj>
              </mc:Choice>
              <mc:Fallback>
                <p:oleObj name="Packager Shell Object" showAsIcon="1" r:id="rId6" imgW="1267485" imgH="479834" progId="Package">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800" y="4495800"/>
                        <a:ext cx="12636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696200" cy="517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5"/>
          <p:cNvSpPr txBox="1">
            <a:spLocks noChangeArrowheads="1"/>
          </p:cNvSpPr>
          <p:nvPr/>
        </p:nvSpPr>
        <p:spPr bwMode="auto">
          <a:xfrm>
            <a:off x="1295400" y="304800"/>
            <a:ext cx="708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Our Moon Luna…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6"/>
          <p:cNvSpPr txBox="1">
            <a:spLocks noChangeArrowheads="1"/>
          </p:cNvSpPr>
          <p:nvPr/>
        </p:nvSpPr>
        <p:spPr bwMode="auto">
          <a:xfrm>
            <a:off x="1295400" y="457200"/>
            <a:ext cx="6934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Titan pebbles</a:t>
            </a:r>
          </a:p>
        </p:txBody>
      </p:sp>
      <p:pic>
        <p:nvPicPr>
          <p:cNvPr id="103427" name="Picture 8" descr="200px-Huygens_surface_color_s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133600"/>
            <a:ext cx="304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PIA021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914400"/>
            <a:ext cx="84772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6"/>
          <p:cNvSpPr txBox="1">
            <a:spLocks noChangeArrowheads="1"/>
          </p:cNvSpPr>
          <p:nvPr/>
        </p:nvSpPr>
        <p:spPr bwMode="auto">
          <a:xfrm>
            <a:off x="1143000" y="-76200"/>
            <a:ext cx="708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Titan</a:t>
            </a:r>
          </a:p>
        </p:txBody>
      </p:sp>
      <p:sp>
        <p:nvSpPr>
          <p:cNvPr id="104452" name="Text Box 7"/>
          <p:cNvSpPr txBox="1">
            <a:spLocks noChangeArrowheads="1"/>
          </p:cNvSpPr>
          <p:nvPr/>
        </p:nvSpPr>
        <p:spPr bwMode="auto">
          <a:xfrm>
            <a:off x="1143000" y="4038600"/>
            <a:ext cx="8001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dirty="0">
                <a:solidFill>
                  <a:srgbClr val="FFCC00"/>
                </a:solidFill>
              </a:rPr>
              <a:t>“In fact, Titan's rich mixture of </a:t>
            </a:r>
            <a:r>
              <a:rPr lang="en-US" altLang="en-US" sz="2800" dirty="0"/>
              <a:t>organic chemicals</a:t>
            </a:r>
            <a:r>
              <a:rPr lang="en-US" altLang="en-US" sz="2800" dirty="0">
                <a:solidFill>
                  <a:srgbClr val="FFCC00"/>
                </a:solidFill>
              </a:rPr>
              <a:t> is one of the qualities that make it such an interesting place to study, since conditions on our own world might have been similar (although much warmer) early in Earth's history, before the appearance of life</a:t>
            </a:r>
            <a:r>
              <a:rPr lang="en-US" altLang="en-US" sz="2800" dirty="0"/>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This pair of false-color images, made from data obtained by NASA's Cassini spacecraft, shows clouds covering parts of Saturn's moon Titan in yellow, while Titan's hazy atmosphere appears magen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9342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6"/>
          <p:cNvSpPr txBox="1">
            <a:spLocks noChangeArrowheads="1"/>
          </p:cNvSpPr>
          <p:nvPr/>
        </p:nvSpPr>
        <p:spPr bwMode="auto">
          <a:xfrm>
            <a:off x="838200" y="0"/>
            <a:ext cx="731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a:solidFill>
                  <a:srgbClr val="FFCC00"/>
                </a:solidFill>
              </a:rPr>
              <a:t>The yellow represents clouds and the magenta is the atmosphere of nitrogen (95%), methane (5%), and   </a:t>
            </a:r>
            <a:r>
              <a:rPr lang="en-US" altLang="en-US" sz="2400"/>
              <a:t>organic compounds</a:t>
            </a:r>
            <a:r>
              <a:rPr lang="en-US" altLang="en-US" sz="2400">
                <a:solidFill>
                  <a:srgbClr val="FFCC00"/>
                </a:solidFill>
              </a:rPr>
              <a:t>.</a:t>
            </a:r>
          </a:p>
        </p:txBody>
      </p:sp>
      <p:sp>
        <p:nvSpPr>
          <p:cNvPr id="105476" name="Text Box 7"/>
          <p:cNvSpPr txBox="1">
            <a:spLocks noChangeArrowheads="1"/>
          </p:cNvSpPr>
          <p:nvPr/>
        </p:nvSpPr>
        <p:spPr bwMode="auto">
          <a:xfrm>
            <a:off x="1447800" y="5410200"/>
            <a:ext cx="6324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dirty="0">
                <a:solidFill>
                  <a:srgbClr val="FFCC00"/>
                </a:solidFill>
              </a:rPr>
              <a:t>“The </a:t>
            </a:r>
            <a:r>
              <a:rPr lang="en-US" altLang="en-US" sz="2400" dirty="0"/>
              <a:t>organic molecules</a:t>
            </a:r>
            <a:r>
              <a:rPr lang="en-US" altLang="en-US" sz="2400" dirty="0">
                <a:solidFill>
                  <a:srgbClr val="FFCC00"/>
                </a:solidFill>
              </a:rPr>
              <a:t> contain carbon and hydrogen, and often include </a:t>
            </a:r>
            <a:r>
              <a:rPr lang="en-US" altLang="en-US" sz="2400" dirty="0"/>
              <a:t>nitrogen</a:t>
            </a:r>
            <a:r>
              <a:rPr lang="en-US" altLang="en-US" sz="2400" dirty="0">
                <a:solidFill>
                  <a:srgbClr val="FFCC00"/>
                </a:solidFill>
              </a:rPr>
              <a:t>, oxygen and other elements important to </a:t>
            </a:r>
            <a:r>
              <a:rPr lang="en-US" altLang="en-US" sz="2400" dirty="0"/>
              <a:t>life on Earth</a:t>
            </a:r>
            <a:r>
              <a:rPr lang="en-US" altLang="en-US" sz="2400" dirty="0">
                <a:solidFill>
                  <a:srgbClr val="FFCC00"/>
                </a:solidFill>
              </a:rPr>
              <a:t>.”</a:t>
            </a:r>
            <a:br>
              <a:rPr lang="en-US" altLang="en-US" sz="2400" dirty="0">
                <a:solidFill>
                  <a:srgbClr val="FFCC00"/>
                </a:solidFill>
              </a:rPr>
            </a:br>
            <a:endParaRPr lang="en-US" altLang="en-US" sz="2400" dirty="0">
              <a:solidFill>
                <a:srgbClr val="FFCC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IMG0013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1200"/>
            <a:ext cx="57150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6"/>
          <p:cNvSpPr txBox="1">
            <a:spLocks noChangeArrowheads="1"/>
          </p:cNvSpPr>
          <p:nvPr/>
        </p:nvSpPr>
        <p:spPr bwMode="auto">
          <a:xfrm>
            <a:off x="1219200" y="381000"/>
            <a:ext cx="762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Mosaic of river region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PIA13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09800"/>
            <a:ext cx="67246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6"/>
          <p:cNvSpPr txBox="1">
            <a:spLocks noChangeArrowheads="1"/>
          </p:cNvSpPr>
          <p:nvPr/>
        </p:nvSpPr>
        <p:spPr bwMode="auto">
          <a:xfrm>
            <a:off x="990600" y="609600"/>
            <a:ext cx="723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Titan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NASA's solar-powered Ju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76262"/>
            <a:ext cx="41148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6"/>
          <p:cNvSpPr txBox="1">
            <a:spLocks noChangeArrowheads="1"/>
          </p:cNvSpPr>
          <p:nvPr/>
        </p:nvSpPr>
        <p:spPr bwMode="auto">
          <a:xfrm>
            <a:off x="1295400" y="3657600"/>
            <a:ext cx="7239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a:solidFill>
                  <a:srgbClr val="FFCC00"/>
                </a:solidFill>
              </a:rPr>
              <a:t>The primary scientific goal of the Juno mission is to significantly improve our understanding of the formation, evolution and structure of Jupiter. Concealed beneath a dense cover of clouds, Jupiter, the archetypical "Giant Planet," safeguards secrets to the fundamental processes underlying the early formation of our solar system. Present theories of the origin and early evolution of our solar system are currently at an impasse.</a:t>
            </a:r>
          </a:p>
        </p:txBody>
      </p:sp>
      <p:sp>
        <p:nvSpPr>
          <p:cNvPr id="2" name="TextBox 1">
            <a:extLst>
              <a:ext uri="{FF2B5EF4-FFF2-40B4-BE49-F238E27FC236}">
                <a16:creationId xmlns:a16="http://schemas.microsoft.com/office/drawing/2014/main" id="{BE0F1D27-D4BE-4C76-A71E-6018F5140219}"/>
              </a:ext>
            </a:extLst>
          </p:cNvPr>
          <p:cNvSpPr txBox="1"/>
          <p:nvPr/>
        </p:nvSpPr>
        <p:spPr>
          <a:xfrm>
            <a:off x="4034948" y="-13018"/>
            <a:ext cx="1378904" cy="584775"/>
          </a:xfrm>
          <a:prstGeom prst="rect">
            <a:avLst/>
          </a:prstGeom>
          <a:noFill/>
        </p:spPr>
        <p:txBody>
          <a:bodyPr wrap="none" rtlCol="0">
            <a:spAutoFit/>
          </a:bodyPr>
          <a:lstStyle/>
          <a:p>
            <a:r>
              <a:rPr lang="en-US" dirty="0"/>
              <a:t>Jupiter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4"/>
          <p:cNvSpPr txBox="1">
            <a:spLocks noChangeArrowheads="1"/>
          </p:cNvSpPr>
          <p:nvPr/>
        </p:nvSpPr>
        <p:spPr bwMode="auto">
          <a:xfrm>
            <a:off x="1066800" y="4343400"/>
            <a:ext cx="7315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a:solidFill>
                  <a:srgbClr val="FFCC00"/>
                </a:solidFill>
              </a:rPr>
              <a:t>Recent Hubble Space Telescope images of the storm show that it is now 10,250 miles (16,496 kilometers) across, which is </a:t>
            </a:r>
            <a:r>
              <a:rPr lang="en-US" altLang="en-US" sz="2400" b="1" u="sng">
                <a:solidFill>
                  <a:srgbClr val="FFCC00"/>
                </a:solidFill>
              </a:rPr>
              <a:t>less than half</a:t>
            </a:r>
            <a:r>
              <a:rPr lang="en-US" altLang="en-US" sz="2400">
                <a:solidFill>
                  <a:srgbClr val="FFCC00"/>
                </a:solidFill>
              </a:rPr>
              <a:t> the size of the storm in the late 1800s. At one point, scientists theorized that three Earths could fit inside the Great Red Spot, but today, only the width of one Earth could fit within the raging tempest.</a:t>
            </a:r>
          </a:p>
        </p:txBody>
      </p:sp>
      <p:pic>
        <p:nvPicPr>
          <p:cNvPr id="109571" name="Picture 6" descr="jupiter red s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0198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minas-death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82296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914400" y="304800"/>
            <a:ext cx="7543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Mimas and Death Star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PIA077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97205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990600" y="152400"/>
            <a:ext cx="716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Hyperion</a:t>
            </a:r>
          </a:p>
        </p:txBody>
      </p:sp>
      <p:sp>
        <p:nvSpPr>
          <p:cNvPr id="111620" name="Text Box 4"/>
          <p:cNvSpPr txBox="1">
            <a:spLocks noChangeArrowheads="1"/>
          </p:cNvSpPr>
          <p:nvPr/>
        </p:nvSpPr>
        <p:spPr bwMode="auto">
          <a:xfrm>
            <a:off x="1447800" y="5943600"/>
            <a:ext cx="6934200" cy="214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sponge-like structure</a:t>
            </a:r>
          </a:p>
          <a:p>
            <a:pPr algn="ctr" eaLnBrk="1" hangingPunct="1">
              <a:spcBef>
                <a:spcPct val="50000"/>
              </a:spcBef>
            </a:pPr>
            <a:endParaRPr lang="en-US" altLang="en-US" sz="5400">
              <a:solidFill>
                <a:srgbClr val="FFCC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4"/>
          <p:cNvSpPr txBox="1">
            <a:spLocks noChangeArrowheads="1"/>
          </p:cNvSpPr>
          <p:nvPr/>
        </p:nvSpPr>
        <p:spPr bwMode="auto">
          <a:xfrm>
            <a:off x="1447800" y="3505200"/>
            <a:ext cx="6629400"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000">
                <a:solidFill>
                  <a:srgbClr val="FFCC00"/>
                </a:solidFill>
              </a:rPr>
              <a:t>The New Horizons Pluto-Kuiper Belt Mission, launched in January 2006 and due to arrive at Pluto in 2015, will help us to understand the icy worlds at the edge of our solar system. The mission will then visit one or more Kuiper Belt Objects beyond Pluto. New Horizons made a close flyby of Jupiter in Feb. 2007 in order to get a gravitational boost enroute to Pluto, shortening its cruise time by about 3 years.  The instruments were exercised successfully and returned exciting Jupiter science to earth, including images of a 200 mile high plume from the active Tvashtar volcano. </a:t>
            </a:r>
            <a:br>
              <a:rPr lang="en-US" altLang="en-US">
                <a:solidFill>
                  <a:srgbClr val="FFCC00"/>
                </a:solidFill>
              </a:rPr>
            </a:br>
            <a:endParaRPr lang="en-US" altLang="en-US">
              <a:solidFill>
                <a:srgbClr val="FFCC00"/>
              </a:solidFill>
            </a:endParaRPr>
          </a:p>
        </p:txBody>
      </p:sp>
      <p:pic>
        <p:nvPicPr>
          <p:cNvPr id="112643" name="Picture 6" descr="15-011a-NewHorizons-PlutoFlyby-ArtistConcept-14July2015-201501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24018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10" descr="probe,&quot; said New Horiz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
            <a:ext cx="39624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914400" y="304800"/>
            <a:ext cx="769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b="1" dirty="0">
                <a:solidFill>
                  <a:srgbClr val="FFCC00"/>
                </a:solidFill>
                <a:latin typeface="Arial" panose="020B0604020202020204" pitchFamily="34" charset="0"/>
              </a:rPr>
              <a:t>LCROSS:</a:t>
            </a:r>
          </a:p>
        </p:txBody>
      </p:sp>
      <p:sp>
        <p:nvSpPr>
          <p:cNvPr id="9219" name="Text Box 3"/>
          <p:cNvSpPr txBox="1">
            <a:spLocks noChangeArrowheads="1"/>
          </p:cNvSpPr>
          <p:nvPr/>
        </p:nvSpPr>
        <p:spPr bwMode="auto">
          <a:xfrm>
            <a:off x="685800" y="1219200"/>
            <a:ext cx="868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Lunar Crater Observation &amp; Sensing Satellite</a:t>
            </a:r>
          </a:p>
        </p:txBody>
      </p:sp>
      <p:pic>
        <p:nvPicPr>
          <p:cNvPr id="9220" name="Picture 4" descr="Lunar Crater Observing and Sensing Satellite Sepa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05000"/>
            <a:ext cx="3962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1143000" y="4876800"/>
            <a:ext cx="777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The Centaur upper stage separates from </a:t>
            </a:r>
            <a:r>
              <a:rPr lang="en-US" altLang="en-US" dirty="0">
                <a:solidFill>
                  <a:srgbClr val="FFCC00"/>
                </a:solidFill>
                <a:latin typeface="Arial" panose="020B0604020202020204" pitchFamily="34" charset="0"/>
              </a:rPr>
              <a:t>LCROSS</a:t>
            </a:r>
            <a:r>
              <a:rPr lang="en-US" altLang="en-US" dirty="0">
                <a:solidFill>
                  <a:srgbClr val="FFCC00"/>
                </a:solidFill>
              </a:rPr>
              <a:t> to later impact with the moon throwing up a plume studied in a flyby through the plume.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914400" y="4343400"/>
            <a:ext cx="701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endParaRPr lang="en-US" altLang="en-US">
              <a:solidFill>
                <a:srgbClr val="FFCC00"/>
              </a:solidFill>
            </a:endParaRPr>
          </a:p>
        </p:txBody>
      </p:sp>
      <p:pic>
        <p:nvPicPr>
          <p:cNvPr id="113667" name="Picture 8" descr="SLS_configu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2771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9"/>
          <p:cNvSpPr txBox="1">
            <a:spLocks noChangeArrowheads="1"/>
          </p:cNvSpPr>
          <p:nvPr/>
        </p:nvSpPr>
        <p:spPr bwMode="auto">
          <a:xfrm>
            <a:off x="990600" y="228600"/>
            <a:ext cx="632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The Space Launch System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pacelaunc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13315" name="AutoShape 3"/>
          <p:cNvSpPr>
            <a:spLocks noChangeArrowheads="1"/>
          </p:cNvSpPr>
          <p:nvPr/>
        </p:nvSpPr>
        <p:spPr bwMode="auto">
          <a:xfrm>
            <a:off x="7848600" y="3429000"/>
            <a:ext cx="381000" cy="228600"/>
          </a:xfrm>
          <a:prstGeom prst="leftArrow">
            <a:avLst>
              <a:gd name="adj1" fmla="val 50000"/>
              <a:gd name="adj2"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400">
                <a:effectLst/>
              </a:rPr>
              <a:t> </a:t>
            </a:r>
          </a:p>
        </p:txBody>
      </p:sp>
      <p:sp>
        <p:nvSpPr>
          <p:cNvPr id="13316" name="Text Box 4"/>
          <p:cNvSpPr txBox="1">
            <a:spLocks noChangeArrowheads="1"/>
          </p:cNvSpPr>
          <p:nvPr/>
        </p:nvSpPr>
        <p:spPr bwMode="auto">
          <a:xfrm>
            <a:off x="6705600" y="3657600"/>
            <a:ext cx="19812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a:effectLst/>
                <a:latin typeface="Arial" panose="020B0604020202020204" pitchFamily="34" charset="0"/>
              </a:rPr>
              <a:t>Aerojet Rcketdyne by </a:t>
            </a:r>
            <a:r>
              <a:rPr lang="en-US" altLang="en-US" sz="1400" i="1">
                <a:effectLst/>
                <a:latin typeface="Arial" panose="020B0604020202020204" pitchFamily="34" charset="0"/>
              </a:rPr>
              <a:t>Pratt Whitney</a:t>
            </a:r>
            <a:r>
              <a:rPr lang="en-US" altLang="en-US" sz="1600" i="1">
                <a:effectLst/>
                <a:latin typeface="Arial" panose="020B0604020202020204" pitchFamily="34" charset="0"/>
              </a:rPr>
              <a:t> at</a:t>
            </a:r>
            <a:r>
              <a:rPr lang="en-US" altLang="en-US" sz="1200" i="1">
                <a:effectLst/>
              </a:rPr>
              <a:t>     </a:t>
            </a:r>
            <a:r>
              <a:rPr lang="en-US" altLang="en-US" sz="1200" i="1">
                <a:effectLst/>
                <a:latin typeface="Arial" panose="020B0604020202020204" pitchFamily="34" charset="0"/>
              </a:rPr>
              <a:t>Stennis Space Center</a:t>
            </a:r>
          </a:p>
        </p:txBody>
      </p:sp>
      <p:sp>
        <p:nvSpPr>
          <p:cNvPr id="13317" name="Text Box 5"/>
          <p:cNvSpPr txBox="1">
            <a:spLocks noChangeArrowheads="1"/>
          </p:cNvSpPr>
          <p:nvPr/>
        </p:nvSpPr>
        <p:spPr bwMode="auto">
          <a:xfrm>
            <a:off x="2743200" y="2482850"/>
            <a:ext cx="3276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i="1">
                <a:effectLst/>
                <a:latin typeface="Arial" panose="020B0604020202020204" pitchFamily="34" charset="0"/>
              </a:rPr>
              <a:t>Michoud Assembly Center</a:t>
            </a:r>
          </a:p>
        </p:txBody>
      </p:sp>
      <p:sp>
        <p:nvSpPr>
          <p:cNvPr id="13318" name="Text Box 6"/>
          <p:cNvSpPr txBox="1">
            <a:spLocks noChangeArrowheads="1"/>
          </p:cNvSpPr>
          <p:nvPr/>
        </p:nvSpPr>
        <p:spPr bwMode="auto">
          <a:xfrm>
            <a:off x="457200" y="55626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effectLst/>
              </a:rPr>
              <a:t>Main rockets built at </a:t>
            </a:r>
            <a:r>
              <a:rPr lang="en-US" altLang="en-US" sz="1200" i="1">
                <a:effectLst/>
              </a:rPr>
              <a:t>Michoud Assembly Center</a:t>
            </a:r>
          </a:p>
        </p:txBody>
      </p:sp>
      <p:sp>
        <p:nvSpPr>
          <p:cNvPr id="13319" name="AutoShape 7"/>
          <p:cNvSpPr>
            <a:spLocks noChangeArrowheads="1"/>
          </p:cNvSpPr>
          <p:nvPr/>
        </p:nvSpPr>
        <p:spPr bwMode="auto">
          <a:xfrm>
            <a:off x="1219200" y="2514600"/>
            <a:ext cx="381000" cy="228600"/>
          </a:xfrm>
          <a:prstGeom prst="rightArrow">
            <a:avLst>
              <a:gd name="adj1" fmla="val 50000"/>
              <a:gd name="adj2"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0" name="AutoShape 8"/>
          <p:cNvSpPr>
            <a:spLocks noChangeArrowheads="1"/>
          </p:cNvSpPr>
          <p:nvPr/>
        </p:nvSpPr>
        <p:spPr bwMode="auto">
          <a:xfrm>
            <a:off x="76200" y="5638800"/>
            <a:ext cx="381000" cy="228600"/>
          </a:xfrm>
          <a:prstGeom prst="rightArrow">
            <a:avLst>
              <a:gd name="adj1" fmla="val 50000"/>
              <a:gd name="adj2"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 name="Text Box 9"/>
          <p:cNvSpPr txBox="1">
            <a:spLocks noChangeArrowheads="1"/>
          </p:cNvSpPr>
          <p:nvPr/>
        </p:nvSpPr>
        <p:spPr bwMode="auto">
          <a:xfrm>
            <a:off x="1828800" y="533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CC00"/>
                </a:solidFill>
                <a:effectLst/>
                <a:latin typeface="Tahoma" panose="020B0604030504040204" pitchFamily="34" charset="0"/>
              </a:rPr>
              <a:t>Block 1</a:t>
            </a:r>
          </a:p>
        </p:txBody>
      </p:sp>
      <p:sp>
        <p:nvSpPr>
          <p:cNvPr id="13322" name="Text Box 10"/>
          <p:cNvSpPr txBox="1">
            <a:spLocks noChangeArrowheads="1"/>
          </p:cNvSpPr>
          <p:nvPr/>
        </p:nvSpPr>
        <p:spPr bwMode="auto">
          <a:xfrm>
            <a:off x="5791200" y="4572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b="1">
                <a:solidFill>
                  <a:srgbClr val="FFCC00"/>
                </a:solidFill>
                <a:effectLst/>
                <a:latin typeface="Tahoma" panose="020B0604030504040204" pitchFamily="34" charset="0"/>
              </a:rPr>
              <a:t>Block 2</a:t>
            </a:r>
          </a:p>
        </p:txBody>
      </p:sp>
      <p:sp>
        <p:nvSpPr>
          <p:cNvPr id="13323" name="Text Box 11"/>
          <p:cNvSpPr txBox="1">
            <a:spLocks noChangeArrowheads="1"/>
          </p:cNvSpPr>
          <p:nvPr/>
        </p:nvSpPr>
        <p:spPr bwMode="auto">
          <a:xfrm>
            <a:off x="2346325" y="946150"/>
            <a:ext cx="701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800">
              <a:effectLst/>
              <a:latin typeface="Tahoma" panose="020B0604030504040204" pitchFamily="34" charset="0"/>
            </a:endParaRPr>
          </a:p>
        </p:txBody>
      </p:sp>
      <p:sp>
        <p:nvSpPr>
          <p:cNvPr id="13324" name="Text Box 12"/>
          <p:cNvSpPr txBox="1">
            <a:spLocks noChangeArrowheads="1"/>
          </p:cNvSpPr>
          <p:nvPr/>
        </p:nvSpPr>
        <p:spPr bwMode="auto">
          <a:xfrm>
            <a:off x="1295400" y="990600"/>
            <a:ext cx="2971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solidFill>
                  <a:srgbClr val="FFCC00"/>
                </a:solidFill>
                <a:effectLst/>
                <a:latin typeface="Tahoma" panose="020B0604030504040204" pitchFamily="34" charset="0"/>
              </a:rPr>
              <a:t>Payload of154,000 pounds to orbit</a:t>
            </a:r>
          </a:p>
        </p:txBody>
      </p:sp>
      <p:sp>
        <p:nvSpPr>
          <p:cNvPr id="13326" name="Text Box 14"/>
          <p:cNvSpPr txBox="1">
            <a:spLocks noChangeArrowheads="1"/>
          </p:cNvSpPr>
          <p:nvPr/>
        </p:nvSpPr>
        <p:spPr bwMode="auto">
          <a:xfrm>
            <a:off x="6858000" y="1001713"/>
            <a:ext cx="1676400"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solidFill>
                  <a:srgbClr val="FFCC00"/>
                </a:solidFill>
                <a:effectLst/>
                <a:latin typeface="Tahoma" panose="020B0604030504040204" pitchFamily="34" charset="0"/>
              </a:rPr>
              <a:t>Payload of 286,000 pounds to orbit.</a:t>
            </a:r>
          </a:p>
          <a:p>
            <a:pPr>
              <a:spcBef>
                <a:spcPct val="50000"/>
              </a:spcBef>
            </a:pPr>
            <a:endParaRPr lang="en-US" altLang="en-US" sz="1600" b="1">
              <a:solidFill>
                <a:srgbClr val="FFCC00"/>
              </a:solidFill>
              <a:effectLst/>
              <a:latin typeface="Tahoma" panose="020B0604030504040204" pitchFamily="34" charset="0"/>
            </a:endParaRPr>
          </a:p>
        </p:txBody>
      </p:sp>
    </p:spTree>
    <p:extLst>
      <p:ext uri="{BB962C8B-B14F-4D97-AF65-F5344CB8AC3E}">
        <p14:creationId xmlns:p14="http://schemas.microsoft.com/office/powerpoint/2010/main" val="31151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descr="Picture%2B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105156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4"/>
          <p:cNvSpPr txBox="1">
            <a:spLocks noChangeArrowheads="1"/>
          </p:cNvSpPr>
          <p:nvPr/>
        </p:nvSpPr>
        <p:spPr bwMode="auto">
          <a:xfrm>
            <a:off x="838200" y="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a:solidFill>
                  <a:srgbClr val="FFCC00"/>
                </a:solidFill>
              </a:rPr>
              <a:t>The James Webb Space Telescope</a:t>
            </a:r>
          </a:p>
        </p:txBody>
      </p:sp>
      <p:sp>
        <p:nvSpPr>
          <p:cNvPr id="117763" name="Text Box 5"/>
          <p:cNvSpPr txBox="1">
            <a:spLocks noChangeArrowheads="1"/>
          </p:cNvSpPr>
          <p:nvPr/>
        </p:nvSpPr>
        <p:spPr bwMode="auto">
          <a:xfrm>
            <a:off x="1371600" y="1828800"/>
            <a:ext cx="7315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lvl="1" algn="ctr" eaLnBrk="1" hangingPunct="1">
              <a:spcBef>
                <a:spcPct val="50000"/>
              </a:spcBef>
            </a:pPr>
            <a:endParaRPr lang="en-US" altLang="en-US">
              <a:solidFill>
                <a:srgbClr val="FFCC00"/>
              </a:solidFill>
            </a:endParaRPr>
          </a:p>
          <a:p>
            <a:pPr eaLnBrk="1" hangingPunct="1">
              <a:spcBef>
                <a:spcPct val="50000"/>
              </a:spcBef>
            </a:pPr>
            <a:endParaRPr lang="en-US" altLang="en-US">
              <a:solidFill>
                <a:srgbClr val="FFCC00"/>
              </a:solidFill>
            </a:endParaRPr>
          </a:p>
        </p:txBody>
      </p:sp>
      <p:pic>
        <p:nvPicPr>
          <p:cNvPr id="117764" name="Picture 9" descr="jwst_ne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44196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10"/>
          <p:cNvSpPr txBox="1">
            <a:spLocks noChangeArrowheads="1"/>
          </p:cNvSpPr>
          <p:nvPr/>
        </p:nvSpPr>
        <p:spPr bwMode="auto">
          <a:xfrm>
            <a:off x="3124200" y="5715000"/>
            <a:ext cx="297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2019?</a:t>
            </a:r>
          </a:p>
        </p:txBody>
      </p:sp>
      <p:pic>
        <p:nvPicPr>
          <p:cNvPr id="117766" name="Picture 12" descr="View image on Twitt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40386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4"/>
          <p:cNvSpPr txBox="1">
            <a:spLocks noChangeArrowheads="1"/>
          </p:cNvSpPr>
          <p:nvPr/>
        </p:nvSpPr>
        <p:spPr bwMode="auto">
          <a:xfrm>
            <a:off x="4495800" y="1295400"/>
            <a:ext cx="42672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lvl="1" algn="ctr" eaLnBrk="1" hangingPunct="1">
              <a:spcBef>
                <a:spcPct val="50000"/>
              </a:spcBef>
            </a:pPr>
            <a:r>
              <a:rPr lang="en-US" altLang="en-US">
                <a:solidFill>
                  <a:srgbClr val="FFCC00"/>
                </a:solidFill>
              </a:rPr>
              <a:t>JWST will be a powerful time machine with infrared vision that will peer back over 13.5 billion years to see the first stars and galaxies </a:t>
            </a:r>
            <a:r>
              <a:rPr lang="en-US" altLang="en-US"/>
              <a:t>forming out of the darkness of the early universe</a:t>
            </a:r>
            <a:r>
              <a:rPr lang="en-US" altLang="en-US">
                <a:solidFill>
                  <a:srgbClr val="FFCC00"/>
                </a:solidFill>
              </a:rPr>
              <a:t>.</a:t>
            </a:r>
          </a:p>
          <a:p>
            <a:pPr eaLnBrk="1" hangingPunct="1">
              <a:spcBef>
                <a:spcPct val="50000"/>
              </a:spcBef>
            </a:pPr>
            <a:endParaRPr lang="en-US" altLang="en-US">
              <a:solidFill>
                <a:srgbClr val="FFCC00"/>
              </a:solidFill>
            </a:endParaRPr>
          </a:p>
        </p:txBody>
      </p:sp>
      <p:pic>
        <p:nvPicPr>
          <p:cNvPr id="118787" name="Picture 6" descr="JWST_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9530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Text Box 4"/>
          <p:cNvSpPr txBox="1">
            <a:spLocks noChangeArrowheads="1"/>
          </p:cNvSpPr>
          <p:nvPr/>
        </p:nvSpPr>
        <p:spPr bwMode="auto">
          <a:xfrm>
            <a:off x="990600" y="4648200"/>
            <a:ext cx="8153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FFCC00"/>
                </a:solidFill>
              </a:rPr>
              <a:t>The International Space Station will be decommissioned and de-orbited at some point after 2024.</a:t>
            </a:r>
          </a:p>
        </p:txBody>
      </p:sp>
      <p:pic>
        <p:nvPicPr>
          <p:cNvPr id="147462" name="Picture 6" descr="At this stage, the ISS is n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00750" cy="350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Text Box 4"/>
          <p:cNvSpPr txBox="1">
            <a:spLocks noChangeArrowheads="1"/>
          </p:cNvSpPr>
          <p:nvPr/>
        </p:nvSpPr>
        <p:spPr bwMode="auto">
          <a:xfrm>
            <a:off x="1371600" y="4953000"/>
            <a:ext cx="678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NASA’s Orion Spacecraft will fly with a crew for the first time, possibly taking astronauts to visit an asteroid.</a:t>
            </a:r>
          </a:p>
        </p:txBody>
      </p:sp>
      <p:pic>
        <p:nvPicPr>
          <p:cNvPr id="148486" name="Picture 6" descr="Orion Service Mod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7010400" cy="5718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Text Box 4"/>
          <p:cNvSpPr txBox="1">
            <a:spLocks noChangeArrowheads="1"/>
          </p:cNvSpPr>
          <p:nvPr/>
        </p:nvSpPr>
        <p:spPr bwMode="auto">
          <a:xfrm>
            <a:off x="990600" y="51816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FCC00"/>
                </a:solidFill>
              </a:rPr>
              <a:t>The Orion Spacecraft will eventually take astronauts to the Moon.</a:t>
            </a:r>
          </a:p>
        </p:txBody>
      </p:sp>
      <p:pic>
        <p:nvPicPr>
          <p:cNvPr id="150534" name="Picture 6" descr="325px-Moon_colony_with_rov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85800"/>
            <a:ext cx="6553200" cy="417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Text Box 4"/>
          <p:cNvSpPr txBox="1">
            <a:spLocks noChangeArrowheads="1"/>
          </p:cNvSpPr>
          <p:nvPr/>
        </p:nvSpPr>
        <p:spPr bwMode="auto">
          <a:xfrm>
            <a:off x="914400" y="5562600"/>
            <a:ext cx="8077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FFCC00"/>
                </a:solidFill>
              </a:rPr>
              <a:t>Orion will eventually take astronauts to Mars.</a:t>
            </a:r>
          </a:p>
        </p:txBody>
      </p:sp>
      <p:pic>
        <p:nvPicPr>
          <p:cNvPr id="149510" name="Picture 6" descr="Mars-ge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52578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1143000" y="304800"/>
            <a:ext cx="723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latin typeface="Rage Italic" pitchFamily="66" charset="0"/>
              </a:rPr>
              <a:t>The Search for Exoplanets</a:t>
            </a:r>
          </a:p>
        </p:txBody>
      </p:sp>
      <p:pic>
        <p:nvPicPr>
          <p:cNvPr id="119811" name="Picture 5" descr="questions about new planets found artists im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2390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6"/>
          <p:cNvSpPr txBox="1">
            <a:spLocks noChangeArrowheads="1"/>
          </p:cNvSpPr>
          <p:nvPr/>
        </p:nvSpPr>
        <p:spPr bwMode="auto">
          <a:xfrm>
            <a:off x="1600200" y="6202363"/>
            <a:ext cx="6172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Extra-solar Planets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Artist concept of L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4800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6"/>
          <p:cNvSpPr txBox="1">
            <a:spLocks noChangeArrowheads="1"/>
          </p:cNvSpPr>
          <p:nvPr/>
        </p:nvSpPr>
        <p:spPr bwMode="auto">
          <a:xfrm>
            <a:off x="914400" y="3810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u="sng">
                <a:solidFill>
                  <a:srgbClr val="FFCC00"/>
                </a:solidFill>
              </a:rPr>
              <a:t>Lunar Reconnaissance Orbiter</a:t>
            </a:r>
          </a:p>
        </p:txBody>
      </p:sp>
      <p:sp>
        <p:nvSpPr>
          <p:cNvPr id="10244" name="Text Box 7"/>
          <p:cNvSpPr txBox="1">
            <a:spLocks noChangeArrowheads="1"/>
          </p:cNvSpPr>
          <p:nvPr/>
        </p:nvSpPr>
        <p:spPr bwMode="auto">
          <a:xfrm>
            <a:off x="1447800" y="5334000"/>
            <a:ext cx="655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Took measurements of the plume ejected by LCROSS impactor.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4"/>
          <p:cNvSpPr txBox="1">
            <a:spLocks noChangeArrowheads="1"/>
          </p:cNvSpPr>
          <p:nvPr/>
        </p:nvSpPr>
        <p:spPr bwMode="auto">
          <a:xfrm>
            <a:off x="1143000" y="76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How are Exoplanets found?</a:t>
            </a:r>
          </a:p>
        </p:txBody>
      </p:sp>
      <p:sp>
        <p:nvSpPr>
          <p:cNvPr id="120835" name="Text Box 5"/>
          <p:cNvSpPr txBox="1">
            <a:spLocks noChangeArrowheads="1"/>
          </p:cNvSpPr>
          <p:nvPr/>
        </p:nvSpPr>
        <p:spPr bwMode="auto">
          <a:xfrm>
            <a:off x="1295400" y="76200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Astrometry: The planet is discovered by the gravitational “wobble” it causes in its star</a:t>
            </a:r>
            <a:r>
              <a:rPr lang="en-US" altLang="en-US"/>
              <a:t>.</a:t>
            </a:r>
          </a:p>
        </p:txBody>
      </p:sp>
      <p:sp>
        <p:nvSpPr>
          <p:cNvPr id="120836" name="Rectangle 7"/>
          <p:cNvSpPr>
            <a:spLocks noChangeArrowheads="1"/>
          </p:cNvSpPr>
          <p:nvPr/>
        </p:nvSpPr>
        <p:spPr bwMode="auto">
          <a:xfrm>
            <a:off x="0" y="3565158"/>
            <a:ext cx="91440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r>
              <a:rPr lang="en-US" altLang="en-US" sz="1800" dirty="0">
                <a:latin typeface="Arial" panose="020B0604020202020204" pitchFamily="34" charset="0"/>
                <a:hlinkClick r:id="rId2"/>
              </a:rPr>
              <a:t>  </a:t>
            </a:r>
            <a:r>
              <a:rPr lang="en-US" altLang="en-US" sz="11800" dirty="0">
                <a:latin typeface="Arial" panose="020B0604020202020204" pitchFamily="34" charset="0"/>
              </a:rPr>
              <a:t> </a:t>
            </a:r>
            <a:r>
              <a:rPr lang="en-US" altLang="en-US" sz="1800" dirty="0">
                <a:latin typeface="Arial" panose="020B0604020202020204" pitchFamily="34" charset="0"/>
              </a:rPr>
              <a:t>                                      </a:t>
            </a:r>
            <a:br>
              <a:rPr lang="en-US" altLang="en-US" sz="1800" dirty="0">
                <a:latin typeface="Arial" panose="020B0604020202020204" pitchFamily="34" charset="0"/>
              </a:rPr>
            </a:br>
            <a:br>
              <a:rPr lang="en-US" altLang="en-US" sz="1800" dirty="0">
                <a:latin typeface="Arial" panose="020B0604020202020204" pitchFamily="34" charset="0"/>
              </a:rPr>
            </a:br>
            <a:r>
              <a:rPr lang="en-US" altLang="en-US" sz="2400" b="1" dirty="0">
                <a:solidFill>
                  <a:srgbClr val="FFCC00"/>
                </a:solidFill>
                <a:latin typeface="Arial" panose="020B0604020202020204" pitchFamily="34" charset="0"/>
              </a:rPr>
              <a:t>Astrometry:</a:t>
            </a:r>
            <a:r>
              <a:rPr lang="en-US" altLang="en-US" sz="2400" dirty="0">
                <a:solidFill>
                  <a:srgbClr val="FFCC00"/>
                </a:solidFill>
                <a:latin typeface="Arial" panose="020B0604020202020204" pitchFamily="34" charset="0"/>
              </a:rPr>
              <a:t> As seen above, a star without a companion would appear to travel on a straight line compared to the background stars, but if the star has a companion it will not.</a:t>
            </a:r>
          </a:p>
        </p:txBody>
      </p:sp>
      <p:pic>
        <p:nvPicPr>
          <p:cNvPr id="120837" name="Picture 8" descr="extrasolar_astrometry_sma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0574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4"/>
          <p:cNvSpPr txBox="1">
            <a:spLocks noChangeArrowheads="1"/>
          </p:cNvSpPr>
          <p:nvPr/>
        </p:nvSpPr>
        <p:spPr bwMode="auto">
          <a:xfrm>
            <a:off x="1066800" y="0"/>
            <a:ext cx="80772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r>
              <a:rPr lang="en-US" altLang="en-US" b="1">
                <a:solidFill>
                  <a:srgbClr val="FFCC00"/>
                </a:solidFill>
              </a:rPr>
              <a:t>Photometric Transit Method</a:t>
            </a:r>
          </a:p>
          <a:p>
            <a:pPr algn="ctr" eaLnBrk="1" hangingPunct="1"/>
            <a:r>
              <a:rPr lang="en-US" altLang="en-US" b="1">
                <a:solidFill>
                  <a:srgbClr val="FFCC00"/>
                </a:solidFill>
              </a:rPr>
              <a:t>When a planet passes in front of its star, the star’s brightness dims in a partial eclipse.</a:t>
            </a:r>
          </a:p>
        </p:txBody>
      </p:sp>
      <p:sp>
        <p:nvSpPr>
          <p:cNvPr id="121859" name="Rectangle 5"/>
          <p:cNvSpPr>
            <a:spLocks noChangeArrowheads="1"/>
          </p:cNvSpPr>
          <p:nvPr/>
        </p:nvSpPr>
        <p:spPr bwMode="auto">
          <a:xfrm>
            <a:off x="-1922463" y="2332038"/>
            <a:ext cx="1560513"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r>
              <a:rPr lang="en-US" altLang="en-US" sz="1800">
                <a:latin typeface="Arial" panose="020B0604020202020204" pitchFamily="34" charset="0"/>
              </a:rPr>
              <a:t>  </a:t>
            </a:r>
            <a:r>
              <a:rPr lang="en-US" altLang="en-US" sz="10200">
                <a:latin typeface="Arial" panose="020B0604020202020204" pitchFamily="34" charset="0"/>
              </a:rPr>
              <a:t> </a:t>
            </a:r>
            <a:r>
              <a:rPr lang="en-US" altLang="en-US" sz="1800">
                <a:latin typeface="Arial" panose="020B0604020202020204" pitchFamily="34" charset="0"/>
              </a:rPr>
              <a:t>              </a:t>
            </a:r>
            <a:br>
              <a:rPr lang="en-US" altLang="en-US" sz="1800">
                <a:latin typeface="Arial" panose="020B0604020202020204" pitchFamily="34" charset="0"/>
              </a:rPr>
            </a:br>
            <a:br>
              <a:rPr lang="en-US" altLang="en-US" sz="1800">
                <a:latin typeface="Arial" panose="020B0604020202020204" pitchFamily="34" charset="0"/>
              </a:rPr>
            </a:br>
            <a:r>
              <a:rPr lang="en-US" altLang="en-US" sz="1800">
                <a:latin typeface="Arial" panose="020B0604020202020204" pitchFamily="34" charset="0"/>
              </a:rPr>
              <a:t>.</a:t>
            </a:r>
          </a:p>
        </p:txBody>
      </p:sp>
      <p:pic>
        <p:nvPicPr>
          <p:cNvPr id="121860" name="Picture 6" descr="extrasolar_photometric_transit_method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6286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300px-Kepler_6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88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6"/>
          <p:cNvSpPr txBox="1">
            <a:spLocks noChangeArrowheads="1"/>
          </p:cNvSpPr>
          <p:nvPr/>
        </p:nvSpPr>
        <p:spPr bwMode="auto">
          <a:xfrm>
            <a:off x="1600200" y="533400"/>
            <a:ext cx="662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The light of the star dims when a planet passes in front of it.</a:t>
            </a:r>
          </a:p>
        </p:txBody>
      </p:sp>
      <p:sp>
        <p:nvSpPr>
          <p:cNvPr id="122884" name="Text Box 7"/>
          <p:cNvSpPr txBox="1">
            <a:spLocks noChangeArrowheads="1"/>
          </p:cNvSpPr>
          <p:nvPr/>
        </p:nvSpPr>
        <p:spPr bwMode="auto">
          <a:xfrm>
            <a:off x="914400" y="17526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Star’s brightness</a:t>
            </a:r>
          </a:p>
        </p:txBody>
      </p:sp>
      <p:sp>
        <p:nvSpPr>
          <p:cNvPr id="122885" name="Text Box 8"/>
          <p:cNvSpPr txBox="1">
            <a:spLocks noChangeArrowheads="1"/>
          </p:cNvSpPr>
          <p:nvPr/>
        </p:nvSpPr>
        <p:spPr bwMode="auto">
          <a:xfrm>
            <a:off x="3048000" y="5257800"/>
            <a:ext cx="480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Lessened brightness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p:cNvSpPr>
            <a:spLocks noChangeArrowheads="1"/>
          </p:cNvSpPr>
          <p:nvPr/>
        </p:nvSpPr>
        <p:spPr bwMode="auto">
          <a:xfrm>
            <a:off x="-4511675" y="2332038"/>
            <a:ext cx="2767012"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r>
              <a:rPr lang="en-US" altLang="en-US" sz="1800">
                <a:latin typeface="Arial" panose="020B0604020202020204" pitchFamily="34" charset="0"/>
              </a:rPr>
              <a:t>  </a:t>
            </a:r>
            <a:r>
              <a:rPr lang="en-US" altLang="en-US" sz="10200">
                <a:latin typeface="Arial" panose="020B0604020202020204" pitchFamily="34" charset="0"/>
              </a:rPr>
              <a:t> </a:t>
            </a:r>
            <a:r>
              <a:rPr lang="en-US" altLang="en-US" sz="1800">
                <a:latin typeface="Arial" panose="020B0604020202020204" pitchFamily="34" charset="0"/>
              </a:rPr>
              <a:t>                                 </a:t>
            </a:r>
            <a:br>
              <a:rPr lang="en-US" altLang="en-US" sz="1800">
                <a:latin typeface="Arial" panose="020B0604020202020204" pitchFamily="34" charset="0"/>
              </a:rPr>
            </a:br>
            <a:br>
              <a:rPr lang="en-US" altLang="en-US" sz="1800">
                <a:latin typeface="Arial" panose="020B0604020202020204" pitchFamily="34" charset="0"/>
              </a:rPr>
            </a:br>
            <a:endParaRPr lang="en-US" altLang="en-US" sz="1800">
              <a:latin typeface="Arial" panose="020B0604020202020204" pitchFamily="34" charset="0"/>
            </a:endParaRPr>
          </a:p>
        </p:txBody>
      </p:sp>
      <p:pic>
        <p:nvPicPr>
          <p:cNvPr id="123907" name="Picture 5" descr="extrasolar_rad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908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7"/>
          <p:cNvSpPr txBox="1">
            <a:spLocks noChangeArrowheads="1"/>
          </p:cNvSpPr>
          <p:nvPr/>
        </p:nvSpPr>
        <p:spPr bwMode="auto">
          <a:xfrm>
            <a:off x="0" y="152400"/>
            <a:ext cx="9144000"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b="1">
                <a:solidFill>
                  <a:srgbClr val="FFCC00"/>
                </a:solidFill>
              </a:rPr>
              <a:t>Radial velocity:</a:t>
            </a:r>
            <a:r>
              <a:rPr lang="en-US" altLang="en-US" sz="2400">
                <a:solidFill>
                  <a:srgbClr val="FFCC00"/>
                </a:solidFill>
              </a:rPr>
              <a:t> When the planet around the star will be moving away from us, its tug will drag the star away from us too, which will cause a redshift in the light we receive from it. When the planet is approaching it, the same thing will happen to the star, only that the light is shifted towards blue.</a:t>
            </a:r>
            <a:br>
              <a:rPr lang="en-US" altLang="en-US" sz="2400">
                <a:solidFill>
                  <a:srgbClr val="FFCC00"/>
                </a:solidFill>
              </a:rPr>
            </a:br>
            <a:r>
              <a:rPr lang="en-US" altLang="en-US" sz="2400">
                <a:solidFill>
                  <a:srgbClr val="FFCC00"/>
                </a:solidFill>
              </a:rPr>
              <a:t>The cross in the image is the gravitational center.</a:t>
            </a:r>
            <a:r>
              <a:rPr lang="en-US" altLang="en-US"/>
              <a:t> </a:t>
            </a:r>
          </a:p>
        </p:txBody>
      </p:sp>
      <p:sp>
        <p:nvSpPr>
          <p:cNvPr id="123909" name="Text Box 9"/>
          <p:cNvSpPr txBox="1">
            <a:spLocks noChangeArrowheads="1"/>
          </p:cNvSpPr>
          <p:nvPr/>
        </p:nvSpPr>
        <p:spPr bwMode="auto">
          <a:xfrm>
            <a:off x="1981200" y="60198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Doppler spectroscopy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4"/>
          <p:cNvSpPr txBox="1">
            <a:spLocks noChangeArrowheads="1"/>
          </p:cNvSpPr>
          <p:nvPr/>
        </p:nvSpPr>
        <p:spPr bwMode="auto">
          <a:xfrm>
            <a:off x="1143000" y="152400"/>
            <a:ext cx="6934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Kepler has discovered 960 confirmed Exoplanets</a:t>
            </a:r>
          </a:p>
        </p:txBody>
      </p:sp>
      <p:pic>
        <p:nvPicPr>
          <p:cNvPr id="1249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4488"/>
            <a:ext cx="8686800"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2" name="Text Box 6"/>
          <p:cNvSpPr txBox="1">
            <a:spLocks noChangeArrowheads="1"/>
          </p:cNvSpPr>
          <p:nvPr/>
        </p:nvSpPr>
        <p:spPr bwMode="auto">
          <a:xfrm>
            <a:off x="990600" y="5897563"/>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and 3,800 Exoplanet candidates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2" descr="Chart showing sizes of planet candidates as of November 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104394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300px-ExoplanetDiscoveries-Histogram-2014022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00200"/>
            <a:ext cx="5867400" cy="404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4"/>
          <p:cNvSpPr txBox="1">
            <a:spLocks noChangeArrowheads="1"/>
          </p:cNvSpPr>
          <p:nvPr/>
        </p:nvSpPr>
        <p:spPr bwMode="auto">
          <a:xfrm>
            <a:off x="838200" y="7620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b="1" i="1">
                <a:solidFill>
                  <a:srgbClr val="00FFFF"/>
                </a:solidFill>
                <a:latin typeface="Damn Noisy Kids"/>
              </a:rPr>
              <a:t>THE NASA EXOPLANET ARCHIVE</a:t>
            </a:r>
            <a:r>
              <a:rPr lang="en-US" altLang="en-US" b="1" i="1">
                <a:latin typeface="Damn Noisy Kids"/>
              </a:rPr>
              <a:t>  lists</a:t>
            </a:r>
            <a:endParaRPr lang="en-US" altLang="en-US" b="1" i="1">
              <a:solidFill>
                <a:srgbClr val="FFCC00"/>
              </a:solidFill>
              <a:latin typeface="Damn Noisy Kids"/>
            </a:endParaRPr>
          </a:p>
        </p:txBody>
      </p:sp>
      <p:pic>
        <p:nvPicPr>
          <p:cNvPr id="143363" name="~PP41524.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6" descr="IMG_2585OPEN SPIRAL GALAX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352800"/>
            <a:ext cx="3048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 Box 5"/>
          <p:cNvSpPr txBox="1">
            <a:spLocks noChangeArrowheads="1"/>
          </p:cNvSpPr>
          <p:nvPr/>
        </p:nvSpPr>
        <p:spPr bwMode="auto">
          <a:xfrm>
            <a:off x="1066800" y="914400"/>
            <a:ext cx="7010400" cy="326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r>
              <a:rPr lang="en-US" altLang="en-US" b="1" i="1">
                <a:solidFill>
                  <a:srgbClr val="FFCC00"/>
                </a:solidFill>
                <a:hlinkClick r:id="rId6"/>
              </a:rPr>
              <a:t>1,713</a:t>
            </a:r>
            <a:r>
              <a:rPr lang="en-US" altLang="en-US">
                <a:solidFill>
                  <a:srgbClr val="FFCC00"/>
                </a:solidFill>
              </a:rPr>
              <a:t> Planets around </a:t>
            </a:r>
            <a:r>
              <a:rPr lang="en-US" altLang="en-US" b="1" i="1">
                <a:solidFill>
                  <a:srgbClr val="FFCC00"/>
                </a:solidFill>
              </a:rPr>
              <a:t>1,042</a:t>
            </a:r>
            <a:r>
              <a:rPr lang="en-US" altLang="en-US">
                <a:solidFill>
                  <a:srgbClr val="FFCC00"/>
                </a:solidFill>
              </a:rPr>
              <a:t> Stars </a:t>
            </a:r>
            <a:br>
              <a:rPr lang="en-US" altLang="en-US">
                <a:solidFill>
                  <a:srgbClr val="FFCC00"/>
                </a:solidFill>
              </a:rPr>
            </a:br>
            <a:r>
              <a:rPr lang="en-US" altLang="en-US">
                <a:solidFill>
                  <a:srgbClr val="FFCC00"/>
                </a:solidFill>
              </a:rPr>
              <a:t>443 Systems with Multiple Planets </a:t>
            </a:r>
            <a:br>
              <a:rPr lang="en-US" altLang="en-US">
                <a:solidFill>
                  <a:srgbClr val="FFCC00"/>
                </a:solidFill>
              </a:rPr>
            </a:br>
            <a:r>
              <a:rPr lang="en-US" altLang="en-US" b="1" i="1">
                <a:solidFill>
                  <a:srgbClr val="FFCC00"/>
                </a:solidFill>
                <a:hlinkClick r:id="rId7"/>
              </a:rPr>
              <a:t>3,845</a:t>
            </a:r>
            <a:r>
              <a:rPr lang="en-US" altLang="en-US">
                <a:solidFill>
                  <a:srgbClr val="FFCC00"/>
                </a:solidFill>
              </a:rPr>
              <a:t> Kepler Candidates and Confirmed Planets</a:t>
            </a:r>
            <a:br>
              <a:rPr lang="en-US" altLang="en-US">
                <a:solidFill>
                  <a:srgbClr val="FFCC00"/>
                </a:solidFill>
              </a:rPr>
            </a:br>
            <a:r>
              <a:rPr lang="en-US" altLang="en-US">
                <a:solidFill>
                  <a:srgbClr val="FFCC00"/>
                </a:solidFill>
              </a:rPr>
              <a:t>21,267,578 Transit Survey Light Curves</a:t>
            </a:r>
            <a:r>
              <a:rPr lang="en-US" altLang="en-US"/>
              <a:t> </a:t>
            </a:r>
          </a:p>
          <a:p>
            <a:pPr eaLnBrk="1" hangingPunct="1">
              <a:spcBef>
                <a:spcPct val="50000"/>
              </a:spcBef>
            </a:pPr>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267" fill="hold"/>
                                        <p:tgtEl>
                                          <p:spTgt spid="1433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43363"/>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4"/>
          <p:cNvSpPr txBox="1">
            <a:spLocks noChangeArrowheads="1"/>
          </p:cNvSpPr>
          <p:nvPr/>
        </p:nvSpPr>
        <p:spPr bwMode="auto">
          <a:xfrm>
            <a:off x="1066800" y="53340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NASA HAS DISCOVERED WATER ON 5 EXOPLANETS</a:t>
            </a:r>
          </a:p>
        </p:txBody>
      </p:sp>
      <p:pic>
        <p:nvPicPr>
          <p:cNvPr id="129027" name="Picture 6" descr="2M1207b - First image of an exoplane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4191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7"/>
          <p:cNvSpPr txBox="1">
            <a:spLocks noChangeArrowheads="1"/>
          </p:cNvSpPr>
          <p:nvPr/>
        </p:nvSpPr>
        <p:spPr bwMode="auto">
          <a:xfrm>
            <a:off x="2057400" y="5897563"/>
            <a:ext cx="7391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a:solidFill>
                  <a:srgbClr val="FFCC00"/>
                </a:solidFill>
              </a:rPr>
              <a:t>First direct image of an exoplanet.</a:t>
            </a:r>
          </a:p>
        </p:txBody>
      </p:sp>
      <p:pic>
        <p:nvPicPr>
          <p:cNvPr id="129029" name="Picture 9" descr="The Gemini Planet Imager’s first light image of Beta Pictoris b (Processing by Christian Marois, NRC Canad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76400"/>
            <a:ext cx="46482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10"/>
          <p:cNvSpPr txBox="1">
            <a:spLocks noChangeArrowheads="1"/>
          </p:cNvSpPr>
          <p:nvPr/>
        </p:nvSpPr>
        <p:spPr bwMode="auto">
          <a:xfrm>
            <a:off x="7772400" y="41148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endParaRPr lang="en-US" altLang="en-US"/>
          </a:p>
        </p:txBody>
      </p:sp>
      <p:sp>
        <p:nvSpPr>
          <p:cNvPr id="129031" name="AutoShape 11"/>
          <p:cNvSpPr>
            <a:spLocks noChangeArrowheads="1"/>
          </p:cNvSpPr>
          <p:nvPr/>
        </p:nvSpPr>
        <p:spPr bwMode="auto">
          <a:xfrm>
            <a:off x="1371600" y="4343400"/>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
        <p:nvSpPr>
          <p:cNvPr id="129032" name="AutoShape 12"/>
          <p:cNvSpPr>
            <a:spLocks noChangeArrowheads="1"/>
          </p:cNvSpPr>
          <p:nvPr/>
        </p:nvSpPr>
        <p:spPr bwMode="auto">
          <a:xfrm>
            <a:off x="7772400" y="4343400"/>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762000" y="758825"/>
            <a:ext cx="7239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6000" b="1" i="1" dirty="0">
                <a:latin typeface="AR BLANCA" panose="02000000000000000000" pitchFamily="2" charset="0"/>
              </a:rPr>
              <a:t>The  Spitzer  Space </a:t>
            </a:r>
          </a:p>
          <a:p>
            <a:pPr>
              <a:spcBef>
                <a:spcPct val="50000"/>
              </a:spcBef>
              <a:buClrTx/>
              <a:buSzTx/>
              <a:buFontTx/>
              <a:buNone/>
            </a:pPr>
            <a:r>
              <a:rPr lang="en-US" altLang="en-US" sz="6000" b="1" i="1" dirty="0">
                <a:latin typeface="AR BLANCA" panose="02000000000000000000" pitchFamily="2" charset="0"/>
              </a:rPr>
              <a:t>Telescope has </a:t>
            </a:r>
          </a:p>
          <a:p>
            <a:pPr>
              <a:spcBef>
                <a:spcPct val="50000"/>
              </a:spcBef>
              <a:buClrTx/>
              <a:buSzTx/>
              <a:buFontTx/>
              <a:buNone/>
            </a:pPr>
            <a:r>
              <a:rPr lang="en-US" altLang="en-US" sz="6000" b="1" i="1" dirty="0">
                <a:latin typeface="AR BLANCA" panose="02000000000000000000" pitchFamily="2" charset="0"/>
              </a:rPr>
              <a:t>discovered  a </a:t>
            </a:r>
            <a:r>
              <a:rPr lang="en-US" altLang="en-US" sz="6000" b="1" i="1" dirty="0">
                <a:solidFill>
                  <a:srgbClr val="FFCC00"/>
                </a:solidFill>
                <a:latin typeface="AR BLANCA" panose="02000000000000000000" pitchFamily="2" charset="0"/>
              </a:rPr>
              <a:t> </a:t>
            </a:r>
          </a:p>
          <a:p>
            <a:pPr>
              <a:spcBef>
                <a:spcPct val="50000"/>
              </a:spcBef>
              <a:buClrTx/>
              <a:buSzTx/>
              <a:buFontTx/>
              <a:buNone/>
            </a:pPr>
            <a:r>
              <a:rPr lang="en-US" altLang="en-US" sz="6000" b="1" i="1" dirty="0">
                <a:solidFill>
                  <a:srgbClr val="FFCC00"/>
                </a:solidFill>
                <a:latin typeface="Arial" panose="020B0604020202020204" pitchFamily="34" charset="0"/>
              </a:rPr>
              <a:t>GIANT </a:t>
            </a:r>
            <a:r>
              <a:rPr lang="en-US" altLang="en-US" sz="6000" b="1" i="1" dirty="0">
                <a:latin typeface="AR BLANCA" panose="02000000000000000000" pitchFamily="2" charset="0"/>
              </a:rPr>
              <a:t> </a:t>
            </a:r>
            <a:r>
              <a:rPr lang="en-US" altLang="en-US" sz="6000" b="1" i="1" dirty="0">
                <a:solidFill>
                  <a:srgbClr val="FFFF66"/>
                </a:solidFill>
                <a:latin typeface="AR BLANCA" panose="02000000000000000000" pitchFamily="2" charset="0"/>
              </a:rPr>
              <a:t>planet</a:t>
            </a:r>
          </a:p>
        </p:txBody>
      </p:sp>
      <p:pic>
        <p:nvPicPr>
          <p:cNvPr id="64516" name="~PP1154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5"/>
          <p:cNvSpPr txBox="1">
            <a:spLocks noChangeArrowheads="1"/>
          </p:cNvSpPr>
          <p:nvPr/>
        </p:nvSpPr>
        <p:spPr bwMode="auto">
          <a:xfrm>
            <a:off x="6400800" y="28956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endParaRPr lang="en-US" altLang="en-US" sz="2400" b="1" i="1"/>
          </a:p>
        </p:txBody>
      </p:sp>
      <p:pic>
        <p:nvPicPr>
          <p:cNvPr id="130053" name="Picture 6" descr="MC90043313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200400"/>
            <a:ext cx="3352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00" fill="hold"/>
                                        <p:tgtEl>
                                          <p:spTgt spid="645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45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90600" y="4940300"/>
            <a:ext cx="7620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a:solidFill>
                  <a:srgbClr val="FFCC00"/>
                </a:solidFill>
                <a:latin typeface="Tahoma" panose="020B0604030504040204" pitchFamily="34" charset="0"/>
              </a:rPr>
              <a:t>The impact plumes of the </a:t>
            </a:r>
            <a:r>
              <a:rPr lang="en-US" altLang="en-US" sz="2400">
                <a:solidFill>
                  <a:srgbClr val="FFCC00"/>
                </a:solidFill>
                <a:latin typeface="Tahoma" panose="020B0604030504040204" pitchFamily="34" charset="0"/>
                <a:hlinkClick r:id="rId2"/>
              </a:rPr>
              <a:t>Lunar CRater Observation and Sensing Satellite</a:t>
            </a:r>
            <a:r>
              <a:rPr lang="en-US" altLang="en-US" sz="2400">
                <a:solidFill>
                  <a:srgbClr val="FFCC00"/>
                </a:solidFill>
                <a:latin typeface="Tahoma" panose="020B0604030504040204" pitchFamily="34" charset="0"/>
              </a:rPr>
              <a:t> (LCROSS) and its Centaur rocket stage in Cabeus crater near the south pole of the Moon on 9 October 2009 indicated concentrations of roughly 6% water in the impact area.</a:t>
            </a:r>
            <a:r>
              <a:rPr lang="en-US" altLang="en-US" sz="2400">
                <a:latin typeface="Tahoma" panose="020B0604030504040204" pitchFamily="34" charset="0"/>
              </a:rPr>
              <a:t> </a:t>
            </a:r>
          </a:p>
        </p:txBody>
      </p:sp>
      <p:pic>
        <p:nvPicPr>
          <p:cNvPr id="12291" name="Picture 3" descr="LCROSS spacecraft above the Moon's 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8768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76200" y="76200"/>
            <a:ext cx="8229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6000" i="1">
                <a:latin typeface="AR BLANCA" panose="02000000000000000000" pitchFamily="2" charset="0"/>
              </a:rPr>
              <a:t>“with organic molecules such as                                   </a:t>
            </a:r>
            <a:r>
              <a:rPr lang="en-US" altLang="en-US" sz="6000" i="1">
                <a:solidFill>
                  <a:srgbClr val="FFCC00"/>
                </a:solidFill>
                <a:latin typeface="AR BLANCA" panose="02000000000000000000" pitchFamily="2" charset="0"/>
              </a:rPr>
              <a:t>water</a:t>
            </a:r>
            <a:r>
              <a:rPr lang="en-US" altLang="en-US" sz="6000" i="1">
                <a:latin typeface="AR BLANCA" panose="02000000000000000000" pitchFamily="2" charset="0"/>
              </a:rPr>
              <a:t>,</a:t>
            </a:r>
            <a:r>
              <a:rPr lang="en-US" altLang="en-US" sz="6000" i="1">
                <a:solidFill>
                  <a:srgbClr val="FFCC00"/>
                </a:solidFill>
                <a:latin typeface="AR BLANCA" panose="02000000000000000000" pitchFamily="2" charset="0"/>
              </a:rPr>
              <a:t> methane</a:t>
            </a:r>
            <a:r>
              <a:rPr lang="en-US" altLang="en-US" sz="6000" i="1">
                <a:latin typeface="AR BLANCA" panose="02000000000000000000" pitchFamily="2" charset="0"/>
              </a:rPr>
              <a:t>, </a:t>
            </a:r>
            <a:r>
              <a:rPr lang="en-US" altLang="en-US" sz="6000" i="1">
                <a:solidFill>
                  <a:srgbClr val="FFCC00"/>
                </a:solidFill>
                <a:latin typeface="AR BLANCA" panose="02000000000000000000" pitchFamily="2" charset="0"/>
              </a:rPr>
              <a:t>and carbon dioxide</a:t>
            </a:r>
            <a:r>
              <a:rPr lang="en-US" altLang="en-US" sz="6000" i="1">
                <a:latin typeface="AR BLANCA" panose="02000000000000000000" pitchFamily="2" charset="0"/>
              </a:rPr>
              <a:t>…”</a:t>
            </a:r>
          </a:p>
        </p:txBody>
      </p:sp>
      <p:pic>
        <p:nvPicPr>
          <p:cNvPr id="65539" name="~PP3154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descr="MC90023741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004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00" fill="hold"/>
                                        <p:tgtEl>
                                          <p:spTgt spid="655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Prev" delay="0">
                      <p:tgtEl>
                        <p:sldTgt/>
                      </p:tgtEl>
                    </p:cond>
                    <p:cond evt="onStopAudio" delay="0">
                      <p:tgtEl>
                        <p:sldTgt/>
                      </p:tgtEl>
                    </p:cond>
                  </p:endCondLst>
                </p:cTn>
                <p:tgtEl>
                  <p:spTgt spid="65539"/>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KamaiBlog-R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888" y="1847850"/>
            <a:ext cx="56102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 Box 3"/>
          <p:cNvSpPr txBox="1">
            <a:spLocks noChangeArrowheads="1"/>
          </p:cNvSpPr>
          <p:nvPr/>
        </p:nvSpPr>
        <p:spPr bwMode="auto">
          <a:xfrm>
            <a:off x="533400" y="120650"/>
            <a:ext cx="8610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4800" b="1" i="1" dirty="0">
                <a:latin typeface="AR BLANCA" panose="02000000000000000000" pitchFamily="2" charset="0"/>
              </a:rPr>
              <a:t>“</a:t>
            </a:r>
            <a:r>
              <a:rPr lang="en-US" altLang="en-US" sz="4800" b="1" i="1" dirty="0">
                <a:latin typeface="Baveuse" panose="02000700000000000000" pitchFamily="2" charset="0"/>
              </a:rPr>
              <a:t>SCIENTISTS NOW BELIEVE THAT THERE ARE</a:t>
            </a:r>
          </a:p>
        </p:txBody>
      </p:sp>
      <p:sp>
        <p:nvSpPr>
          <p:cNvPr id="132100" name="Text Box 4"/>
          <p:cNvSpPr txBox="1">
            <a:spLocks noChangeArrowheads="1"/>
          </p:cNvSpPr>
          <p:nvPr/>
        </p:nvSpPr>
        <p:spPr bwMode="auto">
          <a:xfrm>
            <a:off x="1143000" y="51816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5400" b="1" i="1">
                <a:latin typeface="Impact" panose="020B0806030902050204" pitchFamily="34" charset="0"/>
              </a:rPr>
              <a:t>TENS OF </a:t>
            </a:r>
            <a:r>
              <a:rPr lang="en-US" altLang="en-US" sz="5400" b="1" i="1">
                <a:solidFill>
                  <a:srgbClr val="FFCC00"/>
                </a:solidFill>
                <a:latin typeface="Impact" panose="020B0806030902050204" pitchFamily="34" charset="0"/>
              </a:rPr>
              <a:t>BILLIONS</a:t>
            </a:r>
            <a:r>
              <a:rPr lang="en-US" altLang="en-US" sz="5400" b="1" i="1">
                <a:latin typeface="Impact" panose="020B0806030902050204" pitchFamily="34" charset="0"/>
              </a:rPr>
              <a:t> OF PLANETS</a:t>
            </a:r>
          </a:p>
        </p:txBody>
      </p:sp>
      <p:pic>
        <p:nvPicPr>
          <p:cNvPr id="62469" name="~PP2154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p:cNvSpPr txBox="1">
            <a:spLocks noChangeArrowheads="1"/>
          </p:cNvSpPr>
          <p:nvPr/>
        </p:nvSpPr>
        <p:spPr bwMode="auto">
          <a:xfrm>
            <a:off x="5638800" y="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endParaRPr lang="en-US" altLang="en-US" sz="4000" b="1" i="1"/>
          </a:p>
        </p:txBody>
      </p:sp>
      <p:sp>
        <p:nvSpPr>
          <p:cNvPr id="132103" name="Text Box 7"/>
          <p:cNvSpPr txBox="1">
            <a:spLocks noChangeArrowheads="1"/>
          </p:cNvSpPr>
          <p:nvPr/>
        </p:nvSpPr>
        <p:spPr bwMode="auto">
          <a:xfrm>
            <a:off x="5562600" y="46482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2400" b="1" i="1"/>
              <a:t>simulated</a:t>
            </a:r>
          </a:p>
        </p:txBody>
      </p:sp>
      <p:pic>
        <p:nvPicPr>
          <p:cNvPr id="144392" name="ENCHANTMENT MUSIC.wav">
            <a:hlinkClick r:id="" action="ppaction://media"/>
          </p:cNvPr>
          <p:cNvPicPr>
            <a:picLocks noRot="1" noChangeAspect="1" noChangeArrowheads="1"/>
          </p:cNvPicPr>
          <p:nvPr>
            <a:audioFile r:link="rId3"/>
          </p:nvPr>
        </p:nvPicPr>
        <p:blipFill>
          <a:blip r:embed="rId6">
            <a:extLst>
              <a:ext uri="{28A0092B-C50C-407E-A947-70E740481C1C}">
                <a14:useLocalDpi xmlns:a14="http://schemas.microsoft.com/office/drawing/2010/main" val="0"/>
              </a:ext>
            </a:extLst>
          </a:blip>
          <a:srcRect/>
          <a:stretch>
            <a:fillRect/>
          </a:stretch>
        </p:blipFill>
        <p:spPr bwMode="auto">
          <a:xfrm>
            <a:off x="9829800" y="3200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00" fill="hold"/>
                                        <p:tgtEl>
                                          <p:spTgt spid="62469"/>
                                        </p:tgtEl>
                                      </p:cBhvr>
                                    </p:cmd>
                                  </p:childTnLst>
                                </p:cTn>
                              </p:par>
                            </p:childTnLst>
                          </p:cTn>
                        </p:par>
                        <p:par>
                          <p:cTn id="7" fill="hold" nodeType="afterGroup">
                            <p:stCondLst>
                              <p:cond delay="7000"/>
                            </p:stCondLst>
                            <p:childTnLst>
                              <p:par>
                                <p:cTn id="8" presetID="1" presetClass="mediacall" presetSubtype="0" fill="hold" nodeType="afterEffect">
                                  <p:stCondLst>
                                    <p:cond delay="0"/>
                                  </p:stCondLst>
                                  <p:childTnLst>
                                    <p:cmd type="call" cmd="playFrom(0.0)">
                                      <p:cBhvr>
                                        <p:cTn id="9" dur="1" fill="hold"/>
                                        <p:tgtEl>
                                          <p:spTgt spid="1443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Prev" delay="0">
                      <p:tgtEl>
                        <p:sldTgt/>
                      </p:tgtEl>
                    </p:cond>
                    <p:cond evt="onStopAudio" delay="0">
                      <p:tgtEl>
                        <p:sldTgt/>
                      </p:tgtEl>
                    </p:cond>
                  </p:endCondLst>
                </p:cTn>
                <p:tgtEl>
                  <p:spTgt spid="62469"/>
                </p:tgtEl>
              </p:cMediaNode>
            </p:audio>
            <p:audio>
              <p:cMediaNode vol="30000" numSld="21" showWhenStopped="0">
                <p:cTn id="11" fill="hold" display="0">
                  <p:stCondLst>
                    <p:cond delay="indefinite"/>
                  </p:stCondLst>
                  <p:endCondLst>
                    <p:cond evt="onPrev" delay="0">
                      <p:tgtEl>
                        <p:sldTgt/>
                      </p:tgtEl>
                    </p:cond>
                    <p:cond evt="onStopAudio" delay="0">
                      <p:tgtEl>
                        <p:sldTgt/>
                      </p:tgtEl>
                    </p:cond>
                  </p:endCondLst>
                </p:cTn>
                <p:tgtEl>
                  <p:spTgt spid="144392"/>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The Milky 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3"/>
          <p:cNvSpPr txBox="1">
            <a:spLocks noChangeArrowheads="1"/>
          </p:cNvSpPr>
          <p:nvPr/>
        </p:nvSpPr>
        <p:spPr bwMode="auto">
          <a:xfrm>
            <a:off x="11337925" y="5062538"/>
            <a:ext cx="184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endParaRPr lang="en-US" altLang="en-US" sz="6000" b="1" i="1"/>
          </a:p>
        </p:txBody>
      </p:sp>
      <p:sp>
        <p:nvSpPr>
          <p:cNvPr id="133124" name="Text Box 4"/>
          <p:cNvSpPr txBox="1">
            <a:spLocks noChangeArrowheads="1"/>
          </p:cNvSpPr>
          <p:nvPr/>
        </p:nvSpPr>
        <p:spPr bwMode="auto">
          <a:xfrm>
            <a:off x="1981200" y="21656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4400" b="1" i="1" dirty="0">
                <a:latin typeface="Agency FB" panose="020B0503020202020204" pitchFamily="34" charset="0"/>
              </a:rPr>
              <a:t>THE GENERAL SIZE OF EARTH</a:t>
            </a:r>
          </a:p>
        </p:txBody>
      </p:sp>
      <p:sp>
        <p:nvSpPr>
          <p:cNvPr id="133125" name="Text Box 5"/>
          <p:cNvSpPr txBox="1">
            <a:spLocks noChangeArrowheads="1"/>
          </p:cNvSpPr>
          <p:nvPr/>
        </p:nvSpPr>
        <p:spPr bwMode="auto">
          <a:xfrm>
            <a:off x="381000" y="566288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4000" b="1" i="1" dirty="0">
                <a:latin typeface="Bahnschrift" panose="020B0502040204020203" pitchFamily="34" charset="0"/>
              </a:rPr>
              <a:t>IN OUR MILKY WAY GALAXY ALONE…”</a:t>
            </a:r>
          </a:p>
        </p:txBody>
      </p:sp>
      <p:sp>
        <p:nvSpPr>
          <p:cNvPr id="133126" name="Oval 6"/>
          <p:cNvSpPr>
            <a:spLocks noChangeArrowheads="1"/>
          </p:cNvSpPr>
          <p:nvPr/>
        </p:nvSpPr>
        <p:spPr bwMode="auto">
          <a:xfrm>
            <a:off x="4572000" y="2667000"/>
            <a:ext cx="609600" cy="381000"/>
          </a:xfrm>
          <a:prstGeom prst="ellipse">
            <a:avLst/>
          </a:prstGeom>
          <a:solidFill>
            <a:srgbClr val="FF0066"/>
          </a:solidFill>
          <a:ln w="12700" cap="sq">
            <a:solidFill>
              <a:schemeClr val="tx1"/>
            </a:solidFill>
            <a:round/>
            <a:headEnd type="none" w="sm" len="sm"/>
            <a:tailEnd type="none" w="sm" len="sm"/>
          </a:ln>
        </p:spPr>
        <p:txBody>
          <a:bodyPr wrap="none" anchor="ct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endParaRPr lang="en-US" altLang="en-US" sz="2400" b="1" i="1">
              <a:latin typeface="Damn Noisy Kids"/>
            </a:endParaRPr>
          </a:p>
        </p:txBody>
      </p:sp>
      <p:pic>
        <p:nvPicPr>
          <p:cNvPr id="63495" name="~PP31556.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982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ENCHANTMENT MUSIC.wav">
            <a:hlinkClick r:id="" action="ppaction://media"/>
          </p:cNvPr>
          <p:cNvPicPr>
            <a:picLocks noRot="1" noChangeAspect="1" noChangeArrowheads="1"/>
          </p:cNvPicPr>
          <p:nvPr>
            <a:audioFile r:link="rId3"/>
          </p:nvPr>
        </p:nvPicPr>
        <p:blipFill>
          <a:blip r:embed="rId6">
            <a:extLst>
              <a:ext uri="{28A0092B-C50C-407E-A947-70E740481C1C}">
                <a14:useLocalDpi xmlns:a14="http://schemas.microsoft.com/office/drawing/2010/main" val="0"/>
              </a:ext>
            </a:extLst>
          </a:blip>
          <a:srcRect/>
          <a:stretch>
            <a:fillRect/>
          </a:stretch>
        </p:blipFill>
        <p:spPr bwMode="auto">
          <a:xfrm>
            <a:off x="101346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000" fill="hold"/>
                                        <p:tgtEl>
                                          <p:spTgt spid="634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Prev" delay="0">
                      <p:tgtEl>
                        <p:sldTgt/>
                      </p:tgtEl>
                    </p:cond>
                    <p:cond evt="onStopAudio" delay="0">
                      <p:tgtEl>
                        <p:sldTgt/>
                      </p:tgtEl>
                    </p:cond>
                  </p:endCondLst>
                </p:cTn>
                <p:tgtEl>
                  <p:spTgt spid="63495"/>
                </p:tgtEl>
              </p:cMediaNode>
            </p:audio>
            <p:audio>
              <p:cMediaNode vol="27000" numSld="15" showWhenStopped="0">
                <p:cTn id="8" fill="hold" display="0">
                  <p:stCondLst>
                    <p:cond delay="indefinite"/>
                  </p:stCondLst>
                  <p:endCondLst>
                    <p:cond evt="onPrev" delay="0">
                      <p:tgtEl>
                        <p:sldTgt/>
                      </p:tgtEl>
                    </p:cond>
                    <p:cond evt="onStopAudio" delay="0">
                      <p:tgtEl>
                        <p:sldTgt/>
                      </p:tgtEl>
                    </p:cond>
                  </p:endCondLst>
                </p:cTn>
                <p:tgtEl>
                  <p:spTgt spid="63496"/>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143000" y="1092200"/>
            <a:ext cx="8001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4800" b="1" i="1" dirty="0">
                <a:latin typeface="AR BLANCA" panose="02000000000000000000" pitchFamily="2" charset="0"/>
              </a:rPr>
              <a:t> </a:t>
            </a:r>
            <a:r>
              <a:rPr lang="en-US" altLang="en-US" sz="4800" b="1" i="1" dirty="0">
                <a:latin typeface="Arial" panose="020B0604020202020204" pitchFamily="34" charset="0"/>
              </a:rPr>
              <a:t>ASTRONOMERS SAY THERE ARE </a:t>
            </a:r>
            <a:r>
              <a:rPr lang="en-US" altLang="en-US" sz="4800" b="1" i="1" dirty="0">
                <a:solidFill>
                  <a:srgbClr val="FFCC00"/>
                </a:solidFill>
                <a:latin typeface="Arial" panose="020B0604020202020204" pitchFamily="34" charset="0"/>
              </a:rPr>
              <a:t>100 – 200</a:t>
            </a:r>
          </a:p>
          <a:p>
            <a:pPr algn="ctr" eaLnBrk="1" hangingPunct="1">
              <a:spcBef>
                <a:spcPct val="50000"/>
              </a:spcBef>
              <a:buClrTx/>
              <a:buSzTx/>
              <a:buFontTx/>
              <a:buNone/>
            </a:pPr>
            <a:r>
              <a:rPr lang="en-US" altLang="en-US" sz="4800" b="1" i="1" dirty="0">
                <a:solidFill>
                  <a:srgbClr val="FFCC00"/>
                </a:solidFill>
                <a:latin typeface="Arial" panose="020B0604020202020204" pitchFamily="34" charset="0"/>
              </a:rPr>
              <a:t>BILLION GALAXIES,</a:t>
            </a:r>
          </a:p>
          <a:p>
            <a:pPr algn="ctr" eaLnBrk="1" hangingPunct="1">
              <a:spcBef>
                <a:spcPct val="50000"/>
              </a:spcBef>
              <a:buClrTx/>
              <a:buSzTx/>
              <a:buFontTx/>
              <a:buNone/>
            </a:pPr>
            <a:r>
              <a:rPr lang="en-US" altLang="en-US" sz="4800" b="1" i="1" dirty="0">
                <a:latin typeface="Arial" panose="020B0604020202020204" pitchFamily="34" charset="0"/>
              </a:rPr>
              <a:t>EACH WITH </a:t>
            </a:r>
            <a:r>
              <a:rPr lang="en-US" altLang="en-US" sz="4800" b="1" i="1" dirty="0">
                <a:solidFill>
                  <a:srgbClr val="FFCC00"/>
                </a:solidFill>
                <a:latin typeface="Arial" panose="020B0604020202020204" pitchFamily="34" charset="0"/>
              </a:rPr>
              <a:t>1000’s </a:t>
            </a:r>
          </a:p>
          <a:p>
            <a:pPr algn="ctr" eaLnBrk="1" hangingPunct="1">
              <a:spcBef>
                <a:spcPct val="50000"/>
              </a:spcBef>
              <a:buClrTx/>
              <a:buSzTx/>
              <a:buFontTx/>
              <a:buNone/>
            </a:pPr>
            <a:r>
              <a:rPr lang="en-US" altLang="en-US" sz="4800" b="1" i="1" dirty="0">
                <a:latin typeface="Arial" panose="020B0604020202020204" pitchFamily="34" charset="0"/>
              </a:rPr>
              <a:t>OF </a:t>
            </a:r>
            <a:r>
              <a:rPr lang="en-US" altLang="en-US" sz="4800" b="1" i="1" dirty="0">
                <a:solidFill>
                  <a:srgbClr val="FFCC00"/>
                </a:solidFill>
                <a:latin typeface="Arial" panose="020B0604020202020204" pitchFamily="34" charset="0"/>
              </a:rPr>
              <a:t>BILLIONS</a:t>
            </a:r>
            <a:r>
              <a:rPr lang="en-US" altLang="en-US" sz="4800" b="1" i="1" dirty="0">
                <a:latin typeface="Arial" panose="020B0604020202020204" pitchFamily="34" charset="0"/>
              </a:rPr>
              <a:t> OF STARS.</a:t>
            </a:r>
          </a:p>
        </p:txBody>
      </p:sp>
      <p:pic>
        <p:nvPicPr>
          <p:cNvPr id="147459" name="~PP71556.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987" fill="hold"/>
                                        <p:tgtEl>
                                          <p:spTgt spid="1474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47459"/>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762000" y="2133600"/>
            <a:ext cx="8001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6000" b="1" i="1" dirty="0">
                <a:solidFill>
                  <a:srgbClr val="FFCC00"/>
                </a:solidFill>
                <a:latin typeface="Arial" panose="020B0604020202020204" pitchFamily="34" charset="0"/>
              </a:rPr>
              <a:t>And billions of EARTH LIKE</a:t>
            </a:r>
            <a:r>
              <a:rPr lang="en-US" altLang="en-US" sz="6000" b="1" i="1" dirty="0">
                <a:latin typeface="Arial" panose="020B0604020202020204" pitchFamily="34" charset="0"/>
              </a:rPr>
              <a:t> PLANETS IN OUR Galaxy</a:t>
            </a:r>
          </a:p>
        </p:txBody>
      </p:sp>
      <p:pic>
        <p:nvPicPr>
          <p:cNvPr id="149508" name="~PP5157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7536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67" fill="hold"/>
                                        <p:tgtEl>
                                          <p:spTgt spid="1495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49508"/>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4"/>
          <p:cNvSpPr txBox="1">
            <a:spLocks noChangeArrowheads="1"/>
          </p:cNvSpPr>
          <p:nvPr/>
        </p:nvSpPr>
        <p:spPr bwMode="auto">
          <a:xfrm>
            <a:off x="838200" y="1008063"/>
            <a:ext cx="762000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5400" b="1" i="1"/>
              <a:t>SOME ASTRONOMERS BELIEVE THERE ARE  </a:t>
            </a:r>
          </a:p>
          <a:p>
            <a:pPr algn="ctr">
              <a:spcBef>
                <a:spcPct val="50000"/>
              </a:spcBef>
              <a:buClrTx/>
              <a:buSzTx/>
              <a:buFontTx/>
              <a:buNone/>
            </a:pPr>
            <a:r>
              <a:rPr lang="en-US" altLang="en-US" sz="5400" b="1" i="1">
                <a:solidFill>
                  <a:srgbClr val="FFCC00"/>
                </a:solidFill>
              </a:rPr>
              <a:t>100 BILLION</a:t>
            </a:r>
            <a:r>
              <a:rPr lang="en-US" altLang="en-US" sz="5400" b="1" i="1"/>
              <a:t> TO A</a:t>
            </a:r>
            <a:r>
              <a:rPr lang="en-US" altLang="en-US" sz="5400" b="1" i="1">
                <a:solidFill>
                  <a:srgbClr val="FFCC00"/>
                </a:solidFill>
              </a:rPr>
              <a:t> TRILLION</a:t>
            </a:r>
            <a:r>
              <a:rPr lang="en-US" altLang="en-US" sz="5400" b="1" i="1"/>
              <a:t> GALAXIES</a:t>
            </a:r>
          </a:p>
        </p:txBody>
      </p:sp>
      <p:pic>
        <p:nvPicPr>
          <p:cNvPr id="149509" name="~PP2157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57" fill="hold"/>
                                        <p:tgtEl>
                                          <p:spTgt spid="1495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49509"/>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4"/>
          <p:cNvSpPr txBox="1">
            <a:spLocks noChangeArrowheads="1"/>
          </p:cNvSpPr>
          <p:nvPr/>
        </p:nvSpPr>
        <p:spPr bwMode="auto">
          <a:xfrm>
            <a:off x="-223520" y="733246"/>
            <a:ext cx="93726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7200" b="1" i="1" dirty="0">
                <a:latin typeface="Casual Contact MF"/>
              </a:rPr>
              <a:t>       AND EACH GALAXY               HAS                                           </a:t>
            </a:r>
            <a:r>
              <a:rPr lang="en-US" altLang="en-US" sz="7200" b="1" i="1" dirty="0">
                <a:solidFill>
                  <a:srgbClr val="FFCC00"/>
                </a:solidFill>
                <a:latin typeface="Casual Contact MF"/>
              </a:rPr>
              <a:t>100 BILLION</a:t>
            </a:r>
            <a:r>
              <a:rPr lang="en-US" altLang="en-US" sz="7200" b="1" i="1" dirty="0">
                <a:latin typeface="Casual Contact MF"/>
              </a:rPr>
              <a:t> TO A 	</a:t>
            </a:r>
            <a:r>
              <a:rPr lang="en-US" altLang="en-US" sz="7200" b="1" i="1" dirty="0">
                <a:solidFill>
                  <a:srgbClr val="FFCC00"/>
                </a:solidFill>
                <a:latin typeface="Casual Contact MF"/>
              </a:rPr>
              <a:t>TRILLION </a:t>
            </a:r>
            <a:r>
              <a:rPr lang="en-US" altLang="en-US" sz="7200" b="1" i="1" dirty="0">
                <a:latin typeface="Casual Contact MF"/>
              </a:rPr>
              <a:t>STARS!</a:t>
            </a:r>
            <a:r>
              <a:rPr lang="en-US" altLang="en-US" sz="8000" b="1" i="1" dirty="0">
                <a:latin typeface="Casual Contact MF"/>
              </a:rPr>
              <a:t>	</a:t>
            </a:r>
            <a:r>
              <a:rPr lang="en-US" altLang="en-US" sz="8800" b="1" i="1" dirty="0">
                <a:latin typeface="Damn Noisy Kids"/>
              </a:rPr>
              <a:t>			</a:t>
            </a:r>
            <a:r>
              <a:rPr lang="en-US" altLang="en-US" sz="8800" b="1" i="1" dirty="0">
                <a:solidFill>
                  <a:schemeClr val="accent1"/>
                </a:solidFill>
                <a:latin typeface="Damn Noisy Kids"/>
              </a:rPr>
              <a:t>WOW !!!</a:t>
            </a:r>
          </a:p>
        </p:txBody>
      </p:sp>
      <p:pic>
        <p:nvPicPr>
          <p:cNvPr id="150533" name="~PP3157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87" fill="hold"/>
                                        <p:tgtEl>
                                          <p:spTgt spid="1505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50533"/>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4"/>
          <p:cNvSpPr txBox="1">
            <a:spLocks noChangeArrowheads="1"/>
          </p:cNvSpPr>
          <p:nvPr/>
        </p:nvSpPr>
        <p:spPr bwMode="auto">
          <a:xfrm>
            <a:off x="1295400" y="2057400"/>
            <a:ext cx="67056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dirty="0">
                <a:solidFill>
                  <a:srgbClr val="FFCC00"/>
                </a:solidFill>
                <a:latin typeface="Arial" panose="020B0604020202020204" pitchFamily="34" charset="0"/>
              </a:rPr>
              <a:t>It is estimated that there are</a:t>
            </a:r>
            <a:endParaRPr lang="en-US" altLang="en-US" sz="4000" dirty="0">
              <a:latin typeface="Arial" panose="020B0604020202020204" pitchFamily="34" charset="0"/>
            </a:endParaRPr>
          </a:p>
          <a:p>
            <a:pPr algn="ctr" eaLnBrk="1" hangingPunct="1">
              <a:spcBef>
                <a:spcPct val="50000"/>
              </a:spcBef>
            </a:pPr>
            <a:r>
              <a:rPr lang="en-US" altLang="en-US" sz="4000" dirty="0">
                <a:latin typeface="Arial" panose="020B0604020202020204" pitchFamily="34" charset="0"/>
              </a:rPr>
              <a:t>17 or 34 BILLION ROCKY PLANETS LIKE EARTH, depending on which astrophysicist you ask.</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Kepler-186f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4103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3"/>
          <p:cNvSpPr txBox="1">
            <a:spLocks noChangeArrowheads="1"/>
          </p:cNvSpPr>
          <p:nvPr/>
        </p:nvSpPr>
        <p:spPr bwMode="auto">
          <a:xfrm>
            <a:off x="1219200" y="0"/>
            <a:ext cx="74676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Kepler discovers 1</a:t>
            </a:r>
            <a:r>
              <a:rPr lang="en-US" altLang="en-US" baseline="30000">
                <a:solidFill>
                  <a:srgbClr val="FFCC00"/>
                </a:solidFill>
              </a:rPr>
              <a:t>st</a:t>
            </a:r>
            <a:r>
              <a:rPr lang="en-US" altLang="en-US">
                <a:solidFill>
                  <a:srgbClr val="FFCC00"/>
                </a:solidFill>
              </a:rPr>
              <a:t> earth-size planet in habitable zone (warm enough for liquid water - deemed necessary for life)</a:t>
            </a:r>
          </a:p>
        </p:txBody>
      </p:sp>
      <p:sp>
        <p:nvSpPr>
          <p:cNvPr id="139268" name="Text Box 4"/>
          <p:cNvSpPr txBox="1">
            <a:spLocks noChangeArrowheads="1"/>
          </p:cNvSpPr>
          <p:nvPr/>
        </p:nvSpPr>
        <p:spPr bwMode="auto">
          <a:xfrm>
            <a:off x="3733800" y="51816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1800"/>
              <a:t>Artist’s simulation</a:t>
            </a:r>
          </a:p>
        </p:txBody>
      </p:sp>
      <p:sp>
        <p:nvSpPr>
          <p:cNvPr id="139269" name="Text Box 5"/>
          <p:cNvSpPr txBox="1">
            <a:spLocks noChangeArrowheads="1"/>
          </p:cNvSpPr>
          <p:nvPr/>
        </p:nvSpPr>
        <p:spPr bwMode="auto">
          <a:xfrm>
            <a:off x="1219200" y="57150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800">
                <a:solidFill>
                  <a:srgbClr val="FFCC00"/>
                </a:solidFill>
              </a:rPr>
              <a:t>Most planets discovered are 40% larger than Earth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6" descr="arp273_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58838"/>
            <a:ext cx="5842000" cy="599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7"/>
          <p:cNvSpPr txBox="1">
            <a:spLocks noChangeArrowheads="1"/>
          </p:cNvSpPr>
          <p:nvPr/>
        </p:nvSpPr>
        <p:spPr bwMode="auto">
          <a:xfrm>
            <a:off x="6934200" y="6477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400"/>
              <a:t>Hubble</a:t>
            </a:r>
          </a:p>
        </p:txBody>
      </p:sp>
      <p:sp>
        <p:nvSpPr>
          <p:cNvPr id="140292" name="Text Box 8"/>
          <p:cNvSpPr txBox="1">
            <a:spLocks noChangeArrowheads="1"/>
          </p:cNvSpPr>
          <p:nvPr/>
        </p:nvSpPr>
        <p:spPr bwMode="auto">
          <a:xfrm>
            <a:off x="1447800" y="304800"/>
            <a:ext cx="723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What an amazing universe…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066800" y="152400"/>
            <a:ext cx="8077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dirty="0">
                <a:solidFill>
                  <a:srgbClr val="FFCC00"/>
                </a:solidFill>
              </a:rPr>
              <a:t>The Moon has no sandstones, shales, clays, or limestones such as indicate water-borne processes. Water has been found on the Moon as ice found in craters at the poles and in pyroclastic deposits –                               water trapped in “glass beads.”. Some astrophysicists estimate vast deposits.</a:t>
            </a:r>
          </a:p>
        </p:txBody>
      </p:sp>
      <p:pic>
        <p:nvPicPr>
          <p:cNvPr id="11267" name="Picture 3" descr="ice in Shackleton cr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420037"/>
            <a:ext cx="3124200" cy="211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550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4" descr="catseye4_hst_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7086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5"/>
          <p:cNvSpPr txBox="1">
            <a:spLocks noChangeArrowheads="1"/>
          </p:cNvSpPr>
          <p:nvPr/>
        </p:nvSpPr>
        <p:spPr bwMode="auto">
          <a:xfrm>
            <a:off x="7696200" y="6553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400"/>
              <a:t>Hubble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ngc4038HagarOresh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534400" cy="827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5"/>
          <p:cNvSpPr txBox="1">
            <a:spLocks noChangeArrowheads="1"/>
          </p:cNvSpPr>
          <p:nvPr/>
        </p:nvSpPr>
        <p:spPr bwMode="auto">
          <a:xfrm>
            <a:off x="7772400" y="6629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400"/>
              <a:t>Hubble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NyyRwxpHo"/>
          <p:cNvPicPr>
            <a:picLocks noRot="1" noChangeAspect="1"/>
          </p:cNvPicPr>
          <p:nvPr>
            <a:videoFile r:link="rId1"/>
          </p:nvPr>
        </p:nvPicPr>
        <p:blipFill>
          <a:blip r:embed="rId3"/>
          <a:stretch>
            <a:fillRect/>
          </a:stretch>
        </p:blipFill>
        <p:spPr>
          <a:xfrm>
            <a:off x="381000" y="990600"/>
            <a:ext cx="8305800" cy="4672013"/>
          </a:xfrm>
          <a:prstGeom prst="rect">
            <a:avLst/>
          </a:prstGeom>
        </p:spPr>
      </p:pic>
      <p:sp>
        <p:nvSpPr>
          <p:cNvPr id="3" name="TextBox 2"/>
          <p:cNvSpPr txBox="1"/>
          <p:nvPr/>
        </p:nvSpPr>
        <p:spPr>
          <a:xfrm>
            <a:off x="1295400" y="5867400"/>
            <a:ext cx="6172200" cy="584775"/>
          </a:xfrm>
          <a:prstGeom prst="rect">
            <a:avLst/>
          </a:prstGeom>
          <a:noFill/>
        </p:spPr>
        <p:txBody>
          <a:bodyPr wrap="square" rtlCol="0">
            <a:spAutoFit/>
          </a:bodyPr>
          <a:lstStyle/>
          <a:p>
            <a:pPr algn="ctr"/>
            <a:r>
              <a:rPr lang="en-US" dirty="0"/>
              <a:t>Double click the image for video</a:t>
            </a:r>
          </a:p>
        </p:txBody>
      </p:sp>
    </p:spTree>
    <p:extLst>
      <p:ext uri="{BB962C8B-B14F-4D97-AF65-F5344CB8AC3E}">
        <p14:creationId xmlns:p14="http://schemas.microsoft.com/office/powerpoint/2010/main" val="65276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066800" y="3159760"/>
            <a:ext cx="723900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dirty="0">
                <a:solidFill>
                  <a:srgbClr val="FFCC00"/>
                </a:solidFill>
              </a:rPr>
              <a:t>The Indian </a:t>
            </a:r>
            <a:r>
              <a:rPr lang="en-US" altLang="en-US" sz="2800" dirty="0">
                <a:solidFill>
                  <a:srgbClr val="FFCC00"/>
                </a:solidFill>
                <a:hlinkClick r:id="rId2"/>
              </a:rPr>
              <a:t>Chandrayaan-1</a:t>
            </a:r>
            <a:r>
              <a:rPr lang="en-US" altLang="en-US" sz="2800" dirty="0">
                <a:solidFill>
                  <a:srgbClr val="FFCC00"/>
                </a:solidFill>
              </a:rPr>
              <a:t> Moon Mineralogy Mapper experiment showed                                               low-concentration hydroxyl signatures over                        much of the lunar surface,                                      not just in permanently shadowed craters.                    The Mini-SAR experiment indicated possible large deposits of water-ice in the northern lunar craters. </a:t>
            </a:r>
          </a:p>
          <a:p>
            <a:pPr eaLnBrk="1" hangingPunct="1">
              <a:spcBef>
                <a:spcPct val="50000"/>
              </a:spcBef>
            </a:pPr>
            <a:endParaRPr lang="en-US" altLang="en-US" sz="2400" dirty="0">
              <a:solidFill>
                <a:srgbClr val="FFCC00"/>
              </a:solidFill>
            </a:endParaRPr>
          </a:p>
        </p:txBody>
      </p:sp>
      <p:pic>
        <p:nvPicPr>
          <p:cNvPr id="13315" name="Picture 3" descr="Far Side of the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
            <a:ext cx="2832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90600" y="3962400"/>
            <a:ext cx="7391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dirty="0">
                <a:solidFill>
                  <a:srgbClr val="FFCC00"/>
                </a:solidFill>
              </a:rPr>
              <a:t>"Indeed, yes, we found water. And we didn't find just a little bit, we found a significant amount." </a:t>
            </a:r>
          </a:p>
          <a:p>
            <a:pPr algn="ctr" eaLnBrk="1" hangingPunct="1">
              <a:spcBef>
                <a:spcPct val="50000"/>
              </a:spcBef>
            </a:pPr>
            <a:r>
              <a:rPr lang="en-US" altLang="en-US" sz="2800" dirty="0">
                <a:solidFill>
                  <a:srgbClr val="FFCC00"/>
                </a:solidFill>
              </a:rPr>
              <a:t>Anthony </a:t>
            </a:r>
            <a:r>
              <a:rPr lang="en-US" altLang="en-US" sz="2800" dirty="0" err="1">
                <a:solidFill>
                  <a:srgbClr val="FFCC00"/>
                </a:solidFill>
              </a:rPr>
              <a:t>Colaprete</a:t>
            </a:r>
            <a:r>
              <a:rPr lang="en-US" altLang="en-US" sz="2800" dirty="0">
                <a:solidFill>
                  <a:srgbClr val="FFCC00"/>
                </a:solidFill>
              </a:rPr>
              <a:t>, LCROSS project scientist and principal investigator from NASA's Ames Research Center.</a:t>
            </a:r>
          </a:p>
        </p:txBody>
      </p:sp>
      <p:pic>
        <p:nvPicPr>
          <p:cNvPr id="14339" name="Picture 3" descr="ice deposits on the Mo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286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143000" y="4876800"/>
            <a:ext cx="7239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Water can be separated into hydrogen for rocket fuel and oxygen to breathe</a:t>
            </a:r>
            <a:r>
              <a:rPr lang="en-US" altLang="en-US" sz="3600"/>
              <a:t>.</a:t>
            </a:r>
          </a:p>
        </p:txBody>
      </p:sp>
      <p:pic>
        <p:nvPicPr>
          <p:cNvPr id="15363" name="Picture 3" descr="Secrets of Moon Mag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57200"/>
            <a:ext cx="6858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838200" y="3744913"/>
            <a:ext cx="7848600"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H</a:t>
            </a:r>
            <a:r>
              <a:rPr lang="en-US" altLang="en-US" sz="3600">
                <a:solidFill>
                  <a:srgbClr val="FFCC00"/>
                </a:solidFill>
                <a:hlinkClick r:id="rId2"/>
              </a:rPr>
              <a:t>elium-3</a:t>
            </a:r>
            <a:r>
              <a:rPr lang="en-US" altLang="en-US" sz="3600">
                <a:solidFill>
                  <a:srgbClr val="FFCC00"/>
                </a:solidFill>
              </a:rPr>
              <a:t>, a lighter isotope of the helium used in balloons, exists scattered on the Moon’s surface. </a:t>
            </a:r>
          </a:p>
          <a:p>
            <a:pPr algn="ctr" eaLnBrk="1" hangingPunct="1">
              <a:spcBef>
                <a:spcPct val="50000"/>
              </a:spcBef>
            </a:pPr>
            <a:r>
              <a:rPr lang="en-US" altLang="en-US" sz="3600">
                <a:solidFill>
                  <a:srgbClr val="FFCC00"/>
                </a:solidFill>
              </a:rPr>
              <a:t>The </a:t>
            </a:r>
            <a:r>
              <a:rPr lang="en-US" altLang="en-US" sz="3600" b="1">
                <a:solidFill>
                  <a:srgbClr val="FFCC00"/>
                </a:solidFill>
              </a:rPr>
              <a:t>moon</a:t>
            </a:r>
            <a:r>
              <a:rPr lang="en-US" altLang="en-US" sz="3600">
                <a:solidFill>
                  <a:srgbClr val="FFCC00"/>
                </a:solidFill>
              </a:rPr>
              <a:t> has 1 million to 5 million tons of helium-</a:t>
            </a:r>
            <a:r>
              <a:rPr lang="en-US" altLang="en-US" sz="3600" b="1">
                <a:solidFill>
                  <a:srgbClr val="FFCC00"/>
                </a:solidFill>
              </a:rPr>
              <a:t>3.</a:t>
            </a:r>
            <a:r>
              <a:rPr lang="en-US" altLang="en-US" sz="3600" b="1">
                <a:solidFill>
                  <a:srgbClr val="FFCC00"/>
                </a:solidFill>
                <a:latin typeface="Tahoma" panose="020B0604030504040204" pitchFamily="34" charset="0"/>
              </a:rPr>
              <a:t> </a:t>
            </a:r>
          </a:p>
        </p:txBody>
      </p:sp>
      <p:pic>
        <p:nvPicPr>
          <p:cNvPr id="16387" name="Picture 3" descr="ample amounts of heli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6172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219200" y="4343400"/>
            <a:ext cx="7924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dirty="0">
                <a:solidFill>
                  <a:srgbClr val="FFCC00"/>
                </a:solidFill>
              </a:rPr>
              <a:t>Just 40 tons of Helium 3 has enough potential energy to meet the                                                    total U.S. electricity demand for a year.                                                     However, there is almost no helium-3 on Earth.                            The closest supply is on the moon. </a:t>
            </a:r>
          </a:p>
        </p:txBody>
      </p:sp>
      <p:sp>
        <p:nvSpPr>
          <p:cNvPr id="18435" name="Rectangle 3"/>
          <p:cNvSpPr>
            <a:spLocks noChangeArrowheads="1"/>
          </p:cNvSpPr>
          <p:nvPr/>
        </p:nvSpPr>
        <p:spPr bwMode="auto">
          <a:xfrm>
            <a:off x="0" y="310832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endParaRPr lang="en-US" altLang="en-US" sz="3600">
              <a:latin typeface="Tahoma" panose="020B0604030504040204" pitchFamily="34" charset="0"/>
            </a:endParaRPr>
          </a:p>
        </p:txBody>
      </p:sp>
      <p:pic>
        <p:nvPicPr>
          <p:cNvPr id="18436" name="Picture 4" descr="helium 3 m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800"/>
            <a:ext cx="51816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ext Box 4"/>
          <p:cNvSpPr txBox="1">
            <a:spLocks noChangeArrowheads="1"/>
          </p:cNvSpPr>
          <p:nvPr/>
        </p:nvSpPr>
        <p:spPr bwMode="auto">
          <a:xfrm>
            <a:off x="2514600" y="228600"/>
            <a:ext cx="464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CC00"/>
                </a:solidFill>
                <a:effectLst>
                  <a:outerShdw blurRad="38100" dist="38100" dir="2700000" algn="tl">
                    <a:srgbClr val="000000"/>
                  </a:outerShdw>
                </a:effectLst>
                <a:latin typeface="Tahoma" panose="020B0604030504040204" pitchFamily="34" charset="0"/>
              </a:rPr>
              <a:t>References:</a:t>
            </a:r>
          </a:p>
        </p:txBody>
      </p:sp>
      <p:sp>
        <p:nvSpPr>
          <p:cNvPr id="112645" name="Text Box 5"/>
          <p:cNvSpPr txBox="1">
            <a:spLocks noChangeArrowheads="1"/>
          </p:cNvSpPr>
          <p:nvPr/>
        </p:nvSpPr>
        <p:spPr bwMode="auto">
          <a:xfrm>
            <a:off x="914400" y="1066800"/>
            <a:ext cx="8077200" cy="693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b="1" dirty="0">
              <a:solidFill>
                <a:srgbClr val="FFCC00"/>
              </a:solidFill>
              <a:effectLst>
                <a:outerShdw blurRad="38100" dist="38100" dir="2700000" algn="tl">
                  <a:srgbClr val="000000"/>
                </a:outerShdw>
              </a:effectLst>
              <a:latin typeface="Tahoma" panose="020B0604030504040204" pitchFamily="34" charset="0"/>
            </a:endParaRPr>
          </a:p>
          <a:p>
            <a:r>
              <a:rPr lang="en-US" altLang="en-US" sz="2400" b="1" dirty="0">
                <a:solidFill>
                  <a:srgbClr val="FFCC00"/>
                </a:solidFill>
                <a:effectLst>
                  <a:outerShdw blurRad="38100" dist="38100" dir="2700000" algn="tl">
                    <a:srgbClr val="000000"/>
                  </a:outerShdw>
                </a:effectLst>
                <a:latin typeface="Tahoma" panose="020B0604030504040204" pitchFamily="34" charset="0"/>
              </a:rPr>
              <a:t>“All about Europa”                        </a:t>
            </a:r>
            <a:r>
              <a:rPr lang="en-US" altLang="en-US" sz="2400" b="1" u="sng" dirty="0">
                <a:solidFill>
                  <a:srgbClr val="FFCC00"/>
                </a:solidFill>
                <a:effectLst>
                  <a:outerShdw blurRad="38100" dist="38100" dir="2700000" algn="tl">
                    <a:srgbClr val="000000"/>
                  </a:outerShdw>
                </a:effectLst>
                <a:latin typeface="Tahoma" panose="020B0604030504040204" pitchFamily="34" charset="0"/>
              </a:rPr>
              <a:t>The Book of Space</a:t>
            </a:r>
            <a:r>
              <a:rPr lang="en-US" altLang="en-US" sz="2400" b="1" dirty="0">
                <a:solidFill>
                  <a:srgbClr val="FFCC00"/>
                </a:solidFill>
                <a:effectLst>
                  <a:outerShdw blurRad="38100" dist="38100" dir="2700000" algn="tl">
                    <a:srgbClr val="000000"/>
                  </a:outerShdw>
                </a:effectLst>
                <a:latin typeface="Tahoma" panose="020B0604030504040204" pitchFamily="34" charset="0"/>
              </a:rPr>
              <a:t> </a:t>
            </a:r>
          </a:p>
          <a:p>
            <a:r>
              <a:rPr lang="en-US" altLang="en-US" sz="2400" b="1" dirty="0">
                <a:solidFill>
                  <a:srgbClr val="FFCC00"/>
                </a:solidFill>
                <a:effectLst>
                  <a:outerShdw blurRad="38100" dist="38100" dir="2700000" algn="tl">
                    <a:srgbClr val="000000"/>
                  </a:outerShdw>
                </a:effectLst>
                <a:latin typeface="Tahoma" panose="020B0604030504040204" pitchFamily="34" charset="0"/>
              </a:rPr>
              <a:t>“20 Incredible NASA Projects”    All About Space </a:t>
            </a:r>
          </a:p>
          <a:p>
            <a:r>
              <a:rPr lang="en-US" altLang="en-US" sz="2400" b="1" dirty="0">
                <a:solidFill>
                  <a:srgbClr val="FFCC00"/>
                </a:solidFill>
                <a:effectLst>
                  <a:outerShdw blurRad="38100" dist="38100" dir="2700000" algn="tl">
                    <a:srgbClr val="000000"/>
                  </a:outerShdw>
                </a:effectLst>
                <a:latin typeface="Tahoma" panose="020B0604030504040204" pitchFamily="34" charset="0"/>
              </a:rPr>
              <a:t>“Europa Tides”                              Astronomy 						            Magazine</a:t>
            </a:r>
            <a:r>
              <a:rPr lang="en-US" altLang="en-US" sz="2400" b="1" dirty="0">
                <a:effectLst>
                  <a:outerShdw blurRad="38100" dist="38100" dir="2700000" algn="tl">
                    <a:srgbClr val="000000"/>
                  </a:outerShdw>
                </a:effectLst>
                <a:latin typeface="Tahoma" panose="020B0604030504040204" pitchFamily="34" charset="0"/>
              </a:rPr>
              <a:t> </a:t>
            </a:r>
            <a:endParaRPr lang="en-US" altLang="en-US" sz="2400" b="1" dirty="0">
              <a:solidFill>
                <a:srgbClr val="FFCC00"/>
              </a:solidFill>
              <a:effectLst>
                <a:outerShdw blurRad="38100" dist="38100" dir="2700000" algn="tl">
                  <a:srgbClr val="000000"/>
                </a:outerShdw>
              </a:effectLst>
              <a:latin typeface="Tahoma" panose="020B0604030504040204" pitchFamily="34" charset="0"/>
            </a:endParaRPr>
          </a:p>
          <a:p>
            <a:r>
              <a:rPr lang="en-US" altLang="en-US" sz="2400" b="1" dirty="0">
                <a:solidFill>
                  <a:srgbClr val="FFCC00"/>
                </a:solidFill>
                <a:effectLst>
                  <a:outerShdw blurRad="38100" dist="38100" dir="2700000" algn="tl">
                    <a:srgbClr val="000000"/>
                  </a:outerShdw>
                </a:effectLst>
                <a:latin typeface="Tahoma" panose="020B0604030504040204" pitchFamily="34" charset="0"/>
              </a:rPr>
              <a:t>“Life Beyond Earth”                   National Geographic </a:t>
            </a:r>
          </a:p>
          <a:p>
            <a:r>
              <a:rPr lang="en-US" altLang="en-US" sz="2400" b="1" dirty="0">
                <a:solidFill>
                  <a:srgbClr val="FFCC00"/>
                </a:solidFill>
                <a:effectLst>
                  <a:outerShdw blurRad="38100" dist="38100" dir="2700000" algn="tl">
                    <a:srgbClr val="000000"/>
                  </a:outerShdw>
                </a:effectLst>
                <a:latin typeface="Tahoma" panose="020B0604030504040204" pitchFamily="34" charset="0"/>
              </a:rPr>
              <a:t>“Europa or Bust”                                Popular Science                                                            </a:t>
            </a:r>
            <a:r>
              <a:rPr lang="en-US" altLang="en-US" sz="2400" b="1" dirty="0">
                <a:solidFill>
                  <a:srgbClr val="FFCC00"/>
                </a:solidFill>
                <a:effectLst/>
                <a:latin typeface="Tahoma" panose="020B0604030504040204" pitchFamily="34" charset="0"/>
              </a:rPr>
              <a:t>“Wow! Ancient Mars Could Have Supported     	 	Primitive Life, NASA Says”              Space.com</a:t>
            </a:r>
          </a:p>
          <a:p>
            <a:r>
              <a:rPr lang="en-US" altLang="en-US" sz="2400" b="1" dirty="0">
                <a:solidFill>
                  <a:srgbClr val="FFCC00"/>
                </a:solidFill>
                <a:effectLst/>
                <a:latin typeface="Tahoma" panose="020B0604030504040204" pitchFamily="34" charset="0"/>
              </a:rPr>
              <a:t>“Is Anybody Out There?”                           Discover</a:t>
            </a:r>
          </a:p>
          <a:p>
            <a:r>
              <a:rPr lang="en-US" altLang="en-US" sz="2400" b="1" dirty="0">
                <a:solidFill>
                  <a:srgbClr val="FFCC00"/>
                </a:solidFill>
                <a:effectLst/>
                <a:latin typeface="Tahoma" panose="020B0604030504040204" pitchFamily="34" charset="0"/>
              </a:rPr>
              <a:t>“Is There Life on Jupiter’s Moons?”      Space Today</a:t>
            </a:r>
          </a:p>
          <a:p>
            <a:r>
              <a:rPr lang="en-US" altLang="en-US" sz="2400" b="1" dirty="0">
                <a:solidFill>
                  <a:srgbClr val="FFCC00"/>
                </a:solidFill>
                <a:effectLst/>
                <a:latin typeface="Tahoma" panose="020B0604030504040204" pitchFamily="34" charset="0"/>
              </a:rPr>
              <a:t>“Jupiter Moon May Have Life”	  National Geographic</a:t>
            </a:r>
          </a:p>
          <a:p>
            <a:r>
              <a:rPr lang="en-US" altLang="en-US" sz="2400" b="1" dirty="0">
                <a:solidFill>
                  <a:srgbClr val="FFCC00"/>
                </a:solidFill>
                <a:effectLst/>
                <a:latin typeface="Tahoma" panose="020B0604030504040204" pitchFamily="34" charset="0"/>
              </a:rPr>
              <a:t>“Astrobiology…Life, the Universe, and More”    					         Astrobiology</a:t>
            </a:r>
            <a:r>
              <a:rPr lang="en-US" altLang="en-US" sz="2400" b="1" dirty="0">
                <a:effectLst>
                  <a:outerShdw blurRad="38100" dist="38100" dir="2700000" algn="tl">
                    <a:srgbClr val="000000"/>
                  </a:outerShdw>
                </a:effectLst>
                <a:latin typeface="Tahoma" panose="020B0604030504040204" pitchFamily="34" charset="0"/>
              </a:rPr>
              <a:t> </a:t>
            </a:r>
            <a:r>
              <a:rPr lang="en-US" altLang="en-US" sz="2400" b="1" dirty="0">
                <a:solidFill>
                  <a:srgbClr val="FFCC00"/>
                </a:solidFill>
                <a:effectLst/>
                <a:latin typeface="Tahoma" panose="020B0604030504040204" pitchFamily="34" charset="0"/>
              </a:rPr>
              <a:t>Institute</a:t>
            </a:r>
          </a:p>
          <a:p>
            <a:r>
              <a:rPr lang="en-US" altLang="en-US" sz="2400" b="1" dirty="0">
                <a:solidFill>
                  <a:srgbClr val="FFCC00"/>
                </a:solidFill>
                <a:effectLst/>
                <a:latin typeface="Tahoma" panose="020B0604030504040204" pitchFamily="34" charset="0"/>
              </a:rPr>
              <a:t>“How NASA’s Europa Mission works” How It Works</a:t>
            </a:r>
          </a:p>
          <a:p>
            <a:endParaRPr lang="en-US" altLang="en-US" sz="2400" b="1" dirty="0">
              <a:solidFill>
                <a:srgbClr val="FFCC00"/>
              </a:solidFill>
              <a:effectLst/>
              <a:latin typeface="Tahoma" panose="020B0604030504040204" pitchFamily="34" charset="0"/>
            </a:endParaRPr>
          </a:p>
          <a:p>
            <a:endParaRPr lang="en-US" altLang="en-US" sz="1800" b="1" dirty="0">
              <a:solidFill>
                <a:srgbClr val="FFCC00"/>
              </a:solidFill>
              <a:effectLst/>
              <a:latin typeface="Tahoma" panose="020B0604030504040204" pitchFamily="34" charset="0"/>
            </a:endParaRPr>
          </a:p>
          <a:p>
            <a:endParaRPr lang="en-US" altLang="en-US" sz="2400" b="1" dirty="0">
              <a:solidFill>
                <a:srgbClr val="FFCC00"/>
              </a:solidFill>
              <a:effectLst/>
              <a:latin typeface="Tahoma" panose="020B0604030504040204" pitchFamily="34" charset="0"/>
            </a:endParaRPr>
          </a:p>
          <a:p>
            <a:endParaRPr lang="en-US" altLang="en-US" sz="2400" b="1" dirty="0">
              <a:solidFill>
                <a:srgbClr val="FFCC00"/>
              </a:solidFill>
              <a:effectLst>
                <a:outerShdw blurRad="38100" dist="38100" dir="2700000" algn="tl">
                  <a:srgbClr val="000000"/>
                </a:outerShdw>
              </a:effectLst>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470883"/>
            <a:ext cx="822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dirty="0">
                <a:solidFill>
                  <a:srgbClr val="FFCC00"/>
                </a:solidFill>
              </a:rPr>
              <a:t>This would require bases on the Moon and  fusion reactors on Earth.</a:t>
            </a:r>
          </a:p>
        </p:txBody>
      </p:sp>
      <p:pic>
        <p:nvPicPr>
          <p:cNvPr id="19459" name="Picture 3" descr="Colonization of the M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47800"/>
            <a:ext cx="3429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future moon colonies 2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3200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moon base. x-ray delta 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962400"/>
            <a:ext cx="3505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the first moon colon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62400"/>
            <a:ext cx="3733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ouse over the icons for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60198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219200" y="4572000"/>
            <a:ext cx="7010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a:solidFill>
                  <a:srgbClr val="FFCC00"/>
                </a:solidFill>
              </a:rPr>
              <a:t>A mass driver is a large rail gun which would fire helium 3 modules toward Earth orbit where they would be mated with landing modules.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eutron emission from the lunar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8392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609600" y="5638800"/>
            <a:ext cx="7924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b="1"/>
              <a:t>Image Above:</a:t>
            </a:r>
            <a:r>
              <a:rPr lang="en-US" altLang="en-US" sz="2400"/>
              <a:t> The dark blue and purple areas at the moon’s poles indicate neutron emissions that are consistent with hydrogen-rich deposits covered by desiccated regolith. </a:t>
            </a:r>
          </a:p>
          <a:p>
            <a:pPr algn="ctr" eaLnBrk="1" hangingPunct="1">
              <a:spcBef>
                <a:spcPct val="50000"/>
              </a:spcBef>
            </a:pPr>
            <a:endParaRPr lang="en-US" altLang="en-US" sz="2400"/>
          </a:p>
        </p:txBody>
      </p:sp>
      <p:sp>
        <p:nvSpPr>
          <p:cNvPr id="21508" name="Text Box 4"/>
          <p:cNvSpPr txBox="1">
            <a:spLocks noChangeArrowheads="1"/>
          </p:cNvSpPr>
          <p:nvPr/>
        </p:nvSpPr>
        <p:spPr bwMode="auto">
          <a:xfrm>
            <a:off x="1066800" y="0"/>
            <a:ext cx="67818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t>“Significant amount” </a:t>
            </a:r>
            <a:r>
              <a:rPr lang="en-US" altLang="en-US">
                <a:solidFill>
                  <a:srgbClr val="FFCC00"/>
                </a:solidFill>
              </a:rPr>
              <a:t>of water ice and hydrogen found.</a:t>
            </a:r>
          </a:p>
          <a:p>
            <a:pPr eaLnBrk="1" hangingPunct="1">
              <a:spcBef>
                <a:spcPct val="50000"/>
              </a:spcBef>
            </a:pPr>
            <a:endParaRPr lang="en-US" altLang="en-US">
              <a:solidFill>
                <a:srgbClr val="FFCC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1600200" y="3456517"/>
            <a:ext cx="6400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400" dirty="0">
                <a:solidFill>
                  <a:srgbClr val="FFCC00"/>
                </a:solidFill>
              </a:rPr>
              <a:t>The biggest revelation uncovered by researchers in recent years is the discovery of water on the moon, in ice and rocks, across huge craters and vast lunar plains. LRO helped discover the moon's hidden water by watching its partner </a:t>
            </a:r>
            <a:r>
              <a:rPr lang="en-US" altLang="en-US" sz="2400" dirty="0">
                <a:solidFill>
                  <a:srgbClr val="FFCC00"/>
                </a:solidFill>
                <a:hlinkClick r:id="rId2"/>
              </a:rPr>
              <a:t>probe LCROSS crash</a:t>
            </a:r>
            <a:r>
              <a:rPr lang="en-US" altLang="en-US" sz="2400" dirty="0">
                <a:solidFill>
                  <a:srgbClr val="FFCC00"/>
                </a:solidFill>
              </a:rPr>
              <a:t> into the lunar surface in October 2009. LRO and other spacecraft ultimately found evidence of tons of water ice at the moon's north pole and elsewhere.</a:t>
            </a:r>
          </a:p>
        </p:txBody>
      </p:sp>
      <p:pic>
        <p:nvPicPr>
          <p:cNvPr id="22531" name="Picture 7" descr="LRO helped discover the moon’s hidden water in the lunar surface by watching the LCROSS probe cr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0040"/>
            <a:ext cx="4724400" cy="313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8"/>
          <p:cNvSpPr txBox="1">
            <a:spLocks noChangeArrowheads="1"/>
          </p:cNvSpPr>
          <p:nvPr/>
        </p:nvSpPr>
        <p:spPr bwMode="auto">
          <a:xfrm>
            <a:off x="4267200" y="304800"/>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000"/>
              <a:t>South Pole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5334000"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5"/>
          <p:cNvSpPr txBox="1">
            <a:spLocks noChangeArrowheads="1"/>
          </p:cNvSpPr>
          <p:nvPr/>
        </p:nvSpPr>
        <p:spPr bwMode="auto">
          <a:xfrm>
            <a:off x="1143000" y="5664200"/>
            <a:ext cx="7162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Remember, that water can be processed into oxygen and hydrogen fuel.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1127597123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M110515849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M1131495601r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M1097537923l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2514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M181373663r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2438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M1096850878lr">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9800" y="2362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Larmorq_obl">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7600" y="472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9"/>
          <p:cNvSpPr txBox="1">
            <a:spLocks noChangeArrowheads="1"/>
          </p:cNvSpPr>
          <p:nvPr/>
        </p:nvSpPr>
        <p:spPr bwMode="auto">
          <a:xfrm>
            <a:off x="1371600" y="19050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000">
                <a:solidFill>
                  <a:srgbClr val="FFCC00"/>
                </a:solidFill>
              </a:rPr>
              <a:t>Square Crater</a:t>
            </a:r>
          </a:p>
        </p:txBody>
      </p:sp>
      <p:sp>
        <p:nvSpPr>
          <p:cNvPr id="24586" name="Text Box 10"/>
          <p:cNvSpPr txBox="1">
            <a:spLocks noChangeArrowheads="1"/>
          </p:cNvSpPr>
          <p:nvPr/>
        </p:nvSpPr>
        <p:spPr bwMode="auto">
          <a:xfrm>
            <a:off x="5943600" y="19050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000">
                <a:solidFill>
                  <a:srgbClr val="FFCC00"/>
                </a:solidFill>
              </a:rPr>
              <a:t>X marks the spot</a:t>
            </a:r>
          </a:p>
        </p:txBody>
      </p:sp>
      <p:sp>
        <p:nvSpPr>
          <p:cNvPr id="24587" name="Text Box 11"/>
          <p:cNvSpPr txBox="1">
            <a:spLocks noChangeArrowheads="1"/>
          </p:cNvSpPr>
          <p:nvPr/>
        </p:nvSpPr>
        <p:spPr bwMode="auto">
          <a:xfrm>
            <a:off x="3581400" y="43434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000">
                <a:solidFill>
                  <a:srgbClr val="FFCC00"/>
                </a:solidFill>
              </a:rPr>
              <a:t>Chain of Craters</a:t>
            </a:r>
          </a:p>
        </p:txBody>
      </p:sp>
      <p:sp>
        <p:nvSpPr>
          <p:cNvPr id="24588" name="Text Box 12"/>
          <p:cNvSpPr txBox="1">
            <a:spLocks noChangeArrowheads="1"/>
          </p:cNvSpPr>
          <p:nvPr/>
        </p:nvSpPr>
        <p:spPr bwMode="auto">
          <a:xfrm>
            <a:off x="1905000" y="5287963"/>
            <a:ext cx="2057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a:t>Luna-</a:t>
            </a:r>
          </a:p>
        </p:txBody>
      </p:sp>
      <p:sp>
        <p:nvSpPr>
          <p:cNvPr id="24589" name="Text Box 13"/>
          <p:cNvSpPr txBox="1">
            <a:spLocks noChangeArrowheads="1"/>
          </p:cNvSpPr>
          <p:nvPr/>
        </p:nvSpPr>
        <p:spPr bwMode="auto">
          <a:xfrm>
            <a:off x="6172200" y="5257800"/>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a:t>pics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990600" y="0"/>
            <a:ext cx="716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Is there water on Mars?</a:t>
            </a:r>
          </a:p>
        </p:txBody>
      </p:sp>
      <p:pic>
        <p:nvPicPr>
          <p:cNvPr id="2560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95400"/>
            <a:ext cx="3468688"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38400"/>
            <a:ext cx="38862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8"/>
          <p:cNvSpPr txBox="1">
            <a:spLocks noChangeArrowheads="1"/>
          </p:cNvSpPr>
          <p:nvPr/>
        </p:nvSpPr>
        <p:spPr bwMode="auto">
          <a:xfrm>
            <a:off x="990600" y="4648200"/>
            <a:ext cx="3657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Proposed Martian Habitats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295400" y="5578475"/>
            <a:ext cx="754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400" b="1" i="1">
                <a:solidFill>
                  <a:srgbClr val="FFCC00"/>
                </a:solidFill>
                <a:latin typeface="Damn Noisy Kids"/>
              </a:rPr>
              <a:t>WATER ICE FOUND IN A “YOUNG” CRATER ON NORTH POLE OF MARS</a:t>
            </a:r>
          </a:p>
        </p:txBody>
      </p:sp>
      <p:pic>
        <p:nvPicPr>
          <p:cNvPr id="26627" name="Picture 3" descr="Perspective_view_of_crater_with_water_ice_-_looking_east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876300"/>
            <a:ext cx="59531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1219200" y="6400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i="1">
                <a:solidFill>
                  <a:srgbClr val="FFCC00"/>
                </a:solidFill>
                <a:latin typeface="Damn Noisy Kids"/>
              </a:rPr>
              <a:t>(FOUND BY</a:t>
            </a:r>
            <a:r>
              <a:rPr lang="en-US" altLang="en-US" sz="2400" b="1" i="1">
                <a:latin typeface="Damn Noisy Kids"/>
              </a:rPr>
              <a:t> </a:t>
            </a:r>
            <a:r>
              <a:rPr lang="en-US" altLang="en-US" sz="2400" b="1" i="1" u="sng">
                <a:latin typeface="Damn Noisy Kids"/>
              </a:rPr>
              <a:t>MARS EXPRESS SPACECRAFT</a:t>
            </a:r>
            <a:r>
              <a:rPr lang="en-US" altLang="en-US" sz="2400" b="1" i="1">
                <a:latin typeface="Damn Noisy Kids"/>
              </a:rPr>
              <a:t>) IN 2005</a:t>
            </a:r>
          </a:p>
        </p:txBody>
      </p:sp>
      <p:sp>
        <p:nvSpPr>
          <p:cNvPr id="26629" name="Rectangle 5"/>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400" b="1" i="1">
                <a:latin typeface="Damn Noisy Kids"/>
              </a:rPr>
              <a:t>“</a:t>
            </a:r>
            <a:r>
              <a:rPr lang="en-US" altLang="en-US" sz="2400" b="1" i="1">
                <a:solidFill>
                  <a:srgbClr val="FFCC00"/>
                </a:solidFill>
                <a:latin typeface="Damn Noisy Kids"/>
              </a:rPr>
              <a:t>FOLLOW THE WATER IN LOOKING FOR EXTRATERRESTRIAL LIFE, </a:t>
            </a:r>
          </a:p>
          <a:p>
            <a:pPr algn="ctr" eaLnBrk="1" hangingPunct="1">
              <a:spcBef>
                <a:spcPct val="0"/>
              </a:spcBef>
              <a:buClrTx/>
              <a:buSzTx/>
              <a:buFontTx/>
              <a:buNone/>
            </a:pPr>
            <a:r>
              <a:rPr lang="en-US" altLang="en-US" sz="2400" b="1" i="1">
                <a:solidFill>
                  <a:srgbClr val="FFCC00"/>
                </a:solidFill>
                <a:latin typeface="Damn Noisy Kids"/>
              </a:rPr>
              <a:t>THE NASA DIRECTIVE IS TO “</a:t>
            </a:r>
            <a:r>
              <a:rPr lang="en-US" altLang="en-US" sz="2400" b="1" i="1">
                <a:latin typeface="Damn Noisy Kids"/>
              </a:rPr>
              <a:t>follow the water</a:t>
            </a:r>
            <a:r>
              <a:rPr lang="en-US" altLang="en-US" sz="2400" b="1" i="1">
                <a:solidFill>
                  <a:srgbClr val="FFCC00"/>
                </a:solidFill>
                <a:latin typeface="Damn Noisy Kids"/>
              </a:rPr>
              <a:t>.</a:t>
            </a:r>
            <a:r>
              <a:rPr lang="en-US" altLang="en-US" sz="2400" b="1" i="1">
                <a:latin typeface="Damn Noisy Kids"/>
              </a:rPr>
              <a:t>”</a:t>
            </a:r>
          </a:p>
        </p:txBody>
      </p:sp>
      <p:pic>
        <p:nvPicPr>
          <p:cNvPr id="41990" name="~PP7854.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982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87" fill="hold"/>
                                        <p:tgtEl>
                                          <p:spTgt spid="419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199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90924143506-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28600"/>
            <a:ext cx="655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1219200" y="4329113"/>
            <a:ext cx="67056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b="1" i="1">
                <a:solidFill>
                  <a:srgbClr val="FFCC00"/>
                </a:solidFill>
                <a:latin typeface="Damn Noisy Kids"/>
              </a:rPr>
              <a:t>IN 2005 THE </a:t>
            </a:r>
            <a:r>
              <a:rPr lang="en-US" altLang="en-US" b="1" i="1" u="sng">
                <a:latin typeface="Damn Noisy Kids"/>
              </a:rPr>
              <a:t>MARS RECONNAISSANCE ORBITER</a:t>
            </a:r>
            <a:r>
              <a:rPr lang="en-US" altLang="en-US" b="1" i="1">
                <a:solidFill>
                  <a:srgbClr val="FFCC00"/>
                </a:solidFill>
                <a:latin typeface="Damn Noisy Kids"/>
              </a:rPr>
              <a:t> FOUND WATER ICE IN A FRESH CRATER NEAR THE EQUATOR ON MARS</a:t>
            </a:r>
          </a:p>
        </p:txBody>
      </p:sp>
      <p:pic>
        <p:nvPicPr>
          <p:cNvPr id="43016" name="~PP2854.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753600" y="670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ENCHANTMENT MUSIC.wav">
            <a:hlinkClick r:id="" action="ppaction://media"/>
          </p:cNvPr>
          <p:cNvPicPr>
            <a:picLocks noRot="1" noChangeAspect="1" noChangeArrowheads="1"/>
          </p:cNvPicPr>
          <p:nvPr>
            <a:audioFile r:link="rId3"/>
          </p:nvPr>
        </p:nvPicPr>
        <p:blipFill>
          <a:blip r:embed="rId6">
            <a:extLst>
              <a:ext uri="{28A0092B-C50C-407E-A947-70E740481C1C}">
                <a14:useLocalDpi xmlns:a14="http://schemas.microsoft.com/office/drawing/2010/main" val="0"/>
              </a:ext>
            </a:extLst>
          </a:blip>
          <a:srcRect/>
          <a:stretch>
            <a:fillRect/>
          </a:stretch>
        </p:blipFill>
        <p:spPr bwMode="auto">
          <a:xfrm>
            <a:off x="91440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a:off x="4876800" y="533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i="1">
                <a:latin typeface="Damn Noisy Kids"/>
              </a:rPr>
              <a:t>In Sublimation…</a:t>
            </a:r>
          </a:p>
        </p:txBody>
      </p:sp>
      <p:sp>
        <p:nvSpPr>
          <p:cNvPr id="27655" name="Text Box 7"/>
          <p:cNvSpPr txBox="1">
            <a:spLocks noChangeArrowheads="1"/>
          </p:cNvSpPr>
          <p:nvPr/>
        </p:nvSpPr>
        <p:spPr bwMode="auto">
          <a:xfrm>
            <a:off x="4800600" y="2774950"/>
            <a:ext cx="2895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i="1">
                <a:latin typeface="Damn Noisy Kids"/>
              </a:rPr>
              <a:t>water ice goes from </a:t>
            </a:r>
            <a:r>
              <a:rPr lang="en-US" altLang="en-US" sz="2400" b="1" i="1" u="sng">
                <a:latin typeface="Damn Noisy Kids"/>
              </a:rPr>
              <a:t>solid </a:t>
            </a:r>
            <a:r>
              <a:rPr lang="en-US" altLang="en-US" sz="2400" b="1" i="1">
                <a:latin typeface="Damn Noisy Kids"/>
              </a:rPr>
              <a:t>to </a:t>
            </a:r>
            <a:r>
              <a:rPr lang="en-US" altLang="en-US" sz="2400" b="1" i="1" u="sng">
                <a:latin typeface="Damn Noisy Kids"/>
              </a:rPr>
              <a:t>gas</a:t>
            </a:r>
            <a:r>
              <a:rPr lang="en-US" altLang="en-US" sz="2400" b="1" i="1">
                <a:latin typeface="Damn Noisy Kids"/>
              </a:rPr>
              <a:t>, not liquid.</a:t>
            </a:r>
          </a:p>
        </p:txBody>
      </p:sp>
      <p:sp>
        <p:nvSpPr>
          <p:cNvPr id="27656" name="Text Box 8"/>
          <p:cNvSpPr txBox="1">
            <a:spLocks noChangeArrowheads="1"/>
          </p:cNvSpPr>
          <p:nvPr/>
        </p:nvSpPr>
        <p:spPr bwMode="auto">
          <a:xfrm>
            <a:off x="2895600" y="1143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i="1">
                <a:latin typeface="Damn Noisy Kids"/>
              </a:rPr>
              <a:t>Water ice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757" fill="hold"/>
                                        <p:tgtEl>
                                          <p:spTgt spid="430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3016"/>
                </p:tgtEl>
              </p:cMediaNode>
            </p:audio>
            <p:audio>
              <p:cMediaNode vol="30000" numSld="30" showWhenStopped="0">
                <p:cTn id="8" fill="hold" display="0">
                  <p:stCondLst>
                    <p:cond delay="indefinite"/>
                  </p:stCondLst>
                  <p:endCondLst>
                    <p:cond evt="onPrev" delay="0">
                      <p:tgtEl>
                        <p:sldTgt/>
                      </p:tgtEl>
                    </p:cond>
                    <p:cond evt="onStopAudio" delay="0">
                      <p:tgtEl>
                        <p:sldTgt/>
                      </p:tgtEl>
                    </p:cond>
                  </p:endCondLst>
                </p:cTn>
                <p:tgtEl>
                  <p:spTgt spid="430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762000" y="2365375"/>
            <a:ext cx="8001000"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a:solidFill>
                  <a:srgbClr val="FFCC00"/>
                </a:solidFill>
              </a:rPr>
              <a:t>NASA's </a:t>
            </a:r>
            <a:r>
              <a:rPr lang="en-US" altLang="en-US" sz="4400">
                <a:solidFill>
                  <a:srgbClr val="FFCC00"/>
                </a:solidFill>
                <a:hlinkClick r:id="rId2"/>
              </a:rPr>
              <a:t>Phoenix lander</a:t>
            </a:r>
            <a:r>
              <a:rPr lang="en-US" altLang="en-US" sz="4400">
                <a:solidFill>
                  <a:srgbClr val="FFCC00"/>
                </a:solidFill>
              </a:rPr>
              <a:t> detected water ice at its landing site in 2008 and its onboard mass spectrometer found traces of water vapor when the sample was heated above freezing.</a:t>
            </a:r>
            <a:r>
              <a:rPr lang="en-US" altLang="en-US" sz="5400">
                <a:solidFill>
                  <a:srgbClr val="FFCC00"/>
                </a:solidFill>
              </a:rPr>
              <a:t> </a:t>
            </a:r>
          </a:p>
        </p:txBody>
      </p:sp>
      <p:pic>
        <p:nvPicPr>
          <p:cNvPr id="28675" name="Picture 8" descr="pia09942-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6200"/>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Text Box 4"/>
          <p:cNvSpPr txBox="1">
            <a:spLocks noChangeArrowheads="1"/>
          </p:cNvSpPr>
          <p:nvPr/>
        </p:nvSpPr>
        <p:spPr bwMode="auto">
          <a:xfrm>
            <a:off x="914400" y="228600"/>
            <a:ext cx="8229600"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“NASA Exploration Roadmap: A return to the Moon’s Surface documented”				                        Spaceflight.com</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“Journey to Mars”				                   Space.com</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“NASA Eyes Plan for Deep-Space Outpost Near the Moon”   Space.com</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“Extreme Shrimp May Hold Clues to Alien Life”                             NASA</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“NEXT provides propulsion for Deep Space Missions”                   NASA</a:t>
            </a:r>
            <a:r>
              <a:rPr lang="en-US" altLang="en-US" sz="1800">
                <a:solidFill>
                  <a:srgbClr val="FFCC00"/>
                </a:solidFill>
                <a:effectLst>
                  <a:outerShdw blurRad="38100" dist="38100" dir="2700000" algn="tl">
                    <a:srgbClr val="000000"/>
                  </a:outerShdw>
                </a:effectLst>
                <a:latin typeface="Tahoma" panose="020B0604030504040204" pitchFamily="34" charset="0"/>
              </a:rPr>
              <a:t> </a:t>
            </a:r>
          </a:p>
          <a:p>
            <a:pPr>
              <a:spcBef>
                <a:spcPct val="50000"/>
              </a:spcBef>
            </a:pPr>
            <a:r>
              <a:rPr lang="en-US" altLang="en-US" sz="1800">
                <a:solidFill>
                  <a:srgbClr val="FFCC00"/>
                </a:solidFill>
                <a:effectLst>
                  <a:outerShdw blurRad="38100" dist="38100" dir="2700000" algn="tl">
                    <a:srgbClr val="000000"/>
                  </a:outerShdw>
                </a:effectLst>
                <a:latin typeface="Tahoma" panose="020B0604030504040204" pitchFamily="34" charset="0"/>
              </a:rPr>
              <a:t>“</a:t>
            </a:r>
            <a:r>
              <a:rPr lang="en-US" altLang="en-US" sz="1800" b="1">
                <a:solidFill>
                  <a:srgbClr val="FFCC00"/>
                </a:solidFill>
                <a:effectLst>
                  <a:outerShdw blurRad="38100" dist="38100" dir="2700000" algn="tl">
                    <a:srgbClr val="000000"/>
                  </a:outerShdw>
                </a:effectLst>
                <a:latin typeface="Tahoma" panose="020B0604030504040204" pitchFamily="34" charset="0"/>
              </a:rPr>
              <a:t>Is Warp Drive Real?”                                                                        NASA</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“NASA’s 100 Year Space Ship Project sets sights on Interstellar travel”                    					     Space.com </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“NASA Announces MAR 2020 Payload to explore the Red Planet”                        								NASA  </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“NASA is planning to deflect an asteroid in 2022 to learn how to protect Earth”					                     Mars VOX </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“Mars Surface Mission Workshop”           Lunar and Planetary Institute</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“SHERLOC to micro-map Mars minerals and carbon rings”              JPL </a:t>
            </a:r>
          </a:p>
          <a:p>
            <a:pPr>
              <a:spcBef>
                <a:spcPct val="50000"/>
              </a:spcBef>
            </a:pPr>
            <a:r>
              <a:rPr lang="en-US" altLang="en-US" sz="1800" b="1">
                <a:solidFill>
                  <a:srgbClr val="FFCC00"/>
                </a:solidFill>
                <a:effectLst>
                  <a:outerShdw blurRad="38100" dist="38100" dir="2700000" algn="tl">
                    <a:srgbClr val="000000"/>
                  </a:outerShdw>
                </a:effectLst>
                <a:latin typeface="Tahoma" panose="020B0604030504040204" pitchFamily="34" charset="0"/>
              </a:rPr>
              <a:t>“NASA announces Mars 2020 Rover Payload to explore the Red Planet as never before”                                                                                NASA       </a:t>
            </a:r>
            <a:endParaRPr lang="en-US" altLang="en-US" sz="1800">
              <a:solidFill>
                <a:srgbClr val="FFCC00"/>
              </a:solidFill>
              <a:effectLst>
                <a:outerShdw blurRad="38100" dist="38100" dir="2700000" algn="tl">
                  <a:srgbClr val="000000"/>
                </a:outerShdw>
              </a:effectLst>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odo_020_0242_2">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304800"/>
            <a:ext cx="314325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533400" y="1905000"/>
            <a:ext cx="533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b="1" i="1" dirty="0">
                <a:solidFill>
                  <a:srgbClr val="FFCC00"/>
                </a:solidFill>
                <a:latin typeface="Damn Noisy Kids"/>
              </a:rPr>
              <a:t>IN 2008, THE  LANDER “PHOENIX”   ALSO DISCOVERED </a:t>
            </a:r>
            <a:r>
              <a:rPr lang="en-US" altLang="en-US" b="1" i="1" dirty="0">
                <a:latin typeface="Damn Noisy Kids"/>
              </a:rPr>
              <a:t>WATER ICE</a:t>
            </a:r>
            <a:r>
              <a:rPr lang="en-US" altLang="en-US" b="1" i="1" dirty="0">
                <a:solidFill>
                  <a:srgbClr val="FFCC00"/>
                </a:solidFill>
                <a:latin typeface="Damn Noisy Kids"/>
              </a:rPr>
              <a:t>             </a:t>
            </a:r>
            <a:r>
              <a:rPr lang="en-US" altLang="en-US" b="1" i="1" dirty="0">
                <a:latin typeface="Damn Noisy Kids"/>
              </a:rPr>
              <a:t>BURIED TWO INCHES</a:t>
            </a:r>
            <a:r>
              <a:rPr lang="en-US" altLang="en-US" b="1" i="1" dirty="0">
                <a:solidFill>
                  <a:srgbClr val="FFCC00"/>
                </a:solidFill>
                <a:latin typeface="Damn Noisy Kids"/>
              </a:rPr>
              <a:t> UNDER ITSELF.</a:t>
            </a:r>
          </a:p>
        </p:txBody>
      </p:sp>
      <p:pic>
        <p:nvPicPr>
          <p:cNvPr id="44036" name="~PP3869.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5918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737" fill="hold"/>
                                        <p:tgtEl>
                                          <p:spTgt spid="440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403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38200" y="1219200"/>
            <a:ext cx="83058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“NASA </a:t>
            </a:r>
            <a:r>
              <a:rPr lang="en-US" altLang="en-US" sz="4000" u="sng">
                <a:solidFill>
                  <a:srgbClr val="FFCC00"/>
                </a:solidFill>
              </a:rPr>
              <a:t>Phoenix </a:t>
            </a:r>
            <a:r>
              <a:rPr lang="en-US" altLang="en-US" sz="4000">
                <a:solidFill>
                  <a:srgbClr val="FFCC00"/>
                </a:solidFill>
              </a:rPr>
              <a:t>results point to </a:t>
            </a:r>
            <a:r>
              <a:rPr lang="en-US" altLang="en-US" sz="4000"/>
              <a:t>Martian</a:t>
            </a:r>
            <a:r>
              <a:rPr lang="en-US" altLang="en-US" sz="4000">
                <a:solidFill>
                  <a:srgbClr val="FFCC00"/>
                </a:solidFill>
              </a:rPr>
              <a:t> </a:t>
            </a:r>
            <a:r>
              <a:rPr lang="en-US" altLang="en-US" sz="4000"/>
              <a:t>Climate Cycles</a:t>
            </a:r>
            <a:r>
              <a:rPr lang="en-US" altLang="en-US" sz="4000">
                <a:solidFill>
                  <a:srgbClr val="FFCC00"/>
                </a:solidFill>
              </a:rPr>
              <a:t>, </a:t>
            </a:r>
            <a:r>
              <a:rPr lang="en-US" altLang="en-US" sz="4000"/>
              <a:t>favorable chemistry</a:t>
            </a:r>
            <a:r>
              <a:rPr lang="en-US" altLang="en-US" sz="4000">
                <a:solidFill>
                  <a:srgbClr val="FFCC00"/>
                </a:solidFill>
              </a:rPr>
              <a:t>, and episodes with thin films of </a:t>
            </a:r>
            <a:r>
              <a:rPr lang="en-US" altLang="en-US" sz="4000"/>
              <a:t>liquid water</a:t>
            </a:r>
            <a:r>
              <a:rPr lang="en-US" altLang="en-US" sz="4000">
                <a:solidFill>
                  <a:srgbClr val="FFCC00"/>
                </a:solidFill>
              </a:rPr>
              <a:t> during ongoing, long-term climate cycles may sometimes make the area where Phoenix landed last year a </a:t>
            </a:r>
            <a:r>
              <a:rPr lang="en-US" altLang="en-US" sz="4000"/>
              <a:t>favorable environment for microbes</a:t>
            </a:r>
            <a:r>
              <a:rPr lang="en-US" altLang="en-US" sz="4000">
                <a:solidFill>
                  <a:srgbClr val="FFCC00"/>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33400" y="2100263"/>
            <a:ext cx="8305800"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6600">
                <a:solidFill>
                  <a:srgbClr val="FFCC00"/>
                </a:solidFill>
                <a:latin typeface="Brush Script MT" pitchFamily="66" charset="0"/>
              </a:rPr>
              <a:t>The </a:t>
            </a:r>
            <a:r>
              <a:rPr lang="en-US" altLang="en-US" sz="6600">
                <a:latin typeface="Brush Script MT" pitchFamily="66" charset="0"/>
              </a:rPr>
              <a:t>M</a:t>
            </a:r>
            <a:r>
              <a:rPr lang="en-US" altLang="en-US" sz="6600">
                <a:solidFill>
                  <a:srgbClr val="FFCC00"/>
                </a:solidFill>
                <a:latin typeface="Brush Script MT" pitchFamily="66" charset="0"/>
              </a:rPr>
              <a:t>ars </a:t>
            </a:r>
            <a:r>
              <a:rPr lang="en-US" altLang="en-US" sz="6600">
                <a:latin typeface="Brush Script MT" pitchFamily="66" charset="0"/>
              </a:rPr>
              <a:t>S</a:t>
            </a:r>
            <a:r>
              <a:rPr lang="en-US" altLang="en-US" sz="6600">
                <a:solidFill>
                  <a:srgbClr val="FFCC00"/>
                </a:solidFill>
                <a:latin typeface="Brush Script MT" pitchFamily="66" charset="0"/>
              </a:rPr>
              <a:t>cience </a:t>
            </a:r>
            <a:r>
              <a:rPr lang="en-US" altLang="en-US" sz="6600">
                <a:latin typeface="Brush Script MT" pitchFamily="66" charset="0"/>
              </a:rPr>
              <a:t>L</a:t>
            </a:r>
            <a:r>
              <a:rPr lang="en-US" altLang="en-US" sz="6600">
                <a:solidFill>
                  <a:srgbClr val="FFCC00"/>
                </a:solidFill>
                <a:latin typeface="Brush Script MT" pitchFamily="66" charset="0"/>
              </a:rPr>
              <a:t>aboratory Rover </a:t>
            </a:r>
          </a:p>
          <a:p>
            <a:pPr algn="ctr" eaLnBrk="1" hangingPunct="1">
              <a:spcBef>
                <a:spcPct val="50000"/>
              </a:spcBef>
            </a:pPr>
            <a:r>
              <a:rPr lang="en-US" altLang="en-US" sz="6600">
                <a:solidFill>
                  <a:srgbClr val="FFCC00"/>
                </a:solidFill>
                <a:latin typeface="Brush Script MT" pitchFamily="66" charset="0"/>
              </a:rPr>
              <a:t>“Curiosity”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990600" y="609600"/>
            <a:ext cx="8153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r>
              <a:rPr lang="en-US" altLang="en-US" sz="4000">
                <a:solidFill>
                  <a:srgbClr val="FFCC00"/>
                </a:solidFill>
              </a:rPr>
              <a:t> NASA's </a:t>
            </a:r>
            <a:r>
              <a:rPr lang="en-US" altLang="en-US" sz="4000">
                <a:solidFill>
                  <a:srgbClr val="FFCC00"/>
                </a:solidFill>
                <a:hlinkClick r:id="rId2"/>
              </a:rPr>
              <a:t>Curiosity Rover</a:t>
            </a:r>
          </a:p>
          <a:p>
            <a:pPr algn="ctr" eaLnBrk="1" hangingPunct="1"/>
            <a:r>
              <a:rPr lang="en-US" altLang="en-US" sz="4000">
                <a:solidFill>
                  <a:srgbClr val="FFCC00"/>
                </a:solidFill>
                <a:hlinkClick r:id="rId2"/>
              </a:rPr>
              <a:t>detected water molecules</a:t>
            </a:r>
            <a:endParaRPr lang="en-US" altLang="en-US" sz="4000">
              <a:solidFill>
                <a:srgbClr val="FFCC00"/>
              </a:solidFill>
            </a:endParaRPr>
          </a:p>
          <a:p>
            <a:pPr algn="ctr" eaLnBrk="1" hangingPunct="1"/>
            <a:r>
              <a:rPr lang="en-US" altLang="en-US" sz="4000">
                <a:solidFill>
                  <a:srgbClr val="FFCC00"/>
                </a:solidFill>
              </a:rPr>
              <a:t> in soil samples analyzed </a:t>
            </a:r>
          </a:p>
          <a:p>
            <a:pPr algn="ctr" eaLnBrk="1" hangingPunct="1"/>
            <a:r>
              <a:rPr lang="en-US" altLang="en-US" sz="4000">
                <a:solidFill>
                  <a:srgbClr val="FFCC00"/>
                </a:solidFill>
              </a:rPr>
              <a:t>by its SAM (Sample Analysis at Mars) instruments, </a:t>
            </a:r>
          </a:p>
          <a:p>
            <a:pPr algn="ctr" eaLnBrk="1" hangingPunct="1"/>
            <a:r>
              <a:rPr lang="en-US" altLang="en-US" sz="4000">
                <a:solidFill>
                  <a:srgbClr val="FFCC00"/>
                </a:solidFill>
              </a:rPr>
              <a:t>suggesting Martian soil contains about</a:t>
            </a:r>
            <a:r>
              <a:rPr lang="en-US" altLang="en-US"/>
              <a:t> </a:t>
            </a:r>
          </a:p>
          <a:p>
            <a:pPr algn="ctr" eaLnBrk="1" hangingPunct="1"/>
            <a:endParaRPr lang="en-US" altLang="en-US" sz="5400"/>
          </a:p>
        </p:txBody>
      </p:sp>
      <p:sp>
        <p:nvSpPr>
          <p:cNvPr id="32771" name="Text Box 5"/>
          <p:cNvSpPr txBox="1">
            <a:spLocks noChangeArrowheads="1"/>
          </p:cNvSpPr>
          <p:nvPr/>
        </p:nvSpPr>
        <p:spPr bwMode="auto">
          <a:xfrm>
            <a:off x="1143000" y="4724400"/>
            <a:ext cx="75438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t>two pints of water </a:t>
            </a:r>
            <a:r>
              <a:rPr lang="en-US" altLang="en-US" sz="5400">
                <a:solidFill>
                  <a:srgbClr val="FFCC00"/>
                </a:solidFill>
              </a:rPr>
              <a:t>per</a:t>
            </a:r>
            <a:r>
              <a:rPr lang="en-US" altLang="en-US" sz="5400"/>
              <a:t> cubic foot of soil </a:t>
            </a:r>
            <a:r>
              <a:rPr lang="en-US" altLang="en-US" sz="5400">
                <a:solidFill>
                  <a:srgbClr val="FFCC00"/>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8077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1447800" y="0"/>
            <a:ext cx="640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The SAM Instrument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219200" y="2057400"/>
            <a:ext cx="73914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dirty="0">
                <a:solidFill>
                  <a:srgbClr val="FFCC00"/>
                </a:solidFill>
              </a:rPr>
              <a:t>      Could life have existed </a:t>
            </a:r>
          </a:p>
          <a:p>
            <a:pPr algn="ctr" eaLnBrk="1" hangingPunct="1">
              <a:spcBef>
                <a:spcPct val="50000"/>
              </a:spcBef>
            </a:pPr>
            <a:r>
              <a:rPr lang="en-US" altLang="en-US" sz="5400" dirty="0">
                <a:solidFill>
                  <a:srgbClr val="FFCC00"/>
                </a:solidFill>
              </a:rPr>
              <a:t>on Mars?</a:t>
            </a:r>
          </a:p>
        </p:txBody>
      </p:sp>
      <p:sp>
        <p:nvSpPr>
          <p:cNvPr id="34819" name="Text Box 3"/>
          <p:cNvSpPr txBox="1">
            <a:spLocks noChangeArrowheads="1"/>
          </p:cNvSpPr>
          <p:nvPr/>
        </p:nvSpPr>
        <p:spPr bwMode="auto">
          <a:xfrm>
            <a:off x="1951182" y="4495800"/>
            <a:ext cx="66294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7200" dirty="0"/>
              <a:t>YES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ars curiosity john klein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8001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1447800" y="0"/>
            <a:ext cx="6781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Mar’s John Klein Rock</a:t>
            </a:r>
          </a:p>
        </p:txBody>
      </p:sp>
      <p:sp>
        <p:nvSpPr>
          <p:cNvPr id="35844" name="Text Box 4"/>
          <p:cNvSpPr txBox="1">
            <a:spLocks noChangeArrowheads="1"/>
          </p:cNvSpPr>
          <p:nvPr/>
        </p:nvSpPr>
        <p:spPr bwMode="auto">
          <a:xfrm flipH="1">
            <a:off x="-914400" y="5203825"/>
            <a:ext cx="30321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sz="5400"/>
          </a:p>
        </p:txBody>
      </p:sp>
      <p:sp>
        <p:nvSpPr>
          <p:cNvPr id="35845" name="Text Box 5"/>
          <p:cNvSpPr txBox="1">
            <a:spLocks noChangeArrowheads="1"/>
          </p:cNvSpPr>
          <p:nvPr/>
        </p:nvSpPr>
        <p:spPr bwMode="auto">
          <a:xfrm>
            <a:off x="1828800" y="6019800"/>
            <a:ext cx="7848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at Yellowknife Bay</a:t>
            </a:r>
          </a:p>
        </p:txBody>
      </p:sp>
      <p:sp>
        <p:nvSpPr>
          <p:cNvPr id="35846" name="AutoShape 6"/>
          <p:cNvSpPr>
            <a:spLocks noChangeArrowheads="1"/>
          </p:cNvSpPr>
          <p:nvPr/>
        </p:nvSpPr>
        <p:spPr bwMode="auto">
          <a:xfrm>
            <a:off x="6553200" y="2514600"/>
            <a:ext cx="976313"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
        <p:nvSpPr>
          <p:cNvPr id="35847" name="AutoShape 8"/>
          <p:cNvSpPr>
            <a:spLocks noChangeArrowheads="1"/>
          </p:cNvSpPr>
          <p:nvPr/>
        </p:nvSpPr>
        <p:spPr bwMode="auto">
          <a:xfrm>
            <a:off x="8658225" y="1600200"/>
            <a:ext cx="485775" cy="976313"/>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66800" y="304800"/>
            <a:ext cx="7239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dirty="0">
                <a:solidFill>
                  <a:srgbClr val="FFCC00"/>
                </a:solidFill>
              </a:rPr>
              <a:t>The stream that once flowed here was:</a:t>
            </a:r>
          </a:p>
          <a:p>
            <a:pPr algn="ctr" eaLnBrk="1" hangingPunct="1">
              <a:spcBef>
                <a:spcPct val="50000"/>
              </a:spcBef>
            </a:pPr>
            <a:r>
              <a:rPr lang="en-US" altLang="en-US" sz="2800" dirty="0">
                <a:solidFill>
                  <a:srgbClr val="FFCC00"/>
                </a:solidFill>
              </a:rPr>
              <a:t>waist deep, warm, and had a Ph range that</a:t>
            </a:r>
          </a:p>
          <a:p>
            <a:pPr algn="ctr" eaLnBrk="1" hangingPunct="1">
              <a:spcBef>
                <a:spcPct val="50000"/>
              </a:spcBef>
            </a:pPr>
            <a:r>
              <a:rPr lang="en-US" altLang="en-US" sz="2800" dirty="0"/>
              <a:t>could have supported</a:t>
            </a:r>
            <a:r>
              <a:rPr lang="en-US" altLang="en-US" sz="2800" dirty="0">
                <a:solidFill>
                  <a:srgbClr val="FFCC00"/>
                </a:solidFill>
              </a:rPr>
              <a:t> LIFE…</a:t>
            </a:r>
          </a:p>
          <a:p>
            <a:pPr algn="ctr" eaLnBrk="1" hangingPunct="1">
              <a:spcBef>
                <a:spcPct val="50000"/>
              </a:spcBef>
            </a:pPr>
            <a:r>
              <a:rPr lang="en-US" altLang="en-US" sz="2800" dirty="0">
                <a:solidFill>
                  <a:srgbClr val="FFCC00"/>
                </a:solidFill>
              </a:rPr>
              <a:t>Gale Crater is now considered to have been a vast lake existing on and off for many thousands of years.</a:t>
            </a:r>
          </a:p>
        </p:txBody>
      </p:sp>
      <p:pic>
        <p:nvPicPr>
          <p:cNvPr id="36870" name="Picture 6" descr="gale-crat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069834"/>
            <a:ext cx="4038600" cy="2592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link="rId2"/>
          <a:srcRect/>
          <a:tile tx="0" ty="0" sx="100000" sy="100000" flip="none" algn="tl"/>
        </a:blipFill>
        <a:effectLst/>
      </p:bgPr>
    </p:bg>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990600" y="38100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a:solidFill>
                  <a:srgbClr val="FFCC00"/>
                </a:solidFill>
              </a:rPr>
              <a:t>"Curiosity explored Yellowknife Bay and found that it was in </a:t>
            </a:r>
            <a:r>
              <a:rPr lang="en-US" altLang="en-US" sz="2800"/>
              <a:t>an ancient lake-bed environment</a:t>
            </a:r>
            <a:r>
              <a:rPr lang="en-US" altLang="en-US" sz="2800">
                <a:solidFill>
                  <a:srgbClr val="FFCC00"/>
                </a:solidFill>
              </a:rPr>
              <a:t> that several billion years ago offered </a:t>
            </a:r>
            <a:r>
              <a:rPr lang="en-US" altLang="en-US" sz="2800"/>
              <a:t>fresh water</a:t>
            </a:r>
            <a:r>
              <a:rPr lang="en-US" altLang="en-US" sz="2800">
                <a:solidFill>
                  <a:srgbClr val="FFCC00"/>
                </a:solidFill>
              </a:rPr>
              <a:t> and </a:t>
            </a:r>
            <a:r>
              <a:rPr lang="en-US" altLang="en-US" sz="2800"/>
              <a:t>all the key ingredients for life</a:t>
            </a:r>
            <a:r>
              <a:rPr lang="en-US" altLang="en-US" sz="2800">
                <a:solidFill>
                  <a:srgbClr val="FFCC00"/>
                </a:solidFill>
              </a:rPr>
              <a:t> and a chemical source for microbes, if indeed any existed at that time."</a:t>
            </a:r>
          </a:p>
        </p:txBody>
      </p:sp>
      <p:sp>
        <p:nvSpPr>
          <p:cNvPr id="37891" name="Rectangle 5"/>
          <p:cNvSpPr>
            <a:spLocks noChangeArrowheads="1"/>
          </p:cNvSpPr>
          <p:nvPr/>
        </p:nvSpPr>
        <p:spPr bwMode="auto">
          <a:xfrm>
            <a:off x="-4535488" y="31400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pic>
        <p:nvPicPr>
          <p:cNvPr id="378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480050"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 Box 5"/>
          <p:cNvSpPr txBox="1">
            <a:spLocks noChangeArrowheads="1"/>
          </p:cNvSpPr>
          <p:nvPr/>
        </p:nvSpPr>
        <p:spPr bwMode="auto">
          <a:xfrm>
            <a:off x="1066800" y="6019800"/>
            <a:ext cx="7620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t>The river causing the rounded rocks is considered to have been 30-40 miles long.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457200" y="4664075"/>
            <a:ext cx="8915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b="1" i="1" dirty="0">
                <a:latin typeface="Damn Noisy Kids"/>
              </a:rPr>
              <a:t>In 2013 THE MARS ROVER “CURIOSITY”                                                                                                                        FOUND PROOF OF </a:t>
            </a:r>
            <a:r>
              <a:rPr lang="en-US" altLang="en-US" b="1" i="1" dirty="0">
                <a:solidFill>
                  <a:srgbClr val="00FFFF"/>
                </a:solidFill>
                <a:latin typeface="Damn Noisy Kids"/>
              </a:rPr>
              <a:t>WATER</a:t>
            </a:r>
            <a:r>
              <a:rPr lang="en-US" altLang="en-US" b="1" i="1" dirty="0">
                <a:latin typeface="Damn Noisy Kids"/>
              </a:rPr>
              <a:t> THAT “COULD HAVE </a:t>
            </a:r>
            <a:r>
              <a:rPr lang="en-US" altLang="en-US" b="1" i="1" dirty="0">
                <a:solidFill>
                  <a:srgbClr val="FFCC00"/>
                </a:solidFill>
                <a:latin typeface="Damn Noisy Kids"/>
              </a:rPr>
              <a:t>SUPPORTED LIFE</a:t>
            </a:r>
            <a:r>
              <a:rPr lang="en-US" altLang="en-US" b="1" i="1" dirty="0">
                <a:latin typeface="Damn Noisy Kids"/>
              </a:rPr>
              <a:t>  AND WOULD HAVE BEEN </a:t>
            </a:r>
            <a:r>
              <a:rPr lang="en-US" altLang="en-US" b="1" i="1" dirty="0">
                <a:solidFill>
                  <a:srgbClr val="FFCC00"/>
                </a:solidFill>
                <a:latin typeface="Damn Noisy Kids"/>
              </a:rPr>
              <a:t>DRINKABLE</a:t>
            </a:r>
            <a:r>
              <a:rPr lang="en-US" altLang="en-US" b="1" i="1" dirty="0">
                <a:latin typeface="Damn Noisy Kids"/>
              </a:rPr>
              <a:t>.”</a:t>
            </a:r>
          </a:p>
        </p:txBody>
      </p:sp>
      <p:pic>
        <p:nvPicPr>
          <p:cNvPr id="38915" name="Picture 8" descr="pt_1401_5241_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71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 descr="Remnants of Ancient Streambed on Mars (White-Balanced 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350" y="1828800"/>
            <a:ext cx="2152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2" descr="Rock outcrops on Mars and Ear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0"/>
            <a:ext cx="2819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4" descr="Goulburn Sc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048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6" descr="In this handout image provided by NASA/JPL-Caltech/MSSS, and captured by NASA's Curiosity rover, a rock outcrop called Link pops out from a Martian surface that is elsewhere blanketed by reddish-brown dust, showing evidence for an ancient, flowing stream, Sept. 2, 2012. (credit: NASA/JPL-Caltech/MSSS via Getty 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971675"/>
            <a:ext cx="37338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P11259.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96012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907" fill="hold"/>
                                        <p:tgtEl>
                                          <p:spTgt spid="460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608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Text Box 4"/>
          <p:cNvSpPr txBox="1">
            <a:spLocks noChangeArrowheads="1"/>
          </p:cNvSpPr>
          <p:nvPr/>
        </p:nvSpPr>
        <p:spPr bwMode="auto">
          <a:xfrm>
            <a:off x="924776" y="457200"/>
            <a:ext cx="8229600" cy="604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FFCC00"/>
                </a:solidFill>
                <a:effectLst>
                  <a:outerShdw blurRad="38100" dist="38100" dir="2700000" algn="tl">
                    <a:srgbClr val="000000"/>
                  </a:outerShdw>
                </a:effectLst>
                <a:latin typeface="Tahoma" panose="020B0604030504040204" pitchFamily="34" charset="0"/>
              </a:rPr>
              <a:t>“</a:t>
            </a:r>
            <a:r>
              <a:rPr lang="en-US" altLang="en-US" sz="1800" dirty="0">
                <a:solidFill>
                  <a:srgbClr val="FFCC00"/>
                </a:solidFill>
                <a:effectLst>
                  <a:outerShdw blurRad="38100" dist="38100" dir="2700000" algn="tl">
                    <a:srgbClr val="000000"/>
                  </a:outerShdw>
                </a:effectLst>
                <a:latin typeface="Tahoma" panose="020B0604030504040204" pitchFamily="34" charset="0"/>
              </a:rPr>
              <a:t>NASA is mulling a plan to visit Mars via its Moon Phobos”                 NASA</a:t>
            </a:r>
          </a:p>
          <a:p>
            <a:pPr>
              <a:spcBef>
                <a:spcPct val="50000"/>
              </a:spcBef>
            </a:pPr>
            <a:r>
              <a:rPr lang="en-US" altLang="en-US" sz="1800" dirty="0">
                <a:solidFill>
                  <a:srgbClr val="FFCC00"/>
                </a:solidFill>
                <a:effectLst>
                  <a:outerShdw blurRad="38100" dist="38100" dir="2700000" algn="tl">
                    <a:srgbClr val="000000"/>
                  </a:outerShdw>
                </a:effectLst>
                <a:latin typeface="Tahoma" panose="020B0604030504040204" pitchFamily="34" charset="0"/>
              </a:rPr>
              <a:t>“Boeing SLS Mission Booklet”                                                        Boeing</a:t>
            </a:r>
          </a:p>
          <a:p>
            <a:pPr>
              <a:spcBef>
                <a:spcPct val="50000"/>
              </a:spcBef>
            </a:pPr>
            <a:r>
              <a:rPr lang="en-US" altLang="en-US" sz="1800" dirty="0">
                <a:solidFill>
                  <a:srgbClr val="FFCC00"/>
                </a:solidFill>
                <a:effectLst>
                  <a:outerShdw blurRad="38100" dist="38100" dir="2700000" algn="tl">
                    <a:srgbClr val="000000"/>
                  </a:outerShdw>
                </a:effectLst>
                <a:latin typeface="Tahoma" panose="020B0604030504040204" pitchFamily="34" charset="0"/>
              </a:rPr>
              <a:t>“A Mission to Phobos will also provide samples from Mars”      						                        Astrobiology Magazine</a:t>
            </a:r>
          </a:p>
          <a:p>
            <a:pPr>
              <a:spcBef>
                <a:spcPct val="50000"/>
              </a:spcBef>
            </a:pPr>
            <a:r>
              <a:rPr lang="en-US" altLang="en-US" sz="1800" u="sng" dirty="0">
                <a:solidFill>
                  <a:srgbClr val="FFCC00"/>
                </a:solidFill>
                <a:effectLst>
                  <a:outerShdw blurRad="38100" dist="38100" dir="2700000" algn="tl">
                    <a:srgbClr val="000000"/>
                  </a:outerShdw>
                </a:effectLst>
                <a:latin typeface="Tahoma" panose="020B0604030504040204" pitchFamily="34" charset="0"/>
              </a:rPr>
              <a:t>Welcome to Mars</a:t>
            </a:r>
            <a:r>
              <a:rPr lang="en-US" altLang="en-US" sz="1800" dirty="0">
                <a:solidFill>
                  <a:srgbClr val="FFCC00"/>
                </a:solidFill>
                <a:effectLst>
                  <a:outerShdw blurRad="38100" dist="38100" dir="2700000" algn="tl">
                    <a:srgbClr val="000000"/>
                  </a:outerShdw>
                </a:effectLst>
                <a:latin typeface="Tahoma" panose="020B0604030504040204" pitchFamily="34" charset="0"/>
              </a:rPr>
              <a:t> 				                           Buzz Aldrin</a:t>
            </a:r>
          </a:p>
          <a:p>
            <a:pPr>
              <a:spcBef>
                <a:spcPct val="50000"/>
              </a:spcBef>
            </a:pPr>
            <a:r>
              <a:rPr lang="en-US" altLang="en-US" sz="1800" dirty="0">
                <a:solidFill>
                  <a:srgbClr val="FFCC00"/>
                </a:solidFill>
                <a:effectLst>
                  <a:outerShdw blurRad="38100" dist="38100" dir="2700000" algn="tl">
                    <a:srgbClr val="000000"/>
                  </a:outerShdw>
                </a:effectLst>
                <a:latin typeface="Tahoma" panose="020B0604030504040204" pitchFamily="34" charset="0"/>
              </a:rPr>
              <a:t>“How We will Live on Mars”                                             Steven Petranek</a:t>
            </a:r>
          </a:p>
          <a:p>
            <a:pPr>
              <a:spcBef>
                <a:spcPct val="50000"/>
              </a:spcBef>
            </a:pPr>
            <a:r>
              <a:rPr lang="en-US" altLang="en-US" sz="1800" dirty="0">
                <a:solidFill>
                  <a:srgbClr val="FFCC00"/>
                </a:solidFill>
                <a:effectLst>
                  <a:outerShdw blurRad="38100" dist="38100" dir="2700000" algn="tl">
                    <a:srgbClr val="000000"/>
                  </a:outerShdw>
                </a:effectLst>
                <a:latin typeface="Tahoma" panose="020B0604030504040204" pitchFamily="34" charset="0"/>
              </a:rPr>
              <a:t>“Elon Musk will reveal Mars Colonizing Spaceship this Year”                                            						        Business Insider</a:t>
            </a:r>
          </a:p>
          <a:p>
            <a:pPr>
              <a:spcBef>
                <a:spcPct val="50000"/>
              </a:spcBef>
            </a:pPr>
            <a:r>
              <a:rPr lang="en-US" altLang="en-US" sz="1800" dirty="0">
                <a:solidFill>
                  <a:srgbClr val="FFCC00"/>
                </a:solidFill>
                <a:effectLst>
                  <a:outerShdw blurRad="38100" dist="38100" dir="2700000" algn="tl">
                    <a:srgbClr val="000000"/>
                  </a:outerShdw>
                </a:effectLst>
                <a:latin typeface="Tahoma" panose="020B0604030504040204" pitchFamily="34" charset="0"/>
              </a:rPr>
              <a:t>“Elon Musk and SpaceX want to Colonize Mars in a Decade”                      						                Daily Caller</a:t>
            </a:r>
          </a:p>
          <a:p>
            <a:pPr>
              <a:spcBef>
                <a:spcPct val="50000"/>
              </a:spcBef>
            </a:pPr>
            <a:r>
              <a:rPr lang="en-US" altLang="en-US" sz="1800" dirty="0">
                <a:solidFill>
                  <a:srgbClr val="FFCC00"/>
                </a:solidFill>
                <a:effectLst>
                  <a:outerShdw blurRad="38100" dist="38100" dir="2700000" algn="tl">
                    <a:srgbClr val="000000"/>
                  </a:outerShdw>
                </a:effectLst>
                <a:latin typeface="Tahoma" panose="020B0604030504040204" pitchFamily="34" charset="0"/>
              </a:rPr>
              <a:t>“Giant Pool of Water Ice at Mars South Pole”                               Space.com</a:t>
            </a:r>
          </a:p>
          <a:p>
            <a:pPr>
              <a:spcBef>
                <a:spcPct val="50000"/>
              </a:spcBef>
            </a:pPr>
            <a:r>
              <a:rPr lang="en-US" sz="1800" cap="all" dirty="0">
                <a:solidFill>
                  <a:srgbClr val="FFC000"/>
                </a:solidFill>
                <a:effectLst/>
                <a:latin typeface="+mj-lt"/>
              </a:rPr>
              <a:t>		</a:t>
            </a:r>
          </a:p>
          <a:p>
            <a:pPr>
              <a:spcBef>
                <a:spcPct val="50000"/>
              </a:spcBef>
            </a:pPr>
            <a:r>
              <a:rPr lang="en-US" sz="1800" cap="all" dirty="0">
                <a:solidFill>
                  <a:srgbClr val="FFC000"/>
                </a:solidFill>
                <a:effectLst/>
                <a:latin typeface="+mj-lt"/>
              </a:rPr>
              <a:t>							</a:t>
            </a:r>
            <a:endParaRPr lang="en-US" altLang="en-US" sz="1800" dirty="0">
              <a:solidFill>
                <a:srgbClr val="FFC000"/>
              </a:solidFill>
              <a:effectLst>
                <a:outerShdw blurRad="38100" dist="38100" dir="2700000" algn="tl">
                  <a:srgbClr val="000000"/>
                </a:outerShdw>
              </a:effectLst>
              <a:latin typeface="+mj-lt"/>
            </a:endParaRPr>
          </a:p>
          <a:p>
            <a:pPr>
              <a:spcBef>
                <a:spcPct val="50000"/>
              </a:spcBef>
            </a:pPr>
            <a:r>
              <a:rPr lang="en-US" altLang="en-US" sz="1800" dirty="0">
                <a:solidFill>
                  <a:srgbClr val="FFC000"/>
                </a:solidFill>
                <a:effectLst>
                  <a:outerShdw blurRad="38100" dist="38100" dir="2700000" algn="tl">
                    <a:srgbClr val="000000"/>
                  </a:outerShdw>
                </a:effectLst>
                <a:latin typeface="+mj-lt"/>
              </a:rPr>
              <a:t> </a:t>
            </a:r>
          </a:p>
          <a:p>
            <a:pPr>
              <a:spcBef>
                <a:spcPct val="50000"/>
              </a:spcBef>
            </a:pPr>
            <a:r>
              <a:rPr lang="en-US" altLang="en-US" sz="1800" dirty="0">
                <a:solidFill>
                  <a:srgbClr val="FFCC00"/>
                </a:solidFill>
                <a:effectLst>
                  <a:outerShdw blurRad="38100" dist="38100" dir="2700000" algn="tl">
                    <a:srgbClr val="000000"/>
                  </a:outerShdw>
                </a:effectLst>
                <a:latin typeface="Tahoma" panose="020B0604030504040204" pitchFamily="34" charset="0"/>
              </a:rPr>
              <a:t>													                                      </a:t>
            </a:r>
          </a:p>
        </p:txBody>
      </p:sp>
      <p:sp>
        <p:nvSpPr>
          <p:cNvPr id="2" name="TextBox 1"/>
          <p:cNvSpPr txBox="1"/>
          <p:nvPr/>
        </p:nvSpPr>
        <p:spPr>
          <a:xfrm>
            <a:off x="924776" y="4648200"/>
            <a:ext cx="8158264" cy="2031325"/>
          </a:xfrm>
          <a:prstGeom prst="rect">
            <a:avLst/>
          </a:prstGeom>
          <a:noFill/>
        </p:spPr>
        <p:txBody>
          <a:bodyPr wrap="square" rtlCol="0">
            <a:spAutoFit/>
          </a:bodyPr>
          <a:lstStyle/>
          <a:p>
            <a:r>
              <a:rPr lang="en-US" sz="1800" dirty="0">
                <a:solidFill>
                  <a:srgbClr val="FFC000"/>
                </a:solidFill>
                <a:latin typeface="+mj-lt"/>
              </a:rPr>
              <a:t>“ExoMars Schiaparelli Lander Crashed due to a Computer Glitch”    IU4News</a:t>
            </a:r>
          </a:p>
          <a:p>
            <a:r>
              <a:rPr lang="en-US" sz="1800" dirty="0">
                <a:solidFill>
                  <a:srgbClr val="FFC000"/>
                </a:solidFill>
                <a:latin typeface="+mj-lt"/>
              </a:rPr>
              <a:t>“ESA’s EXOMARS Rover now has a name-Rosalind Franklin”</a:t>
            </a:r>
          </a:p>
          <a:p>
            <a:r>
              <a:rPr lang="en-US" sz="1800" dirty="0">
                <a:solidFill>
                  <a:srgbClr val="FFC000"/>
                </a:solidFill>
                <a:latin typeface="+mj-lt"/>
              </a:rPr>
              <a:t>“</a:t>
            </a:r>
            <a:r>
              <a:rPr lang="en-US" sz="1800" dirty="0">
                <a:solidFill>
                  <a:srgbClr val="FFC000"/>
                </a:solidFill>
                <a:effectLst/>
                <a:latin typeface="Tahoma" panose="020B0604030504040204" pitchFamily="34" charset="0"/>
                <a:ea typeface="Tahoma" panose="020B0604030504040204" pitchFamily="34" charset="0"/>
                <a:cs typeface="Tahoma" panose="020B0604030504040204" pitchFamily="34" charset="0"/>
              </a:rPr>
              <a:t>Orion Suit Equipped to Expect the Unexpected on Artemis Missions”    NASA</a:t>
            </a:r>
          </a:p>
          <a:p>
            <a:r>
              <a:rPr lang="en-US" sz="1800" dirty="0">
                <a:solidFill>
                  <a:srgbClr val="FFC000"/>
                </a:solidFill>
                <a:effectLst/>
                <a:latin typeface="Tahoma" panose="020B0604030504040204" pitchFamily="34" charset="0"/>
                <a:ea typeface="Tahoma" panose="020B0604030504040204" pitchFamily="34" charset="0"/>
                <a:cs typeface="Tahoma" panose="020B0604030504040204" pitchFamily="34" charset="0"/>
              </a:rPr>
              <a:t>                                                                  </a:t>
            </a:r>
          </a:p>
          <a:p>
            <a:r>
              <a:rPr lang="en-US" sz="1800" dirty="0">
                <a:solidFill>
                  <a:srgbClr val="FFC000"/>
                </a:solidFill>
                <a:latin typeface="+mj-lt"/>
              </a:rPr>
              <a:t>“NASA picks Lockheed Martin to build rocket to carry Mars samples back to Earth”                                                                                           Space.com</a:t>
            </a:r>
          </a:p>
          <a:p>
            <a:endParaRPr lang="en-US" sz="1800" b="1" dirty="0">
              <a:solidFill>
                <a:srgbClr val="FFC000"/>
              </a:solidFill>
              <a:latin typeface="+mj-lt"/>
            </a:endParaRPr>
          </a:p>
        </p:txBody>
      </p:sp>
    </p:spTree>
    <p:extLst>
      <p:ext uri="{BB962C8B-B14F-4D97-AF65-F5344CB8AC3E}">
        <p14:creationId xmlns:p14="http://schemas.microsoft.com/office/powerpoint/2010/main" val="1465963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ars Rover Dr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75438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990600" y="3927475"/>
            <a:ext cx="81534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r>
              <a:rPr lang="en-US" altLang="en-US" sz="3600">
                <a:solidFill>
                  <a:srgbClr val="FFCC00"/>
                </a:solidFill>
              </a:rPr>
              <a:t>This wet environment was characterized by</a:t>
            </a:r>
          </a:p>
          <a:p>
            <a:pPr algn="ctr" eaLnBrk="1" hangingPunct="1"/>
            <a:r>
              <a:rPr lang="en-US" altLang="en-US" sz="3600"/>
              <a:t>neutral pH</a:t>
            </a:r>
            <a:r>
              <a:rPr lang="en-US" altLang="en-US" sz="3600">
                <a:solidFill>
                  <a:srgbClr val="FFCC00"/>
                </a:solidFill>
              </a:rPr>
              <a:t>, </a:t>
            </a:r>
            <a:r>
              <a:rPr lang="en-US" altLang="en-US" sz="3600"/>
              <a:t>low salinity</a:t>
            </a:r>
            <a:r>
              <a:rPr lang="en-US" altLang="en-US" sz="3600">
                <a:solidFill>
                  <a:srgbClr val="FFCC00"/>
                </a:solidFill>
              </a:rPr>
              <a:t>, and </a:t>
            </a:r>
            <a:r>
              <a:rPr lang="en-US" altLang="en-US" sz="3600"/>
              <a:t>variable oxidation of iron- and sulfur-containing minerals</a:t>
            </a:r>
            <a:r>
              <a:rPr lang="en-US" altLang="en-US" sz="3600">
                <a:solidFill>
                  <a:srgbClr val="FFCC00"/>
                </a:solidFill>
              </a:rPr>
              <a:t>.</a:t>
            </a:r>
          </a:p>
          <a:p>
            <a:pPr eaLnBrk="1" hangingPunct="1">
              <a:spcBef>
                <a:spcPct val="50000"/>
              </a:spcBef>
            </a:pPr>
            <a:endParaRPr lang="en-US"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1066800" y="2590800"/>
            <a:ext cx="708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800" b="1" i="1" dirty="0">
                <a:latin typeface="Damn Noisy Kids"/>
              </a:rPr>
              <a:t>THE SAMPLE ANALYSIS AT MARS </a:t>
            </a:r>
          </a:p>
          <a:p>
            <a:pPr algn="ctr" eaLnBrk="1" hangingPunct="1">
              <a:spcBef>
                <a:spcPct val="50000"/>
              </a:spcBef>
              <a:buClrTx/>
              <a:buSzTx/>
              <a:buFontTx/>
              <a:buNone/>
            </a:pPr>
            <a:r>
              <a:rPr lang="en-US" altLang="en-US" sz="2800" b="1" i="1" dirty="0">
                <a:latin typeface="Damn Noisy Kids"/>
              </a:rPr>
              <a:t>INSTRUMENT  (</a:t>
            </a:r>
            <a:r>
              <a:rPr lang="en-US" altLang="en-US" sz="2800" b="1" i="1" dirty="0">
                <a:solidFill>
                  <a:srgbClr val="00FFFF"/>
                </a:solidFill>
                <a:latin typeface="Damn Noisy Kids"/>
              </a:rPr>
              <a:t>SAM</a:t>
            </a:r>
            <a:r>
              <a:rPr lang="en-US" altLang="en-US" sz="2800" b="1" i="1" dirty="0">
                <a:latin typeface="Damn Noisy Kids"/>
              </a:rPr>
              <a:t>) </a:t>
            </a:r>
          </a:p>
          <a:p>
            <a:pPr algn="ctr" eaLnBrk="1" hangingPunct="1">
              <a:spcBef>
                <a:spcPct val="50000"/>
              </a:spcBef>
              <a:buClrTx/>
              <a:buSzTx/>
              <a:buFontTx/>
              <a:buNone/>
            </a:pPr>
            <a:r>
              <a:rPr lang="en-US" altLang="en-US" sz="2800" b="1" i="1" dirty="0">
                <a:latin typeface="Damn Noisy Kids"/>
              </a:rPr>
              <a:t>“…DETECTED TWO SIMPLE CHOLORINATED</a:t>
            </a:r>
          </a:p>
          <a:p>
            <a:pPr algn="ctr" eaLnBrk="1" hangingPunct="1">
              <a:spcBef>
                <a:spcPct val="50000"/>
              </a:spcBef>
              <a:buClrTx/>
              <a:buSzTx/>
              <a:buFontTx/>
              <a:buNone/>
            </a:pPr>
            <a:r>
              <a:rPr lang="en-US" altLang="en-US" sz="2800" b="1" i="1" dirty="0">
                <a:latin typeface="Damn Noisy Kids"/>
              </a:rPr>
              <a:t> </a:t>
            </a:r>
            <a:r>
              <a:rPr lang="en-US" altLang="en-US" sz="2800" b="1" i="1" dirty="0">
                <a:solidFill>
                  <a:srgbClr val="FFCC00"/>
                </a:solidFill>
                <a:latin typeface="Damn Noisy Kids"/>
              </a:rPr>
              <a:t>                         </a:t>
            </a:r>
            <a:r>
              <a:rPr lang="en-US" altLang="en-US" sz="2800" b="1" i="1" dirty="0">
                <a:latin typeface="Damn Noisy Kids"/>
              </a:rPr>
              <a:t> AT THE JOHN KLEIN SITE -</a:t>
            </a:r>
          </a:p>
          <a:p>
            <a:pPr algn="ctr" eaLnBrk="1" hangingPunct="1">
              <a:spcBef>
                <a:spcPct val="50000"/>
              </a:spcBef>
              <a:buClrTx/>
              <a:buSzTx/>
              <a:buFontTx/>
              <a:buNone/>
            </a:pPr>
            <a:r>
              <a:rPr lang="en-US" altLang="en-US" sz="2800" b="1" i="1" dirty="0">
                <a:solidFill>
                  <a:srgbClr val="FFCC00"/>
                </a:solidFill>
                <a:latin typeface="Damn Noisy Kids"/>
              </a:rPr>
              <a:t>CHOLORMETHANE</a:t>
            </a:r>
            <a:r>
              <a:rPr lang="en-US" altLang="en-US" sz="2800" b="1" i="1" dirty="0">
                <a:latin typeface="Damn Noisy Kids"/>
              </a:rPr>
              <a:t> AND </a:t>
            </a:r>
            <a:r>
              <a:rPr lang="en-US" altLang="en-US" sz="2800" b="1" i="1" dirty="0">
                <a:solidFill>
                  <a:srgbClr val="FFCC00"/>
                </a:solidFill>
                <a:latin typeface="Damn Noisy Kids"/>
              </a:rPr>
              <a:t>DICHLOROMETHANE</a:t>
            </a:r>
            <a:r>
              <a:rPr lang="en-US" altLang="en-US" sz="2800" b="1" i="1" dirty="0">
                <a:latin typeface="Damn Noisy Kids"/>
              </a:rPr>
              <a:t>”</a:t>
            </a:r>
          </a:p>
        </p:txBody>
      </p:sp>
      <p:sp>
        <p:nvSpPr>
          <p:cNvPr id="40963" name="AutoShape 6" descr="CM14_P3_62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b="1" i="1">
              <a:latin typeface="Damn Noisy Kids"/>
            </a:endParaRPr>
          </a:p>
        </p:txBody>
      </p:sp>
      <p:sp>
        <p:nvSpPr>
          <p:cNvPr id="40964" name="AutoShape 8" descr="CM14_P3_62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b="1" i="1">
              <a:latin typeface="Damn Noisy Kids"/>
            </a:endParaRPr>
          </a:p>
        </p:txBody>
      </p:sp>
      <p:sp>
        <p:nvSpPr>
          <p:cNvPr id="40965" name="AutoShape 10" descr="CM14_P3_62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b="1" i="1">
              <a:latin typeface="Damn Noisy Kids"/>
            </a:endParaRPr>
          </a:p>
        </p:txBody>
      </p:sp>
      <p:pic>
        <p:nvPicPr>
          <p:cNvPr id="40966" name="Picture 11" descr="john-klein-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124200"/>
            <a:ext cx="73025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8"/>
          <p:cNvSpPr txBox="1">
            <a:spLocks noChangeArrowheads="1"/>
          </p:cNvSpPr>
          <p:nvPr/>
        </p:nvSpPr>
        <p:spPr bwMode="auto">
          <a:xfrm>
            <a:off x="1371600" y="4529792"/>
            <a:ext cx="2438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b="1" i="1" u="sng" dirty="0">
                <a:solidFill>
                  <a:srgbClr val="FFCC00"/>
                </a:solidFill>
                <a:latin typeface="Arial Black" panose="020B0A04020102020204" pitchFamily="34" charset="0"/>
              </a:rPr>
              <a:t>ORGANICS</a:t>
            </a:r>
          </a:p>
          <a:p>
            <a:pPr eaLnBrk="1" hangingPunct="1">
              <a:spcBef>
                <a:spcPct val="50000"/>
              </a:spcBef>
              <a:buClrTx/>
              <a:buSzTx/>
              <a:buFontTx/>
              <a:buNone/>
            </a:pPr>
            <a:endParaRPr lang="en-US" altLang="en-US" sz="2800" b="1" i="1" u="sng" dirty="0">
              <a:solidFill>
                <a:srgbClr val="FFCC00"/>
              </a:solidFill>
              <a:latin typeface="Arial Black" panose="020B0A04020102020204" pitchFamily="34" charset="0"/>
            </a:endParaRPr>
          </a:p>
        </p:txBody>
      </p:sp>
      <p:pic>
        <p:nvPicPr>
          <p:cNvPr id="50184" name="~PP11259.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982200" y="579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27" fill="hold"/>
                                        <p:tgtEl>
                                          <p:spTgt spid="501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018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914400" y="-76200"/>
            <a:ext cx="777240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b="1" i="1">
                <a:latin typeface="Damn Noisy Kids"/>
              </a:rPr>
              <a:t>THE MARS ROVER “CURIOSITY”</a:t>
            </a:r>
          </a:p>
          <a:p>
            <a:pPr algn="ctr" eaLnBrk="1" hangingPunct="1">
              <a:spcBef>
                <a:spcPct val="50000"/>
              </a:spcBef>
              <a:buClrTx/>
              <a:buSzTx/>
              <a:buFontTx/>
              <a:buNone/>
            </a:pPr>
            <a:r>
              <a:rPr lang="en-US" altLang="en-US" b="1" i="1">
                <a:latin typeface="Damn Noisy Kids"/>
              </a:rPr>
              <a:t>“</a:t>
            </a:r>
            <a:r>
              <a:rPr lang="en-US" altLang="en-US" sz="2800" b="1" i="1">
                <a:latin typeface="Damn Noisy Kids"/>
              </a:rPr>
              <a:t>IDENTIFIED SOME OF THE </a:t>
            </a:r>
            <a:r>
              <a:rPr lang="en-US" altLang="en-US" sz="2800" b="1" i="1">
                <a:solidFill>
                  <a:srgbClr val="FFCC00"/>
                </a:solidFill>
                <a:latin typeface="Damn Noisy Kids"/>
              </a:rPr>
              <a:t>KEY INGREDIENTS</a:t>
            </a:r>
            <a:r>
              <a:rPr lang="en-US" altLang="en-US" sz="2800" b="1" i="1">
                <a:latin typeface="Damn Noisy Kids"/>
              </a:rPr>
              <a:t> FOR LIFE </a:t>
            </a:r>
          </a:p>
          <a:p>
            <a:pPr algn="ctr" eaLnBrk="1" hangingPunct="1">
              <a:spcBef>
                <a:spcPct val="50000"/>
              </a:spcBef>
              <a:buClrTx/>
              <a:buSzTx/>
              <a:buFontTx/>
              <a:buNone/>
            </a:pPr>
            <a:r>
              <a:rPr lang="en-US" altLang="en-US" sz="2800" b="1" i="1">
                <a:latin typeface="Damn Noisy Kids"/>
              </a:rPr>
              <a:t>   IN THE DUST OF MARS:</a:t>
            </a:r>
          </a:p>
          <a:p>
            <a:pPr algn="ctr" eaLnBrk="1" hangingPunct="1">
              <a:spcBef>
                <a:spcPct val="50000"/>
              </a:spcBef>
              <a:buClrTx/>
              <a:buSzTx/>
              <a:buFontTx/>
              <a:buNone/>
            </a:pPr>
            <a:r>
              <a:rPr lang="en-US" altLang="en-US" sz="2800" b="1" i="1">
                <a:solidFill>
                  <a:srgbClr val="FFCC00"/>
                </a:solidFill>
                <a:latin typeface="Damn Noisy Kids"/>
              </a:rPr>
              <a:t>SULPHUR</a:t>
            </a:r>
            <a:r>
              <a:rPr lang="en-US" altLang="en-US" sz="2800" b="1" i="1">
                <a:latin typeface="Damn Noisy Kids"/>
              </a:rPr>
              <a:t>, </a:t>
            </a:r>
            <a:r>
              <a:rPr lang="en-US" altLang="en-US" sz="2800" b="1" i="1">
                <a:solidFill>
                  <a:srgbClr val="FFCC00"/>
                </a:solidFill>
                <a:latin typeface="Damn Noisy Kids"/>
              </a:rPr>
              <a:t>NITROGEN</a:t>
            </a:r>
            <a:r>
              <a:rPr lang="en-US" altLang="en-US" sz="2800" b="1" i="1">
                <a:latin typeface="Damn Noisy Kids"/>
              </a:rPr>
              <a:t>, </a:t>
            </a:r>
            <a:r>
              <a:rPr lang="en-US" altLang="en-US" sz="2800" b="1" i="1">
                <a:solidFill>
                  <a:srgbClr val="FFCC00"/>
                </a:solidFill>
                <a:latin typeface="Damn Noisy Kids"/>
              </a:rPr>
              <a:t>OXYGEN</a:t>
            </a:r>
            <a:r>
              <a:rPr lang="en-US" altLang="en-US" sz="2800" b="1" i="1">
                <a:latin typeface="Damn Noisy Kids"/>
              </a:rPr>
              <a:t>, </a:t>
            </a:r>
            <a:r>
              <a:rPr lang="en-US" altLang="en-US" sz="2800" b="1" i="1">
                <a:solidFill>
                  <a:srgbClr val="FFCC00"/>
                </a:solidFill>
                <a:latin typeface="Damn Noisy Kids"/>
              </a:rPr>
              <a:t>HYDROGEN</a:t>
            </a:r>
            <a:r>
              <a:rPr lang="en-US" altLang="en-US" sz="2800" b="1" i="1">
                <a:latin typeface="Damn Noisy Kids"/>
              </a:rPr>
              <a:t>, </a:t>
            </a:r>
            <a:r>
              <a:rPr lang="en-US" altLang="en-US" sz="2800" b="1" i="1">
                <a:solidFill>
                  <a:srgbClr val="FFCC00"/>
                </a:solidFill>
                <a:latin typeface="Damn Noisy Kids"/>
              </a:rPr>
              <a:t>PHOSPHOROUS</a:t>
            </a:r>
            <a:r>
              <a:rPr lang="en-US" altLang="en-US" sz="2800" b="1" i="1">
                <a:latin typeface="Damn Noisy Kids"/>
              </a:rPr>
              <a:t>, AND </a:t>
            </a:r>
            <a:r>
              <a:rPr lang="en-US" altLang="en-US" sz="2800" b="1" i="1">
                <a:solidFill>
                  <a:srgbClr val="FFCC00"/>
                </a:solidFill>
                <a:latin typeface="Damn Noisy Kids"/>
              </a:rPr>
              <a:t>CARBON</a:t>
            </a:r>
            <a:r>
              <a:rPr lang="en-US" altLang="en-US" sz="2800" b="1" i="1">
                <a:latin typeface="Damn Noisy Kids"/>
              </a:rPr>
              <a:t>.”</a:t>
            </a:r>
          </a:p>
        </p:txBody>
      </p:sp>
      <p:pic>
        <p:nvPicPr>
          <p:cNvPr id="41987" name="Picture 6" descr="This image from NASA's Curiosity rover shows the first sample of powdered rock extracted by the rover's drill. The image was taken after the sample was transferred from the drill to the rover's scoop, JPL officials said Wednesday.">
            <a:hlinkClick r:id="rId5" tooltip="This image from NASA's Curiosity rover shows the first sample of powdered rock extracted by the rover's drill. The image was taken after the sample was transferred from the drill to the rover's scoop, JPL officials said Wednesday. (NASA/JPL-Caltech/MSSS / Associated Press)"/>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7338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7" descr="Studying Habitability in Ancient Martian Environm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52850"/>
            <a:ext cx="58674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P21275.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ENCHANTMENT MUSIC.wav">
            <a:hlinkClick r:id="" action="ppaction://media"/>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9829800" y="3810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887" fill="hold"/>
                                        <p:tgtEl>
                                          <p:spTgt spid="47109"/>
                                        </p:tgtEl>
                                      </p:cBhvr>
                                    </p:cmd>
                                  </p:childTnLst>
                                </p:cTn>
                              </p:par>
                            </p:childTnLst>
                          </p:cTn>
                        </p:par>
                        <p:par>
                          <p:cTn id="7" fill="hold" nodeType="afterGroup">
                            <p:stCondLst>
                              <p:cond delay="15887"/>
                            </p:stCondLst>
                            <p:childTnLst>
                              <p:par>
                                <p:cTn id="8" presetID="1" presetClass="mediacall" presetSubtype="0" fill="hold" nodeType="afterEffect">
                                  <p:stCondLst>
                                    <p:cond delay="0"/>
                                  </p:stCondLst>
                                  <p:childTnLst>
                                    <p:cmd type="call" cmd="playFrom(0.0)">
                                      <p:cBhvr>
                                        <p:cTn id="9" dur="1" fill="hold"/>
                                        <p:tgtEl>
                                          <p:spTgt spid="471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7109"/>
                </p:tgtEl>
              </p:cMediaNode>
            </p:audio>
            <p:audio>
              <p:cMediaNode vol="30000" numSld="26" showWhenStopped="0">
                <p:cTn id="11" fill="hold" display="0">
                  <p:stCondLst>
                    <p:cond delay="indefinite"/>
                  </p:stCondLst>
                  <p:endCondLst>
                    <p:cond evt="onPrev" delay="0">
                      <p:tgtEl>
                        <p:sldTgt/>
                      </p:tgtEl>
                    </p:cond>
                    <p:cond evt="onStopAudio" delay="0">
                      <p:tgtEl>
                        <p:sldTgt/>
                      </p:tgtEl>
                    </p:cond>
                  </p:endCondLst>
                </p:cTn>
                <p:tgtEl>
                  <p:spTgt spid="471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1295400" y="3560763"/>
            <a:ext cx="678180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800" b="1" i="1">
                <a:latin typeface="Damn Noisy Kids"/>
              </a:rPr>
              <a:t>“WE FOUND </a:t>
            </a:r>
          </a:p>
          <a:p>
            <a:pPr algn="ctr" eaLnBrk="1" hangingPunct="1">
              <a:spcBef>
                <a:spcPct val="50000"/>
              </a:spcBef>
              <a:buClrTx/>
              <a:buSzTx/>
              <a:buFontTx/>
              <a:buNone/>
            </a:pPr>
            <a:r>
              <a:rPr lang="en-US" altLang="en-US" sz="2800" b="1" i="1">
                <a:solidFill>
                  <a:srgbClr val="FFCC00"/>
                </a:solidFill>
                <a:latin typeface="Damn Noisy Kids"/>
              </a:rPr>
              <a:t>CARBON, SULPHUR, AND OXYGEN</a:t>
            </a:r>
            <a:r>
              <a:rPr lang="en-US" altLang="en-US" sz="2800" b="1" i="1">
                <a:latin typeface="Damn Noisy Kids"/>
              </a:rPr>
              <a:t>, </a:t>
            </a:r>
          </a:p>
          <a:p>
            <a:pPr algn="ctr" eaLnBrk="1" hangingPunct="1">
              <a:spcBef>
                <a:spcPct val="50000"/>
              </a:spcBef>
              <a:buClrTx/>
              <a:buSzTx/>
              <a:buFontTx/>
              <a:buNone/>
            </a:pPr>
            <a:r>
              <a:rPr lang="en-US" altLang="en-US" sz="2800" b="1" i="1">
                <a:latin typeface="Damn Noisy Kids"/>
              </a:rPr>
              <a:t>AND A NUMBER OF OTHER ELEMENTS IN STATES </a:t>
            </a:r>
          </a:p>
          <a:p>
            <a:pPr algn="ctr" eaLnBrk="1" hangingPunct="1">
              <a:spcBef>
                <a:spcPct val="50000"/>
              </a:spcBef>
              <a:buClrTx/>
              <a:buSzTx/>
              <a:buFontTx/>
              <a:buNone/>
            </a:pPr>
            <a:r>
              <a:rPr lang="en-US" altLang="en-US" sz="2800" b="1" i="1">
                <a:latin typeface="Damn Noisy Kids"/>
              </a:rPr>
              <a:t>THAT </a:t>
            </a:r>
            <a:r>
              <a:rPr lang="en-US" altLang="en-US" sz="2800" b="1" i="1">
                <a:solidFill>
                  <a:srgbClr val="FFCC00"/>
                </a:solidFill>
                <a:latin typeface="Damn Noisy Kids"/>
              </a:rPr>
              <a:t>LIFE COULD HAVE TAKEN ADVANTAGE OF</a:t>
            </a:r>
            <a:r>
              <a:rPr lang="en-US" altLang="en-US" sz="2800" b="1" i="1">
                <a:latin typeface="Damn Noisy Kids"/>
              </a:rPr>
              <a:t>.”</a:t>
            </a:r>
          </a:p>
        </p:txBody>
      </p:sp>
      <p:pic>
        <p:nvPicPr>
          <p:cNvPr id="43011" name="Picture 6" descr="Studying Habitability in Ancient Martian Environm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
            <a:ext cx="54768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P51275.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2108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967" fill="hold"/>
                                        <p:tgtEl>
                                          <p:spTgt spid="491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915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941388" y="1141413"/>
            <a:ext cx="261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r>
              <a:rPr lang="en-US" altLang="en-US" sz="2400"/>
              <a:t>.</a:t>
            </a:r>
          </a:p>
        </p:txBody>
      </p:sp>
      <p:pic>
        <p:nvPicPr>
          <p:cNvPr id="44035" name="Picture 3" descr="The hole that NASA's Curiosity Mars rover drilled into target rock 'John Klein' provided a view into the interior of the rock, as well as obtaining a sample of powdered material from the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57150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990600" y="3962400"/>
            <a:ext cx="7467600" cy="262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r>
              <a:rPr lang="en-US" altLang="en-US" sz="5400"/>
              <a:t> </a:t>
            </a:r>
            <a:r>
              <a:rPr lang="en-US" altLang="en-US" sz="2800">
                <a:solidFill>
                  <a:srgbClr val="FFCC00"/>
                </a:solidFill>
              </a:rPr>
              <a:t>These results highlight the </a:t>
            </a:r>
            <a:r>
              <a:rPr lang="en-US" altLang="en-US" sz="2800"/>
              <a:t>biological viability</a:t>
            </a:r>
            <a:r>
              <a:rPr lang="en-US" altLang="en-US" sz="2800">
                <a:solidFill>
                  <a:srgbClr val="FFCC00"/>
                </a:solidFill>
              </a:rPr>
              <a:t> of </a:t>
            </a:r>
          </a:p>
          <a:p>
            <a:pPr algn="ctr" eaLnBrk="1" hangingPunct="1"/>
            <a:r>
              <a:rPr lang="en-US" altLang="en-US" sz="2800">
                <a:solidFill>
                  <a:srgbClr val="FFCC00"/>
                </a:solidFill>
              </a:rPr>
              <a:t>fluvial-lacustrine environments </a:t>
            </a:r>
          </a:p>
          <a:p>
            <a:pPr algn="ctr" eaLnBrk="1" hangingPunct="1"/>
            <a:r>
              <a:rPr lang="en-US" altLang="en-US" sz="2800">
                <a:solidFill>
                  <a:srgbClr val="FFCC00"/>
                </a:solidFill>
              </a:rPr>
              <a:t>(</a:t>
            </a:r>
            <a:r>
              <a:rPr lang="en-US" altLang="en-US" sz="2800"/>
              <a:t>streams</a:t>
            </a:r>
            <a:r>
              <a:rPr lang="en-US" altLang="en-US" sz="2800">
                <a:solidFill>
                  <a:srgbClr val="FFCC00"/>
                </a:solidFill>
              </a:rPr>
              <a:t> and </a:t>
            </a:r>
            <a:r>
              <a:rPr lang="en-US" altLang="en-US" sz="2800"/>
              <a:t>lakes</a:t>
            </a:r>
            <a:r>
              <a:rPr lang="en-US" altLang="en-US" sz="2800">
                <a:solidFill>
                  <a:srgbClr val="FFCC00"/>
                </a:solidFill>
              </a:rPr>
              <a:t>) </a:t>
            </a:r>
          </a:p>
          <a:p>
            <a:pPr algn="ctr" eaLnBrk="1" hangingPunct="1"/>
            <a:r>
              <a:rPr lang="en-US" altLang="en-US" sz="2800">
                <a:solidFill>
                  <a:srgbClr val="FFCC00"/>
                </a:solidFill>
              </a:rPr>
              <a:t>in the history of Mars after the earliest era</a:t>
            </a:r>
          </a:p>
          <a:p>
            <a:pPr algn="ctr" eaLnBrk="1" hangingPunct="1"/>
            <a:r>
              <a:rPr lang="en-US" altLang="en-US" sz="2800">
                <a:solidFill>
                  <a:srgbClr val="FFCC00"/>
                </a:solidFill>
              </a:rPr>
              <a:t> of the Martian past, called the Noachian Era.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1143000" y="3775075"/>
            <a:ext cx="6934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800" b="1" i="1">
                <a:latin typeface="Damn Noisy Kids"/>
              </a:rPr>
              <a:t>“THE SAM INSTRUMENT </a:t>
            </a:r>
          </a:p>
          <a:p>
            <a:pPr algn="ctr" eaLnBrk="1" hangingPunct="1">
              <a:spcBef>
                <a:spcPct val="50000"/>
              </a:spcBef>
              <a:buClrTx/>
              <a:buSzTx/>
              <a:buFontTx/>
              <a:buNone/>
            </a:pPr>
            <a:r>
              <a:rPr lang="en-US" altLang="en-US" sz="2800" b="1" i="1">
                <a:latin typeface="Damn Noisy Kids"/>
              </a:rPr>
              <a:t>IS TELLING US THAT THESE ROCKS CONTAINED</a:t>
            </a:r>
            <a:r>
              <a:rPr lang="en-US" altLang="en-US" sz="2800" b="1" i="1">
                <a:solidFill>
                  <a:srgbClr val="FFCC00"/>
                </a:solidFill>
                <a:latin typeface="Damn Noisy Kids"/>
              </a:rPr>
              <a:t> </a:t>
            </a:r>
          </a:p>
          <a:p>
            <a:pPr algn="ctr" eaLnBrk="1" hangingPunct="1">
              <a:spcBef>
                <a:spcPct val="50000"/>
              </a:spcBef>
              <a:buClrTx/>
              <a:buSzTx/>
              <a:buFontTx/>
              <a:buNone/>
            </a:pPr>
            <a:r>
              <a:rPr lang="en-US" altLang="en-US" sz="2800" b="1" i="1">
                <a:solidFill>
                  <a:srgbClr val="FF3300"/>
                </a:solidFill>
                <a:latin typeface="Damn Noisy Kids"/>
              </a:rPr>
              <a:t>ALL </a:t>
            </a:r>
            <a:r>
              <a:rPr lang="en-US" altLang="en-US" sz="2800" b="1" i="1">
                <a:solidFill>
                  <a:srgbClr val="FFCC00"/>
                </a:solidFill>
                <a:latin typeface="Damn Noisy Kids"/>
              </a:rPr>
              <a:t>OF THE INGREDIENTS NECESSARY </a:t>
            </a:r>
            <a:r>
              <a:rPr lang="en-US" altLang="en-US" sz="2800" b="1" i="1">
                <a:latin typeface="Damn Noisy Kids"/>
              </a:rPr>
              <a:t>FOR A</a:t>
            </a:r>
            <a:r>
              <a:rPr lang="en-US" altLang="en-US" sz="2800" b="1" i="1">
                <a:solidFill>
                  <a:srgbClr val="FFCC00"/>
                </a:solidFill>
                <a:latin typeface="Damn Noisy Kids"/>
              </a:rPr>
              <a:t> HABITABLE ENVIRONMENT</a:t>
            </a:r>
            <a:r>
              <a:rPr lang="en-US" altLang="en-US" sz="2800" b="1" i="1">
                <a:latin typeface="Damn Noisy Kids"/>
              </a:rPr>
              <a:t>.”</a:t>
            </a:r>
          </a:p>
        </p:txBody>
      </p:sp>
      <p:pic>
        <p:nvPicPr>
          <p:cNvPr id="45059" name="Picture 7"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5067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P2129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753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147" fill="hold"/>
                                        <p:tgtEl>
                                          <p:spTgt spid="481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813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914400" y="3886200"/>
            <a:ext cx="7848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3600" b="1" i="1">
                <a:latin typeface="Damn Noisy Kids"/>
              </a:rPr>
              <a:t>A NASA STATEMENT </a:t>
            </a:r>
          </a:p>
          <a:p>
            <a:pPr algn="ctr" eaLnBrk="1" hangingPunct="1">
              <a:spcBef>
                <a:spcPct val="50000"/>
              </a:spcBef>
              <a:buClrTx/>
              <a:buSzTx/>
              <a:buFontTx/>
              <a:buNone/>
            </a:pPr>
            <a:r>
              <a:rPr lang="en-US" altLang="en-US" sz="3600" b="1" i="1">
                <a:latin typeface="Damn Noisy Kids"/>
              </a:rPr>
              <a:t>SAYS THAT </a:t>
            </a:r>
          </a:p>
          <a:p>
            <a:pPr algn="ctr" eaLnBrk="1" hangingPunct="1">
              <a:spcBef>
                <a:spcPct val="50000"/>
              </a:spcBef>
              <a:buClrTx/>
              <a:buSzTx/>
              <a:buFontTx/>
              <a:buNone/>
            </a:pPr>
            <a:r>
              <a:rPr lang="en-US" altLang="en-US" sz="3600" b="1" i="1">
                <a:latin typeface="Damn Noisy Kids"/>
              </a:rPr>
              <a:t>“MARS COULD HAVE SUPPORTED </a:t>
            </a:r>
            <a:r>
              <a:rPr lang="en-US" altLang="en-US" sz="3600" b="1" i="1">
                <a:solidFill>
                  <a:srgbClr val="FFCC00"/>
                </a:solidFill>
                <a:latin typeface="Damn Noisy Kids"/>
              </a:rPr>
              <a:t>PRIMITIVE LIFE</a:t>
            </a:r>
            <a:r>
              <a:rPr lang="en-US" altLang="en-US" sz="3600" b="1" i="1">
                <a:latin typeface="Damn Noisy Kids"/>
              </a:rPr>
              <a:t>.”</a:t>
            </a:r>
          </a:p>
        </p:txBody>
      </p:sp>
      <p:pic>
        <p:nvPicPr>
          <p:cNvPr id="46083" name="Picture 6" descr="AAA CURIOSTY P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P3129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327" fill="hold"/>
                                        <p:tgtEl>
                                          <p:spTgt spid="450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506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609600" y="3476625"/>
            <a:ext cx="85344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dirty="0">
                <a:solidFill>
                  <a:srgbClr val="FFCC00"/>
                </a:solidFill>
              </a:rPr>
              <a:t>Stardust Sample Return Capsule from the Comet Wild -2 has been returned to Earth.</a:t>
            </a:r>
          </a:p>
        </p:txBody>
      </p:sp>
      <p:pic>
        <p:nvPicPr>
          <p:cNvPr id="48131" name="Picture 3" descr="Stardust Spacecraft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1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219200" y="838200"/>
            <a:ext cx="7239000"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latin typeface="Brush Script MT" pitchFamily="66" charset="0"/>
              </a:rPr>
              <a:t>Found: </a:t>
            </a:r>
          </a:p>
          <a:p>
            <a:pPr algn="ctr" eaLnBrk="1" hangingPunct="1">
              <a:spcBef>
                <a:spcPct val="50000"/>
              </a:spcBef>
            </a:pPr>
            <a:r>
              <a:rPr lang="en-US" altLang="en-US" sz="5400">
                <a:solidFill>
                  <a:srgbClr val="FFCC00"/>
                </a:solidFill>
                <a:latin typeface="Brush Script MT" pitchFamily="66" charset="0"/>
              </a:rPr>
              <a:t>“Glycine…an amino acid…used by organisms to make </a:t>
            </a:r>
            <a:r>
              <a:rPr lang="en-US" altLang="en-US" sz="5400">
                <a:latin typeface="Brush Script MT" pitchFamily="66" charset="0"/>
              </a:rPr>
              <a:t>proteins</a:t>
            </a:r>
            <a:r>
              <a:rPr lang="en-US" altLang="en-US" sz="5400">
                <a:solidFill>
                  <a:srgbClr val="FFCC00"/>
                </a:solidFill>
                <a:latin typeface="Brush Script MT" pitchFamily="66" charset="0"/>
              </a:rPr>
              <a:t>.”</a:t>
            </a:r>
          </a:p>
        </p:txBody>
      </p:sp>
      <p:pic>
        <p:nvPicPr>
          <p:cNvPr id="49155" name="Picture 3" descr="ANd9GcQro85FN8QvWhNG7WWrlwih3xbX55o-t3hfMkhosNcmxG29PnsK0AXi3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876800"/>
            <a:ext cx="17526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tardust Returns to Earth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3733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omet Particles Hitting Aerogel Grid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685800"/>
            <a:ext cx="480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914400" y="0"/>
            <a:ext cx="8229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3600">
                <a:solidFill>
                  <a:srgbClr val="FFCC00"/>
                </a:solidFill>
              </a:rPr>
              <a:t>Comet particles hitting the aerogel “tennis racket”</a:t>
            </a:r>
          </a:p>
        </p:txBody>
      </p:sp>
      <p:sp>
        <p:nvSpPr>
          <p:cNvPr id="50181" name="Text Box 5"/>
          <p:cNvSpPr txBox="1">
            <a:spLocks noChangeArrowheads="1"/>
          </p:cNvSpPr>
          <p:nvPr/>
        </p:nvSpPr>
        <p:spPr bwMode="auto">
          <a:xfrm>
            <a:off x="3962400" y="3810000"/>
            <a:ext cx="472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3600">
                <a:solidFill>
                  <a:srgbClr val="FFCC00"/>
                </a:solidFill>
              </a:rPr>
              <a:t>Sample returned to Earth January 15, 2006</a:t>
            </a:r>
          </a:p>
        </p:txBody>
      </p:sp>
      <p:sp>
        <p:nvSpPr>
          <p:cNvPr id="50182" name="Text Box 6"/>
          <p:cNvSpPr txBox="1">
            <a:spLocks noChangeArrowheads="1"/>
          </p:cNvSpPr>
          <p:nvPr/>
        </p:nvSpPr>
        <p:spPr bwMode="auto">
          <a:xfrm>
            <a:off x="4038600" y="4953000"/>
            <a:ext cx="510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3600">
                <a:solidFill>
                  <a:srgbClr val="FFCC00"/>
                </a:solidFill>
              </a:rPr>
              <a:t>Spacecraft continues on to Jupiter…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9EFBB7-48ED-4746-A058-2B5DA2C199E3}"/>
              </a:ext>
            </a:extLst>
          </p:cNvPr>
          <p:cNvSpPr txBox="1"/>
          <p:nvPr/>
        </p:nvSpPr>
        <p:spPr>
          <a:xfrm>
            <a:off x="874336" y="533400"/>
            <a:ext cx="8305800" cy="5570756"/>
          </a:xfrm>
          <a:prstGeom prst="rect">
            <a:avLst/>
          </a:prstGeom>
          <a:noFill/>
        </p:spPr>
        <p:txBody>
          <a:bodyPr wrap="square" rtlCol="0">
            <a:spAutoFit/>
          </a:bodyPr>
          <a:lstStyle/>
          <a:p>
            <a:r>
              <a:rPr lang="en-US" sz="2000" dirty="0">
                <a:solidFill>
                  <a:srgbClr val="FFC000"/>
                </a:solidFill>
                <a:latin typeface="+mj-lt"/>
              </a:rPr>
              <a:t>“NASA’s New Spacesuit has a Built-in Toilet”           	                        Space.com</a:t>
            </a:r>
          </a:p>
          <a:p>
            <a:r>
              <a:rPr lang="en-US" sz="2000" dirty="0">
                <a:solidFill>
                  <a:srgbClr val="FFC000"/>
                </a:solidFill>
                <a:latin typeface="+mj-lt"/>
              </a:rPr>
              <a:t>“NASA Unveils Artemis Generation Spacesuits for Moon Journey &amp; South Pole Landing”                                                        Space UP Close</a:t>
            </a:r>
          </a:p>
          <a:p>
            <a:r>
              <a:rPr lang="en-US" sz="2000" dirty="0">
                <a:solidFill>
                  <a:srgbClr val="FFC000"/>
                </a:solidFill>
                <a:latin typeface="+mj-lt"/>
              </a:rPr>
              <a:t>                                                            		             “NASA Just Unveiled the Spacesuit to be Worn by First Woman on the Moon” Space.com</a:t>
            </a:r>
          </a:p>
          <a:p>
            <a:r>
              <a:rPr lang="en-US" sz="2000" dirty="0">
                <a:solidFill>
                  <a:srgbClr val="FFC000"/>
                </a:solidFill>
                <a:latin typeface="+mj-lt"/>
              </a:rPr>
              <a:t>“NASA Unveils Its New Spacesuits That Will Take Us To The Moon And Mars, And They're Pure Sci-Fi”                                                                                                      IFL Science </a:t>
            </a:r>
          </a:p>
          <a:p>
            <a:r>
              <a:rPr lang="en-US" sz="2000" dirty="0">
                <a:solidFill>
                  <a:srgbClr val="FFC000"/>
                </a:solidFill>
                <a:latin typeface="+mj-lt"/>
              </a:rPr>
              <a:t>“The origins of life on Earth”	         </a:t>
            </a:r>
            <a:r>
              <a:rPr lang="en-US" sz="2000" dirty="0" err="1">
                <a:solidFill>
                  <a:srgbClr val="FFC000"/>
                </a:solidFill>
                <a:latin typeface="+mj-lt"/>
              </a:rPr>
              <a:t>Austrailian</a:t>
            </a:r>
            <a:r>
              <a:rPr lang="en-US" sz="2000" dirty="0">
                <a:solidFill>
                  <a:srgbClr val="FFC000"/>
                </a:solidFill>
                <a:latin typeface="+mj-lt"/>
              </a:rPr>
              <a:t> Academy of Science</a:t>
            </a:r>
          </a:p>
          <a:p>
            <a:r>
              <a:rPr lang="en-US" sz="2000" dirty="0">
                <a:solidFill>
                  <a:srgbClr val="FFC000"/>
                </a:solidFill>
                <a:latin typeface="+mj-lt"/>
              </a:rPr>
              <a:t>“The moon's top layer alone has enough oxygen to sustain 8 billion people for 100,000 years”	                         The Conversation</a:t>
            </a:r>
          </a:p>
          <a:p>
            <a:r>
              <a:rPr lang="en-US" sz="2000" dirty="0">
                <a:solidFill>
                  <a:srgbClr val="FFC000"/>
                </a:solidFill>
                <a:latin typeface="+mj-lt"/>
              </a:rPr>
              <a:t>“Northrop Grumman reveals plans for new astronaut moon buggy”                 Space.com</a:t>
            </a:r>
          </a:p>
          <a:p>
            <a:r>
              <a:rPr lang="en-US" sz="2000" dirty="0">
                <a:solidFill>
                  <a:srgbClr val="FFC000"/>
                </a:solidFill>
                <a:latin typeface="+mj-lt"/>
              </a:rPr>
              <a:t>“What will the James Webb Space Telescope Uncover?”                                  						Sky &amp; Telescope</a:t>
            </a:r>
          </a:p>
          <a:p>
            <a:endParaRPr lang="en-US" sz="1600" dirty="0">
              <a:solidFill>
                <a:srgbClr val="FFC000"/>
              </a:solidFill>
              <a:latin typeface="+mj-lt"/>
            </a:endParaRPr>
          </a:p>
        </p:txBody>
      </p:sp>
    </p:spTree>
    <p:extLst>
      <p:ext uri="{BB962C8B-B14F-4D97-AF65-F5344CB8AC3E}">
        <p14:creationId xmlns:p14="http://schemas.microsoft.com/office/powerpoint/2010/main" val="403632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219200" y="3476625"/>
            <a:ext cx="65532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u="sng"/>
              <a:t>M</a:t>
            </a:r>
            <a:r>
              <a:rPr lang="en-US" altLang="en-US" sz="4400" u="sng">
                <a:solidFill>
                  <a:srgbClr val="FFCC00"/>
                </a:solidFill>
              </a:rPr>
              <a:t>ars </a:t>
            </a:r>
            <a:r>
              <a:rPr lang="en-US" altLang="en-US" sz="4400" u="sng"/>
              <a:t>A</a:t>
            </a:r>
            <a:r>
              <a:rPr lang="en-US" altLang="en-US" sz="4400" u="sng">
                <a:solidFill>
                  <a:srgbClr val="FFCC00"/>
                </a:solidFill>
              </a:rPr>
              <a:t>tmosphere </a:t>
            </a:r>
            <a:r>
              <a:rPr lang="en-US" altLang="en-US" sz="4400" u="sng"/>
              <a:t>a</a:t>
            </a:r>
            <a:r>
              <a:rPr lang="en-US" altLang="en-US" sz="4400" u="sng">
                <a:solidFill>
                  <a:srgbClr val="FFCC00"/>
                </a:solidFill>
              </a:rPr>
              <a:t>nd</a:t>
            </a:r>
          </a:p>
          <a:p>
            <a:pPr algn="ctr" eaLnBrk="1" hangingPunct="1">
              <a:spcBef>
                <a:spcPct val="50000"/>
              </a:spcBef>
            </a:pPr>
            <a:r>
              <a:rPr lang="en-US" altLang="en-US" sz="4400" u="sng"/>
              <a:t>V</a:t>
            </a:r>
            <a:r>
              <a:rPr lang="en-US" altLang="en-US" sz="4400" u="sng">
                <a:solidFill>
                  <a:srgbClr val="FFCC00"/>
                </a:solidFill>
              </a:rPr>
              <a:t>olatile </a:t>
            </a:r>
            <a:r>
              <a:rPr lang="en-US" altLang="en-US" sz="4400" u="sng"/>
              <a:t>E</a:t>
            </a:r>
            <a:r>
              <a:rPr lang="en-US" altLang="en-US" sz="4400" u="sng">
                <a:solidFill>
                  <a:srgbClr val="FFCC00"/>
                </a:solidFill>
              </a:rPr>
              <a:t>volution </a:t>
            </a:r>
          </a:p>
          <a:p>
            <a:pPr algn="ctr" eaLnBrk="1" hangingPunct="1">
              <a:spcBef>
                <a:spcPct val="50000"/>
              </a:spcBef>
            </a:pPr>
            <a:r>
              <a:rPr lang="en-US" altLang="en-US" sz="4400" u="sng"/>
              <a:t>M</a:t>
            </a:r>
            <a:r>
              <a:rPr lang="en-US" altLang="en-US" sz="4400" u="sng">
                <a:solidFill>
                  <a:srgbClr val="FFCC00"/>
                </a:solidFill>
              </a:rPr>
              <a:t>ission</a:t>
            </a:r>
          </a:p>
        </p:txBody>
      </p:sp>
      <p:sp>
        <p:nvSpPr>
          <p:cNvPr id="51203" name="Text Box 3"/>
          <p:cNvSpPr txBox="1">
            <a:spLocks noChangeArrowheads="1"/>
          </p:cNvSpPr>
          <p:nvPr/>
        </p:nvSpPr>
        <p:spPr bwMode="auto">
          <a:xfrm>
            <a:off x="990600" y="2667000"/>
            <a:ext cx="754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u="sng"/>
              <a:t>The MAVEN Spacecraft </a:t>
            </a:r>
            <a:r>
              <a:rPr lang="en-US" altLang="en-US" sz="4400"/>
              <a:t>Orbiter:</a:t>
            </a:r>
          </a:p>
        </p:txBody>
      </p:sp>
      <p:pic>
        <p:nvPicPr>
          <p:cNvPr id="51204" name="Picture 5" descr="Mars Atmosphere and Volatile EvolutioN 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57288"/>
            <a:ext cx="7507288" cy="410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3"/>
          <p:cNvSpPr txBox="1">
            <a:spLocks noChangeArrowheads="1"/>
          </p:cNvSpPr>
          <p:nvPr/>
        </p:nvSpPr>
        <p:spPr bwMode="auto">
          <a:xfrm>
            <a:off x="1295400" y="166688"/>
            <a:ext cx="70866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800">
                <a:solidFill>
                  <a:srgbClr val="FFCC00"/>
                </a:solidFill>
              </a:rPr>
              <a:t>Launched 2014</a:t>
            </a:r>
          </a:p>
        </p:txBody>
      </p:sp>
      <p:sp>
        <p:nvSpPr>
          <p:cNvPr id="52228" name="Text Box 4"/>
          <p:cNvSpPr txBox="1">
            <a:spLocks noChangeArrowheads="1"/>
          </p:cNvSpPr>
          <p:nvPr/>
        </p:nvSpPr>
        <p:spPr bwMode="auto">
          <a:xfrm>
            <a:off x="1371600" y="5486400"/>
            <a:ext cx="7315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4800">
                <a:solidFill>
                  <a:srgbClr val="FFCC00"/>
                </a:solidFill>
              </a:rPr>
              <a:t>Arrival at Mars Sept 2015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Pressure and temperature variation in the atmosphere of 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480218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524000" y="334963"/>
            <a:ext cx="647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The atmosphere of Mars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143000" y="2576513"/>
            <a:ext cx="80010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dirty="0">
                <a:solidFill>
                  <a:srgbClr val="FFCC00"/>
                </a:solidFill>
              </a:rPr>
              <a:t>The </a:t>
            </a:r>
            <a:r>
              <a:rPr lang="en-US" altLang="en-US" sz="4400" dirty="0"/>
              <a:t>MAVEN Spacecraft Orbiter</a:t>
            </a:r>
          </a:p>
          <a:p>
            <a:pPr algn="ctr" eaLnBrk="1" hangingPunct="1">
              <a:spcBef>
                <a:spcPct val="50000"/>
              </a:spcBef>
            </a:pPr>
            <a:r>
              <a:rPr lang="en-US" altLang="en-US" sz="4400" dirty="0">
                <a:solidFill>
                  <a:srgbClr val="FFCC00"/>
                </a:solidFill>
              </a:rPr>
              <a:t>is studying the </a:t>
            </a:r>
            <a:r>
              <a:rPr lang="en-US" altLang="en-US" sz="4400" dirty="0"/>
              <a:t>atmosphere</a:t>
            </a:r>
            <a:r>
              <a:rPr lang="en-US" altLang="en-US" sz="4400" dirty="0">
                <a:solidFill>
                  <a:srgbClr val="FFCC00"/>
                </a:solidFill>
              </a:rPr>
              <a:t> of Mars…</a:t>
            </a:r>
            <a:r>
              <a:rPr lang="en-US" altLang="en-US" sz="4400" dirty="0"/>
              <a:t>and </a:t>
            </a:r>
            <a:r>
              <a:rPr lang="en-US" altLang="en-US" sz="4400" dirty="0">
                <a:solidFill>
                  <a:srgbClr val="FFCC00"/>
                </a:solidFill>
              </a:rPr>
              <a:t>Mar’s </a:t>
            </a:r>
          </a:p>
          <a:p>
            <a:pPr algn="ctr" eaLnBrk="1" hangingPunct="1">
              <a:spcBef>
                <a:spcPct val="50000"/>
              </a:spcBef>
            </a:pPr>
            <a:r>
              <a:rPr lang="en-US" altLang="en-US" sz="4400" dirty="0"/>
              <a:t>Extreme Climate Change</a:t>
            </a:r>
            <a:r>
              <a:rPr lang="en-US" altLang="en-US" sz="4400" dirty="0">
                <a:solidFill>
                  <a:srgbClr val="FFCC00"/>
                </a:solidFill>
              </a:rPr>
              <a:t>…</a:t>
            </a:r>
          </a:p>
        </p:txBody>
      </p:sp>
      <p:pic>
        <p:nvPicPr>
          <p:cNvPr id="54275" name="Picture 9" descr="Mars Atmosphere and Volatile EvolutioN 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WordArt 2"/>
          <p:cNvSpPr>
            <a:spLocks noChangeArrowheads="1" noChangeShapeType="1" noTextEdit="1"/>
          </p:cNvSpPr>
          <p:nvPr/>
        </p:nvSpPr>
        <p:spPr bwMode="auto">
          <a:xfrm>
            <a:off x="1981200" y="1447800"/>
            <a:ext cx="5638800" cy="44196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Future Missions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Artist rendition of the proposed InSight (Interior exploration using Seismic Investig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33600"/>
            <a:ext cx="6096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914400" y="228600"/>
            <a:ext cx="81534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u="sng">
                <a:solidFill>
                  <a:srgbClr val="FFCC00"/>
                </a:solidFill>
              </a:rPr>
              <a:t>INSIGHT: Interior Exploration Using Seismic Investigations, Geodesy and Heat Transport</a:t>
            </a:r>
            <a:r>
              <a:rPr lang="en-US" altLang="en-US">
                <a:solidFill>
                  <a:srgbClr val="FFCC00"/>
                </a:solidFill>
              </a:rPr>
              <a:t> </a:t>
            </a:r>
            <a:r>
              <a:rPr lang="en-US" altLang="en-US"/>
              <a:t> Mars Lander</a:t>
            </a:r>
          </a:p>
        </p:txBody>
      </p:sp>
      <p:sp>
        <p:nvSpPr>
          <p:cNvPr id="56324" name="Text Box 10"/>
          <p:cNvSpPr txBox="1">
            <a:spLocks noChangeArrowheads="1"/>
          </p:cNvSpPr>
          <p:nvPr/>
        </p:nvSpPr>
        <p:spPr bwMode="auto">
          <a:xfrm>
            <a:off x="1371600" y="5638800"/>
            <a:ext cx="716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Arrival at Mars March 2016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1752600" y="762000"/>
            <a:ext cx="59436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Lander will pierce beneath the Martian surface to study its </a:t>
            </a:r>
            <a:r>
              <a:rPr lang="en-US" altLang="en-US"/>
              <a:t>interior.</a:t>
            </a:r>
            <a:r>
              <a:rPr lang="en-US" altLang="en-US">
                <a:solidFill>
                  <a:srgbClr val="FFCC00"/>
                </a:solidFill>
              </a:rPr>
              <a:t> The mission will investigate how Earth-like planets formed and developed their </a:t>
            </a:r>
            <a:r>
              <a:rPr lang="en-US" altLang="en-US"/>
              <a:t>layered inner structure of core, mantle and crust</a:t>
            </a:r>
            <a:r>
              <a:rPr lang="en-US" altLang="en-US">
                <a:solidFill>
                  <a:srgbClr val="FFCC00"/>
                </a:solidFill>
              </a:rPr>
              <a:t>, and will collect information about those </a:t>
            </a:r>
            <a:r>
              <a:rPr lang="en-US" altLang="en-US"/>
              <a:t>interior zones</a:t>
            </a:r>
            <a:r>
              <a:rPr lang="en-US" altLang="en-US">
                <a:solidFill>
                  <a:srgbClr val="FFCC00"/>
                </a:solidFill>
              </a:rPr>
              <a:t> using instruments never before used on Mars</a:t>
            </a:r>
            <a:r>
              <a:rPr lang="en-US" altLang="en-US" sz="2800">
                <a:solidFill>
                  <a:srgbClr val="FFCC00"/>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04800"/>
            <a:ext cx="4648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exomars-r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133600"/>
            <a:ext cx="45148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1219200" y="152400"/>
            <a:ext cx="7924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Mars </a:t>
            </a:r>
            <a:r>
              <a:rPr lang="en-US" altLang="en-US" b="1">
                <a:solidFill>
                  <a:schemeClr val="tx2"/>
                </a:solidFill>
              </a:rPr>
              <a:t>Rover 2020</a:t>
            </a:r>
            <a:r>
              <a:rPr lang="en-US" altLang="en-US">
                <a:solidFill>
                  <a:srgbClr val="FFCC00"/>
                </a:solidFill>
              </a:rPr>
              <a:t> will search for evidence of former </a:t>
            </a:r>
            <a:r>
              <a:rPr lang="en-US" altLang="en-US"/>
              <a:t>life, organic compounds, </a:t>
            </a:r>
            <a:r>
              <a:rPr lang="en-US" altLang="en-US">
                <a:solidFill>
                  <a:srgbClr val="FFCC00"/>
                </a:solidFill>
              </a:rPr>
              <a:t> and suitability of Mars as a </a:t>
            </a:r>
            <a:r>
              <a:rPr lang="en-US" altLang="en-US"/>
              <a:t>habitat</a:t>
            </a:r>
            <a:r>
              <a:rPr lang="en-US" altLang="en-US">
                <a:solidFill>
                  <a:srgbClr val="FFCC00"/>
                </a:solidFill>
              </a:rPr>
              <a:t>.</a:t>
            </a:r>
          </a:p>
        </p:txBody>
      </p:sp>
      <p:sp>
        <p:nvSpPr>
          <p:cNvPr id="59396" name="Text Box 7"/>
          <p:cNvSpPr txBox="1">
            <a:spLocks noChangeArrowheads="1"/>
          </p:cNvSpPr>
          <p:nvPr/>
        </p:nvSpPr>
        <p:spPr bwMode="auto">
          <a:xfrm>
            <a:off x="1524000" y="5410200"/>
            <a:ext cx="76200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Rover will also test refining </a:t>
            </a:r>
            <a:r>
              <a:rPr lang="en-US" altLang="en-US"/>
              <a:t>oxygen</a:t>
            </a:r>
            <a:r>
              <a:rPr lang="en-US" altLang="en-US">
                <a:solidFill>
                  <a:srgbClr val="FFCC00"/>
                </a:solidFill>
              </a:rPr>
              <a:t> from </a:t>
            </a:r>
            <a:r>
              <a:rPr lang="en-US" altLang="en-US"/>
              <a:t>carbon dioxide</a:t>
            </a:r>
            <a:r>
              <a:rPr lang="en-US" altLang="en-US">
                <a:solidFill>
                  <a:srgbClr val="FFCC00"/>
                </a:solidFill>
              </a:rPr>
              <a:t> in the atmosphere.</a:t>
            </a:r>
          </a:p>
          <a:p>
            <a:pPr algn="ctr" eaLnBrk="1" hangingPunct="1">
              <a:spcBef>
                <a:spcPct val="50000"/>
              </a:spcBef>
            </a:pPr>
            <a:endParaRPr lang="en-US" altLang="en-US">
              <a:solidFill>
                <a:srgbClr val="FFCC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Diagram of NASA Mars 2020 rover science instruments. Credit: NA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1524000" y="2667000"/>
            <a:ext cx="6858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800" dirty="0">
                <a:solidFill>
                  <a:srgbClr val="FFCC00"/>
                </a:solidFill>
              </a:rPr>
              <a:t>In looking for signs of life, the       directive is to</a:t>
            </a:r>
            <a:r>
              <a:rPr lang="en-US" altLang="en-US" sz="4800" dirty="0"/>
              <a:t> </a:t>
            </a:r>
          </a:p>
          <a:p>
            <a:pPr algn="ctr" eaLnBrk="1" hangingPunct="1">
              <a:spcBef>
                <a:spcPct val="50000"/>
              </a:spcBef>
            </a:pPr>
            <a:r>
              <a:rPr lang="en-US" altLang="en-US" sz="4800" dirty="0"/>
              <a:t>“follow the water…”</a:t>
            </a:r>
          </a:p>
        </p:txBody>
      </p:sp>
      <p:sp>
        <p:nvSpPr>
          <p:cNvPr id="4099" name="Text Box 5"/>
          <p:cNvSpPr txBox="1">
            <a:spLocks noChangeArrowheads="1"/>
          </p:cNvSpPr>
          <p:nvPr/>
        </p:nvSpPr>
        <p:spPr bwMode="auto">
          <a:xfrm>
            <a:off x="2209800" y="3505200"/>
            <a:ext cx="137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4000" dirty="0">
                <a:solidFill>
                  <a:srgbClr val="FF0000"/>
                </a:solidFill>
                <a:latin typeface="Impact" panose="020B0806030902050204" pitchFamily="34" charset="0"/>
              </a:rPr>
              <a:t>NASA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300px-Mars2020Mission-LifeSearchProcess-2013070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57912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228600" y="304800"/>
            <a:ext cx="83820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u="sng">
                <a:solidFill>
                  <a:srgbClr val="FFCC00"/>
                </a:solidFill>
                <a:latin typeface="Mistral" panose="03090702030407020403" pitchFamily="66" charset="0"/>
              </a:rPr>
              <a:t>OSIRIS-Rex  Sample Return Mission to the Comet Bennu</a:t>
            </a:r>
          </a:p>
        </p:txBody>
      </p:sp>
      <p:pic>
        <p:nvPicPr>
          <p:cNvPr id="62467" name="Picture 6" descr="OSIRIS_image_rotate-4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09800"/>
            <a:ext cx="4381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8" descr="OSIRIS-RE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62200"/>
            <a:ext cx="20796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9"/>
          <p:cNvSpPr txBox="1">
            <a:spLocks noChangeArrowheads="1"/>
          </p:cNvSpPr>
          <p:nvPr/>
        </p:nvSpPr>
        <p:spPr bwMode="auto">
          <a:xfrm>
            <a:off x="2438400" y="54102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a:solidFill>
                  <a:srgbClr val="FFCC00"/>
                </a:solidFill>
              </a:rPr>
              <a:t>Launch September 2016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1371600" y="1447800"/>
            <a:ext cx="64008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u="sng">
                <a:solidFill>
                  <a:srgbClr val="FFCC00"/>
                </a:solidFill>
              </a:rPr>
              <a:t>The </a:t>
            </a:r>
            <a:r>
              <a:rPr lang="en-US" altLang="en-US" sz="5400" b="1" u="sng"/>
              <a:t>O</a:t>
            </a:r>
            <a:r>
              <a:rPr lang="en-US" altLang="en-US" sz="5400" b="1" u="sng">
                <a:solidFill>
                  <a:srgbClr val="FFCC00"/>
                </a:solidFill>
              </a:rPr>
              <a:t>rigins </a:t>
            </a:r>
            <a:r>
              <a:rPr lang="en-US" altLang="en-US" sz="5400" b="1" u="sng"/>
              <a:t>S</a:t>
            </a:r>
            <a:r>
              <a:rPr lang="en-US" altLang="en-US" sz="5400" b="1" u="sng">
                <a:solidFill>
                  <a:srgbClr val="FFCC00"/>
                </a:solidFill>
              </a:rPr>
              <a:t>pectral </a:t>
            </a:r>
            <a:r>
              <a:rPr lang="en-US" altLang="en-US" sz="5400" b="1" u="sng"/>
              <a:t>I</a:t>
            </a:r>
            <a:r>
              <a:rPr lang="en-US" altLang="en-US" sz="5400" b="1" u="sng">
                <a:solidFill>
                  <a:srgbClr val="FFCC00"/>
                </a:solidFill>
              </a:rPr>
              <a:t>nterpretation </a:t>
            </a:r>
            <a:r>
              <a:rPr lang="en-US" altLang="en-US" sz="5400" b="1" u="sng"/>
              <a:t>R</a:t>
            </a:r>
            <a:r>
              <a:rPr lang="en-US" altLang="en-US" sz="5400" b="1" u="sng">
                <a:solidFill>
                  <a:srgbClr val="FFCC00"/>
                </a:solidFill>
              </a:rPr>
              <a:t>esource </a:t>
            </a:r>
            <a:r>
              <a:rPr lang="en-US" altLang="en-US" sz="5400" b="1" u="sng"/>
              <a:t>I</a:t>
            </a:r>
            <a:r>
              <a:rPr lang="en-US" altLang="en-US" sz="5400" b="1" u="sng">
                <a:solidFill>
                  <a:srgbClr val="FFCC00"/>
                </a:solidFill>
              </a:rPr>
              <a:t>dentification </a:t>
            </a:r>
            <a:r>
              <a:rPr lang="en-US" altLang="en-US" sz="5400" b="1" u="sng"/>
              <a:t>S</a:t>
            </a:r>
            <a:r>
              <a:rPr lang="en-US" altLang="en-US" sz="5400" b="1" u="sng">
                <a:solidFill>
                  <a:srgbClr val="FFCC00"/>
                </a:solidFill>
              </a:rPr>
              <a:t>ecurity -- </a:t>
            </a:r>
            <a:r>
              <a:rPr lang="en-US" altLang="en-US" sz="5400" b="1" u="sng"/>
              <a:t>R</a:t>
            </a:r>
            <a:r>
              <a:rPr lang="en-US" altLang="en-US" sz="5400" b="1" u="sng">
                <a:solidFill>
                  <a:srgbClr val="FFCC00"/>
                </a:solidFill>
              </a:rPr>
              <a:t>egolith </a:t>
            </a:r>
            <a:r>
              <a:rPr lang="en-US" altLang="en-US" sz="5400" b="1" u="sng"/>
              <a:t>Ex</a:t>
            </a:r>
            <a:r>
              <a:rPr lang="en-US" altLang="en-US" sz="5400" b="1" u="sng">
                <a:solidFill>
                  <a:srgbClr val="FFCC00"/>
                </a:solidFill>
              </a:rPr>
              <a:t>plorer</a:t>
            </a:r>
            <a:r>
              <a:rPr lang="en-US" altLang="en-US" sz="5400" u="sng">
                <a:solidFill>
                  <a:srgbClr val="FFCC00"/>
                </a:solidFill>
              </a:rPr>
              <a:t> </a:t>
            </a:r>
          </a:p>
        </p:txBody>
      </p:sp>
      <p:sp>
        <p:nvSpPr>
          <p:cNvPr id="63491" name="Text Box 5"/>
          <p:cNvSpPr txBox="1">
            <a:spLocks noChangeArrowheads="1"/>
          </p:cNvSpPr>
          <p:nvPr/>
        </p:nvSpPr>
        <p:spPr bwMode="auto">
          <a:xfrm>
            <a:off x="2590800" y="533400"/>
            <a:ext cx="3733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u="sng">
                <a:solidFill>
                  <a:srgbClr val="FFCC00"/>
                </a:solidFill>
              </a:rPr>
              <a:t>Osiris-REx:</a:t>
            </a:r>
          </a:p>
        </p:txBody>
      </p:sp>
      <p:sp>
        <p:nvSpPr>
          <p:cNvPr id="63492" name="Text Box 6"/>
          <p:cNvSpPr txBox="1">
            <a:spLocks noChangeArrowheads="1"/>
          </p:cNvSpPr>
          <p:nvPr/>
        </p:nvSpPr>
        <p:spPr bwMode="auto">
          <a:xfrm>
            <a:off x="2362200" y="5715000"/>
            <a:ext cx="426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800"/>
              <a:t>2016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990600" y="1981200"/>
            <a:ext cx="81534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The OSIRIS-REX Spacecraft will return a 2.1 ounce sample of the Comet BENNU to Earth.</a:t>
            </a:r>
            <a:endParaRPr lang="en-US" altLang="en-US" sz="54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1371600" y="2851150"/>
            <a:ext cx="723900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The Spacecraft Base will remain to study the Comet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artist concept of Dawn near Ceres and Ve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800"/>
            <a:ext cx="54864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6"/>
          <p:cNvSpPr txBox="1">
            <a:spLocks noChangeArrowheads="1"/>
          </p:cNvSpPr>
          <p:nvPr/>
        </p:nvSpPr>
        <p:spPr bwMode="auto">
          <a:xfrm>
            <a:off x="1676400" y="4084638"/>
            <a:ext cx="6324600"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The DAWN spacecraft entered orbit around the asteroid Vesta on February 14, 2015.</a:t>
            </a:r>
          </a:p>
          <a:p>
            <a:pPr algn="ctr" eaLnBrk="1" hangingPunct="1">
              <a:spcBef>
                <a:spcPct val="50000"/>
              </a:spcBef>
            </a:pPr>
            <a:r>
              <a:rPr lang="en-US" altLang="en-US">
                <a:solidFill>
                  <a:srgbClr val="FFCC00"/>
                </a:solidFill>
              </a:rPr>
              <a:t>A study of and the dwarf planet Ceres</a:t>
            </a:r>
            <a:r>
              <a:rPr lang="en-US" altLang="en-US"/>
              <a:t> </a:t>
            </a:r>
            <a:r>
              <a:rPr lang="en-US" altLang="en-US">
                <a:solidFill>
                  <a:srgbClr val="FFCC00"/>
                </a:solidFill>
              </a:rPr>
              <a:t>will follow</a:t>
            </a:r>
            <a:r>
              <a:rPr lang="en-US" altLang="en-US"/>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1295400" y="2362200"/>
            <a:ext cx="7239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By studying both these two distinct bodies with the same complement of instruments on the same spacecraft, the Dawn mission hopes to compare the different evolutionary path each took as well as create a picture of the early solar system overall.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CASSINI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9"/>
          <p:cNvSpPr txBox="1">
            <a:spLocks noChangeArrowheads="1"/>
          </p:cNvSpPr>
          <p:nvPr/>
        </p:nvSpPr>
        <p:spPr bwMode="auto">
          <a:xfrm>
            <a:off x="1752600" y="3840163"/>
            <a:ext cx="5334000" cy="283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a:solidFill>
                  <a:srgbClr val="FFCC00"/>
                </a:solidFill>
              </a:rPr>
              <a:t>Galileo,</a:t>
            </a:r>
            <a:r>
              <a:rPr lang="en-US" altLang="en-US" sz="4400"/>
              <a:t> </a:t>
            </a:r>
            <a:r>
              <a:rPr lang="en-US" altLang="en-US" sz="4400">
                <a:solidFill>
                  <a:srgbClr val="FFCC00"/>
                </a:solidFill>
              </a:rPr>
              <a:t>Voyager and Cassini Missions to the Outer Planets…</a:t>
            </a:r>
          </a:p>
          <a:p>
            <a:pPr eaLnBrk="1" hangingPunct="1">
              <a:spcBef>
                <a:spcPct val="50000"/>
              </a:spcBef>
            </a:pPr>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Cassini–Huy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62484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IMG004917-br6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5055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6"/>
          <p:cNvSpPr txBox="1">
            <a:spLocks noChangeArrowheads="1"/>
          </p:cNvSpPr>
          <p:nvPr/>
        </p:nvSpPr>
        <p:spPr bwMode="auto">
          <a:xfrm>
            <a:off x="1066800" y="457200"/>
            <a:ext cx="7543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447800" y="212725"/>
            <a:ext cx="624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Mercury</a:t>
            </a:r>
          </a:p>
        </p:txBody>
      </p:sp>
      <p:pic>
        <p:nvPicPr>
          <p:cNvPr id="5123" name="Picture 6" descr="Artist's concept of MESSENGER in orbit around Mercury. Courtesy of NAS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352550"/>
            <a:ext cx="55245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7"/>
          <p:cNvSpPr txBox="1">
            <a:spLocks noChangeArrowheads="1"/>
          </p:cNvSpPr>
          <p:nvPr/>
        </p:nvSpPr>
        <p:spPr bwMode="auto">
          <a:xfrm>
            <a:off x="1447800" y="5638800"/>
            <a:ext cx="6172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a:solidFill>
                  <a:srgbClr val="FFCC00"/>
                </a:solidFill>
              </a:rPr>
              <a:t>Messenger Spacecraft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1219200" y="533400"/>
            <a:ext cx="723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a:t>
            </a:r>
          </a:p>
        </p:txBody>
      </p:sp>
      <p:pic>
        <p:nvPicPr>
          <p:cNvPr id="71683" name="Picture 5" descr="saturn's rings towering pillars of 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6"/>
          <p:cNvSpPr txBox="1">
            <a:spLocks noChangeArrowheads="1"/>
          </p:cNvSpPr>
          <p:nvPr/>
        </p:nvSpPr>
        <p:spPr bwMode="auto">
          <a:xfrm>
            <a:off x="1752600" y="5562600"/>
            <a:ext cx="624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4400">
                <a:solidFill>
                  <a:srgbClr val="FFCC00"/>
                </a:solidFill>
              </a:rPr>
              <a:t>Pillars of ice in the rings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saturn's hexag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6096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6"/>
          <p:cNvSpPr txBox="1">
            <a:spLocks noChangeArrowheads="1"/>
          </p:cNvSpPr>
          <p:nvPr/>
        </p:nvSpPr>
        <p:spPr bwMode="auto">
          <a:xfrm>
            <a:off x="990600" y="457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Saturn’s Hexagon</a:t>
            </a:r>
          </a:p>
        </p:txBody>
      </p:sp>
      <p:sp>
        <p:nvSpPr>
          <p:cNvPr id="72708" name="Text Box 7"/>
          <p:cNvSpPr txBox="1">
            <a:spLocks noChangeArrowheads="1"/>
          </p:cNvSpPr>
          <p:nvPr/>
        </p:nvSpPr>
        <p:spPr bwMode="auto">
          <a:xfrm>
            <a:off x="1524000" y="5486400"/>
            <a:ext cx="6858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at the north pole.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1066800" y="0"/>
            <a:ext cx="731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Saturn’s Hexagon</a:t>
            </a:r>
          </a:p>
        </p:txBody>
      </p:sp>
      <p:pic>
        <p:nvPicPr>
          <p:cNvPr id="7373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438400"/>
            <a:ext cx="396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114800"/>
            <a:ext cx="28956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3" name="Text Box 8"/>
          <p:cNvSpPr txBox="1">
            <a:spLocks noChangeArrowheads="1"/>
          </p:cNvSpPr>
          <p:nvPr/>
        </p:nvSpPr>
        <p:spPr bwMode="auto">
          <a:xfrm>
            <a:off x="5562600" y="9906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a:solidFill>
                  <a:srgbClr val="FFCC00"/>
                </a:solidFill>
              </a:rPr>
              <a:t>North Pole</a:t>
            </a:r>
          </a:p>
        </p:txBody>
      </p:sp>
      <p:pic>
        <p:nvPicPr>
          <p:cNvPr id="73734" name="Picture 10" descr="Hexagon in Silhouet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0"/>
            <a:ext cx="32004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1219200" y="2286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Saturn’s Hexagon</a:t>
            </a:r>
          </a:p>
        </p:txBody>
      </p:sp>
      <p:pic>
        <p:nvPicPr>
          <p:cNvPr id="747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5029200" cy="425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Text Box 6"/>
          <p:cNvSpPr txBox="1">
            <a:spLocks noChangeArrowheads="1"/>
          </p:cNvSpPr>
          <p:nvPr/>
        </p:nvSpPr>
        <p:spPr bwMode="auto">
          <a:xfrm>
            <a:off x="1752600" y="5410200"/>
            <a:ext cx="6629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20,000 miles across and 200 miles per hour…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914400" y="3810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Saturn’s spokes in the rings</a:t>
            </a:r>
          </a:p>
        </p:txBody>
      </p:sp>
      <p:pic>
        <p:nvPicPr>
          <p:cNvPr id="757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5943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AutoShape 6"/>
          <p:cNvSpPr>
            <a:spLocks noChangeArrowheads="1"/>
          </p:cNvSpPr>
          <p:nvPr/>
        </p:nvSpPr>
        <p:spPr bwMode="auto">
          <a:xfrm>
            <a:off x="2667000" y="1219200"/>
            <a:ext cx="485775" cy="976313"/>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5943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3" name="Text Box 5"/>
          <p:cNvSpPr txBox="1">
            <a:spLocks noChangeArrowheads="1"/>
          </p:cNvSpPr>
          <p:nvPr/>
        </p:nvSpPr>
        <p:spPr bwMode="auto">
          <a:xfrm>
            <a:off x="1143000" y="457200"/>
            <a:ext cx="739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Saturn’s spokes…</a:t>
            </a:r>
          </a:p>
        </p:txBody>
      </p:sp>
      <p:sp>
        <p:nvSpPr>
          <p:cNvPr id="76804" name="AutoShape 6"/>
          <p:cNvSpPr>
            <a:spLocks noChangeArrowheads="1"/>
          </p:cNvSpPr>
          <p:nvPr/>
        </p:nvSpPr>
        <p:spPr bwMode="auto">
          <a:xfrm>
            <a:off x="6934200" y="3552825"/>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
        <p:nvSpPr>
          <p:cNvPr id="76805" name="AutoShape 7"/>
          <p:cNvSpPr>
            <a:spLocks noChangeArrowheads="1"/>
          </p:cNvSpPr>
          <p:nvPr/>
        </p:nvSpPr>
        <p:spPr bwMode="auto">
          <a:xfrm>
            <a:off x="2819400" y="3581400"/>
            <a:ext cx="976313"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523" y="1524000"/>
            <a:ext cx="5943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7" name="Text Box 5"/>
          <p:cNvSpPr txBox="1">
            <a:spLocks noChangeArrowheads="1"/>
          </p:cNvSpPr>
          <p:nvPr/>
        </p:nvSpPr>
        <p:spPr bwMode="auto">
          <a:xfrm>
            <a:off x="1066800" y="381000"/>
            <a:ext cx="7467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 Storm…</a:t>
            </a:r>
          </a:p>
        </p:txBody>
      </p:sp>
      <p:sp>
        <p:nvSpPr>
          <p:cNvPr id="77828" name="Text Box 6"/>
          <p:cNvSpPr txBox="1">
            <a:spLocks noChangeArrowheads="1"/>
          </p:cNvSpPr>
          <p:nvPr/>
        </p:nvSpPr>
        <p:spPr bwMode="auto">
          <a:xfrm>
            <a:off x="990600" y="2209800"/>
            <a:ext cx="19050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giant </a:t>
            </a:r>
          </a:p>
          <a:p>
            <a:pPr eaLnBrk="1" hangingPunct="1">
              <a:spcBef>
                <a:spcPct val="50000"/>
              </a:spcBef>
            </a:pPr>
            <a:r>
              <a:rPr lang="en-US" altLang="en-US" sz="5400">
                <a:solidFill>
                  <a:srgbClr val="FFCC00"/>
                </a:solidFill>
              </a:rPr>
              <a:t>storm</a:t>
            </a:r>
          </a:p>
          <a:p>
            <a:pPr eaLnBrk="1" hangingPunct="1">
              <a:spcBef>
                <a:spcPct val="50000"/>
              </a:spcBef>
            </a:pPr>
            <a:r>
              <a:rPr lang="en-US" altLang="en-US" sz="5400">
                <a:solidFill>
                  <a:srgbClr val="FFCC00"/>
                </a:solidFill>
              </a:rPr>
              <a:t>head</a:t>
            </a:r>
          </a:p>
        </p:txBody>
      </p:sp>
      <p:sp>
        <p:nvSpPr>
          <p:cNvPr id="77829" name="AutoShape 7"/>
          <p:cNvSpPr>
            <a:spLocks noChangeArrowheads="1"/>
          </p:cNvSpPr>
          <p:nvPr/>
        </p:nvSpPr>
        <p:spPr bwMode="auto">
          <a:xfrm>
            <a:off x="5562600" y="2362200"/>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PIA084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4772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1066800" y="228600"/>
            <a:ext cx="807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Saturn’s long lived storm</a:t>
            </a:r>
          </a:p>
        </p:txBody>
      </p:sp>
      <p:sp>
        <p:nvSpPr>
          <p:cNvPr id="78852" name="Text Box 4"/>
          <p:cNvSpPr txBox="1">
            <a:spLocks noChangeArrowheads="1"/>
          </p:cNvSpPr>
          <p:nvPr/>
        </p:nvSpPr>
        <p:spPr bwMode="auto">
          <a:xfrm>
            <a:off x="1066800" y="5638800"/>
            <a:ext cx="716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Thought to extend through all layers</a:t>
            </a:r>
            <a:r>
              <a:rPr lang="en-US" altLang="en-US" sz="3600"/>
              <a:t> </a:t>
            </a:r>
          </a:p>
        </p:txBody>
      </p:sp>
      <p:sp>
        <p:nvSpPr>
          <p:cNvPr id="78853" name="AutoShape 5"/>
          <p:cNvSpPr>
            <a:spLocks noChangeArrowheads="1"/>
          </p:cNvSpPr>
          <p:nvPr/>
        </p:nvSpPr>
        <p:spPr bwMode="auto">
          <a:xfrm>
            <a:off x="1371600" y="3657600"/>
            <a:ext cx="485775" cy="976313"/>
          </a:xfrm>
          <a:prstGeom prst="up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
        <p:nvSpPr>
          <p:cNvPr id="78854" name="AutoShape 6"/>
          <p:cNvSpPr>
            <a:spLocks noChangeArrowheads="1"/>
          </p:cNvSpPr>
          <p:nvPr/>
        </p:nvSpPr>
        <p:spPr bwMode="auto">
          <a:xfrm>
            <a:off x="5638800" y="3733800"/>
            <a:ext cx="485775" cy="976313"/>
          </a:xfrm>
          <a:prstGeom prst="up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PIA06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14450"/>
            <a:ext cx="52387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1295400" y="0"/>
            <a:ext cx="6781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800">
                <a:solidFill>
                  <a:srgbClr val="FFCC00"/>
                </a:solidFill>
              </a:rPr>
              <a:t>Encke Gap</a:t>
            </a:r>
          </a:p>
        </p:txBody>
      </p:sp>
      <p:sp>
        <p:nvSpPr>
          <p:cNvPr id="79876" name="AutoShape 4"/>
          <p:cNvSpPr>
            <a:spLocks noChangeArrowheads="1"/>
          </p:cNvSpPr>
          <p:nvPr/>
        </p:nvSpPr>
        <p:spPr bwMode="auto">
          <a:xfrm>
            <a:off x="4114800" y="3581400"/>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r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620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6"/>
          <p:cNvSpPr txBox="1">
            <a:spLocks noChangeArrowheads="1"/>
          </p:cNvSpPr>
          <p:nvPr/>
        </p:nvSpPr>
        <p:spPr bwMode="auto">
          <a:xfrm>
            <a:off x="1295400" y="0"/>
            <a:ext cx="617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Braided rings</a:t>
            </a:r>
          </a:p>
        </p:txBody>
      </p:sp>
      <p:sp>
        <p:nvSpPr>
          <p:cNvPr id="80900" name="AutoShape 7"/>
          <p:cNvSpPr>
            <a:spLocks noChangeArrowheads="1"/>
          </p:cNvSpPr>
          <p:nvPr/>
        </p:nvSpPr>
        <p:spPr bwMode="auto">
          <a:xfrm>
            <a:off x="7848600" y="5029200"/>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
        <p:nvSpPr>
          <p:cNvPr id="80901" name="AutoShape 8"/>
          <p:cNvSpPr>
            <a:spLocks noChangeArrowheads="1"/>
          </p:cNvSpPr>
          <p:nvPr/>
        </p:nvSpPr>
        <p:spPr bwMode="auto">
          <a:xfrm>
            <a:off x="4648200" y="4953000"/>
            <a:ext cx="976313"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295400" y="7620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Messenger Discoveries:                                 Organic materials and water ice</a:t>
            </a:r>
          </a:p>
        </p:txBody>
      </p:sp>
      <p:pic>
        <p:nvPicPr>
          <p:cNvPr id="6147" name="Picture 8" descr="A radar image of Mercury’s north polar region is shown superposed on a mosaic of MESSENGER images of the same area. All of the larger polar deposits are located on the floors or walls of impact craters. Deposits farther from the pole are seen to be concentrated on the north-facing sides of craters. Credit: NASA/Johns Hopkins University Applied Physics Laboratory/Carnegie Institution of Washington/National Astronomy and Ionosphere Center, Arecibo Observator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4950"/>
            <a:ext cx="95250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9"/>
          <p:cNvSpPr txBox="1">
            <a:spLocks noChangeArrowheads="1"/>
          </p:cNvSpPr>
          <p:nvPr/>
        </p:nvSpPr>
        <p:spPr bwMode="auto">
          <a:xfrm>
            <a:off x="3962400" y="1325563"/>
            <a:ext cx="2438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a:t>North Pole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Churning atmosphere on Satu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0"/>
            <a:ext cx="59531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6"/>
          <p:cNvSpPr txBox="1">
            <a:spLocks noChangeArrowheads="1"/>
          </p:cNvSpPr>
          <p:nvPr/>
        </p:nvSpPr>
        <p:spPr bwMode="auto">
          <a:xfrm>
            <a:off x="990600" y="381000"/>
            <a:ext cx="8153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4800">
                <a:solidFill>
                  <a:srgbClr val="FFCC00"/>
                </a:solidFill>
              </a:rPr>
              <a:t>Saturn’s churning atmosphere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saturn's aur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33600"/>
            <a:ext cx="7724775"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5"/>
          <p:cNvSpPr txBox="1">
            <a:spLocks noChangeArrowheads="1"/>
          </p:cNvSpPr>
          <p:nvPr/>
        </p:nvSpPr>
        <p:spPr bwMode="auto">
          <a:xfrm>
            <a:off x="1066800" y="457200"/>
            <a:ext cx="731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Saturn’s Auroras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Saturn's auroras put on a dazzling display of ligh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382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G0033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76400"/>
            <a:ext cx="6324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143000" y="228600"/>
            <a:ext cx="7467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Northern Aurora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G0026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75628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1295400" y="228600"/>
            <a:ext cx="7543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False color mosaic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europa_clipper_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57200"/>
            <a:ext cx="47244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6"/>
          <p:cNvSpPr txBox="1">
            <a:spLocks noChangeArrowheads="1"/>
          </p:cNvSpPr>
          <p:nvPr/>
        </p:nvSpPr>
        <p:spPr bwMode="auto">
          <a:xfrm>
            <a:off x="1371600" y="762000"/>
            <a:ext cx="2514600" cy="569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a:solidFill>
                  <a:srgbClr val="FFCC00"/>
                </a:solidFill>
              </a:rPr>
              <a:t>The Europa Clipper will orbit in 2025.</a:t>
            </a:r>
          </a:p>
          <a:p>
            <a:pPr algn="ctr" eaLnBrk="1" hangingPunct="1">
              <a:spcBef>
                <a:spcPct val="50000"/>
              </a:spcBef>
            </a:pPr>
            <a:r>
              <a:rPr lang="en-US" altLang="en-US">
                <a:solidFill>
                  <a:srgbClr val="FFCC00"/>
                </a:solidFill>
              </a:rPr>
              <a:t>A landing mission would follow to penetrate the icy crust and look for a suspected salty sea.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9436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7" name="Text Box 5"/>
          <p:cNvSpPr txBox="1">
            <a:spLocks noChangeArrowheads="1"/>
          </p:cNvSpPr>
          <p:nvPr/>
        </p:nvSpPr>
        <p:spPr bwMode="auto">
          <a:xfrm>
            <a:off x="1143000" y="228600"/>
            <a:ext cx="6781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Saturn’s Moon Europa</a:t>
            </a:r>
          </a:p>
        </p:txBody>
      </p:sp>
      <p:sp>
        <p:nvSpPr>
          <p:cNvPr id="88068" name="Text Box 6"/>
          <p:cNvSpPr txBox="1">
            <a:spLocks noChangeArrowheads="1"/>
          </p:cNvSpPr>
          <p:nvPr/>
        </p:nvSpPr>
        <p:spPr bwMode="auto">
          <a:xfrm>
            <a:off x="1905000" y="5029200"/>
            <a:ext cx="8153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dirty="0">
                <a:solidFill>
                  <a:srgbClr val="FFCC00"/>
                </a:solidFill>
              </a:rPr>
              <a:t>Geysers spouting water ice…</a:t>
            </a:r>
          </a:p>
        </p:txBody>
      </p:sp>
      <p:sp>
        <p:nvSpPr>
          <p:cNvPr id="88069" name="Text Box 7"/>
          <p:cNvSpPr txBox="1">
            <a:spLocks noChangeArrowheads="1"/>
          </p:cNvSpPr>
          <p:nvPr/>
        </p:nvSpPr>
        <p:spPr bwMode="auto">
          <a:xfrm>
            <a:off x="4572000" y="46482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000"/>
              <a:t>Artist’s simulation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MG_05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99822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1295400" y="152400"/>
            <a:ext cx="640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Europa is thought to be a moon of ice over a salt water sea with a silicate rock base and iron core.</a:t>
            </a:r>
          </a:p>
        </p:txBody>
      </p:sp>
      <p:sp>
        <p:nvSpPr>
          <p:cNvPr id="90115" name="Text Box 5"/>
          <p:cNvSpPr txBox="1">
            <a:spLocks noChangeArrowheads="1"/>
          </p:cNvSpPr>
          <p:nvPr/>
        </p:nvSpPr>
        <p:spPr bwMode="auto">
          <a:xfrm>
            <a:off x="990600" y="1905000"/>
            <a:ext cx="78486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With abundant liquid water, and energy and chemistry provided by tidal heating, Europa could be the best place in the solar system to look for present day life beyond Earth.</a:t>
            </a:r>
          </a:p>
          <a:p>
            <a:pPr algn="ctr" eaLnBrk="1" hangingPunct="1">
              <a:spcBef>
                <a:spcPct val="50000"/>
              </a:spcBef>
            </a:pPr>
            <a:r>
              <a:rPr lang="en-US" altLang="en-US" dirty="0">
                <a:solidFill>
                  <a:srgbClr val="FFCC00"/>
                </a:solidFill>
              </a:rPr>
              <a:t>Scientists postulate deep “smokers” like those in the Pacific and Caribbean where minerals and nutrients support abundant life such as shrimp.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europa-water-south-pole-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547687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6"/>
          <p:cNvSpPr txBox="1">
            <a:spLocks noChangeArrowheads="1"/>
          </p:cNvSpPr>
          <p:nvPr/>
        </p:nvSpPr>
        <p:spPr bwMode="auto">
          <a:xfrm>
            <a:off x="1981200" y="5715000"/>
            <a:ext cx="601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Water plume in blue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104900" y="304800"/>
            <a:ext cx="7467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Scientists estimate the planet </a:t>
            </a:r>
            <a:r>
              <a:rPr lang="en-US" altLang="en-US" dirty="0">
                <a:solidFill>
                  <a:srgbClr val="FFCC00"/>
                </a:solidFill>
                <a:hlinkClick r:id="rId2"/>
              </a:rPr>
              <a:t>holds between 100 billion and 1 trillion tons of water ice</a:t>
            </a:r>
            <a:r>
              <a:rPr lang="en-US" altLang="en-US" dirty="0">
                <a:solidFill>
                  <a:srgbClr val="FFCC00"/>
                </a:solidFill>
              </a:rPr>
              <a:t>, perhaps as deep as 66 feet in some places.</a:t>
            </a:r>
            <a:r>
              <a:rPr lang="en-US" altLang="en-US" dirty="0"/>
              <a:t> </a:t>
            </a:r>
          </a:p>
        </p:txBody>
      </p:sp>
      <p:pic>
        <p:nvPicPr>
          <p:cNvPr id="7171" name="Picture 8" descr="Mercury Globe (click to enlar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514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1219200" y="762000"/>
            <a:ext cx="685800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b="1" dirty="0">
                <a:solidFill>
                  <a:srgbClr val="FFCC00"/>
                </a:solidFill>
                <a:latin typeface="Arial" panose="020B0604020202020204" pitchFamily="34" charset="0"/>
              </a:rPr>
              <a:t>Jupiter’s Europa “appears to contain likely ingredients for life:</a:t>
            </a:r>
          </a:p>
          <a:p>
            <a:pPr algn="ctr" eaLnBrk="1" hangingPunct="1">
              <a:spcBef>
                <a:spcPct val="50000"/>
              </a:spcBef>
            </a:pPr>
            <a:r>
              <a:rPr lang="en-US" altLang="en-US" b="1" dirty="0">
                <a:latin typeface="Arial" panose="020B0604020202020204" pitchFamily="34" charset="0"/>
              </a:rPr>
              <a:t>water</a:t>
            </a:r>
          </a:p>
          <a:p>
            <a:pPr algn="ctr" eaLnBrk="1" hangingPunct="1">
              <a:spcBef>
                <a:spcPct val="50000"/>
              </a:spcBef>
            </a:pPr>
            <a:r>
              <a:rPr lang="en-US" altLang="en-US" b="1" dirty="0">
                <a:latin typeface="Arial" panose="020B0604020202020204" pitchFamily="34" charset="0"/>
              </a:rPr>
              <a:t>an energy source                                    </a:t>
            </a:r>
            <a:r>
              <a:rPr lang="en-US" altLang="en-US" b="1" dirty="0">
                <a:solidFill>
                  <a:srgbClr val="FFCC00"/>
                </a:solidFill>
                <a:latin typeface="Arial" panose="020B0604020202020204" pitchFamily="34" charset="0"/>
              </a:rPr>
              <a:t>(tidal heating by Jupiter)</a:t>
            </a:r>
          </a:p>
          <a:p>
            <a:pPr algn="ctr" eaLnBrk="1" hangingPunct="1">
              <a:spcBef>
                <a:spcPct val="50000"/>
              </a:spcBef>
            </a:pPr>
            <a:r>
              <a:rPr lang="en-US" altLang="en-US" b="1" dirty="0">
                <a:latin typeface="Arial" panose="020B0604020202020204" pitchFamily="34" charset="0"/>
              </a:rPr>
              <a:t>organic compounds,</a:t>
            </a:r>
          </a:p>
          <a:p>
            <a:pPr algn="ctr" eaLnBrk="1" hangingPunct="1">
              <a:spcBef>
                <a:spcPct val="50000"/>
              </a:spcBef>
            </a:pPr>
            <a:r>
              <a:rPr lang="en-US" altLang="en-US" b="1" dirty="0">
                <a:latin typeface="Arial" panose="020B0604020202020204" pitchFamily="34" charset="0"/>
              </a:rPr>
              <a:t>and millions of years for development…</a:t>
            </a:r>
            <a:endParaRPr lang="en-US" altLang="en-US" b="1" dirty="0">
              <a:solidFill>
                <a:srgbClr val="FFCC00"/>
              </a:solidFill>
              <a:latin typeface="Arial" panose="020B0604020202020204" pitchFamily="34" charset="0"/>
            </a:endParaRPr>
          </a:p>
          <a:p>
            <a:pPr eaLnBrk="1" hangingPunct="1">
              <a:spcBef>
                <a:spcPct val="50000"/>
              </a:spcBef>
            </a:pPr>
            <a:endParaRPr lang="en-US" altLang="en-US" dirty="0">
              <a:solidFill>
                <a:srgbClr val="FFCC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67000"/>
            <a:ext cx="59436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Text Box 3"/>
          <p:cNvSpPr txBox="1">
            <a:spLocks noChangeArrowheads="1"/>
          </p:cNvSpPr>
          <p:nvPr/>
        </p:nvSpPr>
        <p:spPr bwMode="auto">
          <a:xfrm>
            <a:off x="990600" y="30480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Europa: clay minerals found:</a:t>
            </a:r>
          </a:p>
        </p:txBody>
      </p:sp>
      <p:sp>
        <p:nvSpPr>
          <p:cNvPr id="94212" name="Text Box 4"/>
          <p:cNvSpPr txBox="1">
            <a:spLocks noChangeArrowheads="1"/>
          </p:cNvSpPr>
          <p:nvPr/>
        </p:nvSpPr>
        <p:spPr bwMode="auto">
          <a:xfrm>
            <a:off x="1219200" y="1143000"/>
            <a:ext cx="746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Evidence of water activity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4"/>
          <p:cNvSpPr txBox="1">
            <a:spLocks noChangeArrowheads="1"/>
          </p:cNvSpPr>
          <p:nvPr/>
        </p:nvSpPr>
        <p:spPr bwMode="auto">
          <a:xfrm>
            <a:off x="1143000" y="-152400"/>
            <a:ext cx="708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5400">
                <a:solidFill>
                  <a:srgbClr val="FFCC00"/>
                </a:solidFill>
              </a:rPr>
              <a:t>Saturn’s Moon Enceladus</a:t>
            </a:r>
          </a:p>
        </p:txBody>
      </p:sp>
      <p:sp>
        <p:nvSpPr>
          <p:cNvPr id="95235" name="Text Box 8"/>
          <p:cNvSpPr txBox="1">
            <a:spLocks noChangeArrowheads="1"/>
          </p:cNvSpPr>
          <p:nvPr/>
        </p:nvSpPr>
        <p:spPr bwMode="auto">
          <a:xfrm>
            <a:off x="1905000" y="5029200"/>
            <a:ext cx="6400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3600">
                <a:solidFill>
                  <a:srgbClr val="FFCC00"/>
                </a:solidFill>
              </a:rPr>
              <a:t>Fountain-like Geysers of the fine spray of material that towers over the south polar region</a:t>
            </a:r>
            <a:r>
              <a:rPr lang="en-US" altLang="en-US">
                <a:solidFill>
                  <a:srgbClr val="FFCC00"/>
                </a:solidFill>
              </a:rPr>
              <a:t>.</a:t>
            </a:r>
          </a:p>
        </p:txBody>
      </p:sp>
      <p:pic>
        <p:nvPicPr>
          <p:cNvPr id="95236" name="Picture 9" descr="PIA083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69950"/>
            <a:ext cx="46482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3"/>
          <p:cNvSpPr txBox="1">
            <a:spLocks noChangeArrowheads="1"/>
          </p:cNvSpPr>
          <p:nvPr/>
        </p:nvSpPr>
        <p:spPr bwMode="auto">
          <a:xfrm>
            <a:off x="1219200" y="-762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The geysers of Enceladus</a:t>
            </a:r>
          </a:p>
        </p:txBody>
      </p:sp>
      <p:pic>
        <p:nvPicPr>
          <p:cNvPr id="96259" name="Picture 4" descr="PIA077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2000"/>
            <a:ext cx="5867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5"/>
          <p:cNvSpPr txBox="1">
            <a:spLocks noChangeArrowheads="1"/>
          </p:cNvSpPr>
          <p:nvPr/>
        </p:nvSpPr>
        <p:spPr bwMode="auto">
          <a:xfrm>
            <a:off x="1752600" y="4343400"/>
            <a:ext cx="58674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a:solidFill>
                  <a:srgbClr val="FFCC00"/>
                </a:solidFill>
              </a:rPr>
              <a:t>100s of miles high, </a:t>
            </a:r>
          </a:p>
          <a:p>
            <a:pPr algn="ctr" eaLnBrk="1" hangingPunct="1">
              <a:spcBef>
                <a:spcPct val="50000"/>
              </a:spcBef>
            </a:pPr>
            <a:r>
              <a:rPr lang="en-US" altLang="en-US" sz="4400">
                <a:solidFill>
                  <a:srgbClr val="FFCC00"/>
                </a:solidFill>
              </a:rPr>
              <a:t>are spewing out…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1066800" y="1162050"/>
            <a:ext cx="39624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400" dirty="0">
                <a:solidFill>
                  <a:srgbClr val="FFCC00"/>
                </a:solidFill>
              </a:rPr>
              <a:t>water vapor,         ice crystals, nitrogen gas, carbon dioxide, ammonia, propane, and acetylene.</a:t>
            </a:r>
          </a:p>
        </p:txBody>
      </p:sp>
      <p:pic>
        <p:nvPicPr>
          <p:cNvPr id="97283" name="Picture 2" descr="IMG_0565 alone 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81000"/>
            <a:ext cx="403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4"/>
          <p:cNvSpPr txBox="1">
            <a:spLocks noChangeArrowheads="1"/>
          </p:cNvSpPr>
          <p:nvPr/>
        </p:nvSpPr>
        <p:spPr bwMode="auto">
          <a:xfrm>
            <a:off x="1295400" y="762000"/>
            <a:ext cx="61722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Add these simple hydrocarbon chains, an organic mixture, a heat source,                       and liquid water---</a:t>
            </a:r>
          </a:p>
          <a:p>
            <a:pPr algn="ctr" eaLnBrk="1" hangingPunct="1">
              <a:spcBef>
                <a:spcPct val="50000"/>
              </a:spcBef>
            </a:pPr>
            <a:r>
              <a:rPr lang="en-US" altLang="en-US" dirty="0">
                <a:solidFill>
                  <a:srgbClr val="FFCC00"/>
                </a:solidFill>
              </a:rPr>
              <a:t>all of these are the key ingredients</a:t>
            </a:r>
          </a:p>
          <a:p>
            <a:pPr algn="ctr" eaLnBrk="1" hangingPunct="1">
              <a:spcBef>
                <a:spcPct val="50000"/>
              </a:spcBef>
            </a:pPr>
            <a:r>
              <a:rPr lang="en-US" altLang="en-US" dirty="0">
                <a:solidFill>
                  <a:srgbClr val="FFCC00"/>
                </a:solidFill>
              </a:rPr>
              <a:t>for</a:t>
            </a:r>
            <a:r>
              <a:rPr lang="en-US" altLang="en-US" dirty="0"/>
              <a:t> </a:t>
            </a:r>
            <a:r>
              <a:rPr lang="en-US" altLang="en-US" dirty="0">
                <a:latin typeface="Arial Narrow" panose="020B0606020202030204" pitchFamily="34" charset="0"/>
              </a:rPr>
              <a:t>LIFE.</a:t>
            </a:r>
          </a:p>
        </p:txBody>
      </p:sp>
      <p:pic>
        <p:nvPicPr>
          <p:cNvPr id="98307" name="Picture 6" descr="MC90043958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267200"/>
            <a:ext cx="29829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6"/>
          <p:cNvSpPr txBox="1">
            <a:spLocks noChangeArrowheads="1"/>
          </p:cNvSpPr>
          <p:nvPr/>
        </p:nvSpPr>
        <p:spPr bwMode="auto">
          <a:xfrm>
            <a:off x="1447800" y="2209800"/>
            <a:ext cx="73152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dirty="0">
                <a:solidFill>
                  <a:srgbClr val="FFCC00"/>
                </a:solidFill>
              </a:rPr>
              <a:t>Scientists infer the ocean is </a:t>
            </a:r>
            <a:r>
              <a:rPr lang="en-US" altLang="en-US" dirty="0"/>
              <a:t>salty </a:t>
            </a:r>
            <a:r>
              <a:rPr lang="en-US" altLang="en-US" dirty="0">
                <a:solidFill>
                  <a:srgbClr val="FFCC00"/>
                </a:solidFill>
              </a:rPr>
              <a:t>because water plumes shooting out of cracks in Enceladus’ southern pole and sampled by Cassini contain salts, as well as </a:t>
            </a:r>
            <a:r>
              <a:rPr lang="en-US" altLang="en-US" dirty="0"/>
              <a:t>organic</a:t>
            </a:r>
            <a:r>
              <a:rPr lang="en-US" altLang="en-US" dirty="0">
                <a:solidFill>
                  <a:srgbClr val="FFCC00"/>
                </a:solidFill>
              </a:rPr>
              <a:t> </a:t>
            </a:r>
            <a:r>
              <a:rPr lang="en-US" altLang="en-US" dirty="0"/>
              <a:t>molecules</a:t>
            </a:r>
            <a:r>
              <a:rPr lang="en-US" altLang="en-US" dirty="0">
                <a:solidFill>
                  <a:srgbClr val="FFCC00"/>
                </a:solidFill>
              </a:rPr>
              <a:t>. That would happen if minerals from underlying rock were leaching into water, a chemistry that bodes well for the development and evolution of life.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829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447800" y="76200"/>
            <a:ext cx="6858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5400">
                <a:solidFill>
                  <a:srgbClr val="FFCC00"/>
                </a:solidFill>
              </a:rPr>
              <a:t>Titan</a:t>
            </a:r>
          </a:p>
        </p:txBody>
      </p:sp>
      <p:pic>
        <p:nvPicPr>
          <p:cNvPr id="101379" name="Picture 3" descr="saturn cassini's 15 years of expl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352800"/>
            <a:ext cx="59436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Text Box 5"/>
          <p:cNvSpPr txBox="1">
            <a:spLocks noChangeArrowheads="1"/>
          </p:cNvSpPr>
          <p:nvPr/>
        </p:nvSpPr>
        <p:spPr bwMode="auto">
          <a:xfrm>
            <a:off x="1447800" y="914400"/>
            <a:ext cx="685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4000">
                <a:solidFill>
                  <a:srgbClr val="FFCC00"/>
                </a:solidFill>
              </a:rPr>
              <a:t>Hydrocarbon rainfall fills lakes</a:t>
            </a:r>
          </a:p>
        </p:txBody>
      </p:sp>
      <p:pic>
        <p:nvPicPr>
          <p:cNvPr id="1013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3776663"/>
            <a:ext cx="5562600"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3" name="Text Box 7"/>
          <p:cNvSpPr txBox="1">
            <a:spLocks noChangeArrowheads="1"/>
          </p:cNvSpPr>
          <p:nvPr/>
        </p:nvSpPr>
        <p:spPr bwMode="auto">
          <a:xfrm>
            <a:off x="3200400" y="1752600"/>
            <a:ext cx="5943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2800">
                <a:solidFill>
                  <a:srgbClr val="FFCC00"/>
                </a:solidFill>
              </a:rPr>
              <a:t>Hydrocarbons are a form of </a:t>
            </a:r>
            <a:r>
              <a:rPr lang="en-US" altLang="en-US" sz="2800"/>
              <a:t>organic compound</a:t>
            </a:r>
            <a:r>
              <a:rPr lang="en-US" altLang="en-US" sz="2800">
                <a:solidFill>
                  <a:srgbClr val="FFCC00"/>
                </a:solidFill>
              </a:rPr>
              <a:t> that is also found naturally on Earth and includes methane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PIA09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333375"/>
            <a:ext cx="474345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Shimmer</Template>
  <TotalTime>46998</TotalTime>
  <Words>3393</Words>
  <Application>Microsoft Office PowerPoint</Application>
  <PresentationFormat>On-screen Show (4:3)</PresentationFormat>
  <Paragraphs>313</Paragraphs>
  <Slides>143</Slides>
  <Notes>0</Notes>
  <HiddenSlides>0</HiddenSlides>
  <MMClips>23</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61" baseType="lpstr">
      <vt:lpstr>Agency FB</vt:lpstr>
      <vt:lpstr>AR BLANCA</vt:lpstr>
      <vt:lpstr>Arial</vt:lpstr>
      <vt:lpstr>Arial Black</vt:lpstr>
      <vt:lpstr>Arial Narrow</vt:lpstr>
      <vt:lpstr>Arial Rounded MT Bold</vt:lpstr>
      <vt:lpstr>Bahnschrift</vt:lpstr>
      <vt:lpstr>Baveuse</vt:lpstr>
      <vt:lpstr>Brush Script MT</vt:lpstr>
      <vt:lpstr>Casual Contact MF</vt:lpstr>
      <vt:lpstr>Damn Noisy Kids</vt:lpstr>
      <vt:lpstr>Impact</vt:lpstr>
      <vt:lpstr>Mistral</vt:lpstr>
      <vt:lpstr>Rage Italic</vt:lpstr>
      <vt:lpstr>Tahoma</vt:lpstr>
      <vt:lpstr>Wingdings</vt:lpstr>
      <vt:lpstr>Shimmer</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 Beauford</dc:creator>
  <cp:lastModifiedBy>KATHY BEAUFORD</cp:lastModifiedBy>
  <cp:revision>157</cp:revision>
  <dcterms:created xsi:type="dcterms:W3CDTF">2014-04-16T00:11:47Z</dcterms:created>
  <dcterms:modified xsi:type="dcterms:W3CDTF">2022-02-27T18:29:05Z</dcterms:modified>
</cp:coreProperties>
</file>