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92" r:id="rId2"/>
    <p:sldId id="257" r:id="rId3"/>
    <p:sldId id="318" r:id="rId4"/>
    <p:sldId id="315" r:id="rId5"/>
    <p:sldId id="322" r:id="rId6"/>
    <p:sldId id="323" r:id="rId7"/>
    <p:sldId id="340" r:id="rId8"/>
    <p:sldId id="333" r:id="rId9"/>
    <p:sldId id="331" r:id="rId10"/>
    <p:sldId id="305" r:id="rId11"/>
    <p:sldId id="306" r:id="rId12"/>
    <p:sldId id="356" r:id="rId13"/>
    <p:sldId id="357" r:id="rId14"/>
    <p:sldId id="307" r:id="rId15"/>
    <p:sldId id="353" r:id="rId16"/>
    <p:sldId id="354" r:id="rId17"/>
    <p:sldId id="358" r:id="rId18"/>
    <p:sldId id="360" r:id="rId19"/>
    <p:sldId id="361" r:id="rId20"/>
    <p:sldId id="363" r:id="rId21"/>
    <p:sldId id="367" r:id="rId22"/>
    <p:sldId id="381" r:id="rId23"/>
    <p:sldId id="365" r:id="rId24"/>
    <p:sldId id="389" r:id="rId25"/>
    <p:sldId id="387" r:id="rId26"/>
    <p:sldId id="390" r:id="rId27"/>
    <p:sldId id="311" r:id="rId28"/>
    <p:sldId id="341" r:id="rId29"/>
    <p:sldId id="391" r:id="rId30"/>
    <p:sldId id="398" r:id="rId31"/>
    <p:sldId id="342" r:id="rId32"/>
    <p:sldId id="343" r:id="rId33"/>
    <p:sldId id="344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84" r:id="rId42"/>
    <p:sldId id="270" r:id="rId43"/>
    <p:sldId id="376" r:id="rId44"/>
    <p:sldId id="377" r:id="rId45"/>
    <p:sldId id="285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6" r:id="rId57"/>
    <p:sldId id="283" r:id="rId58"/>
    <p:sldId id="284" r:id="rId59"/>
    <p:sldId id="287" r:id="rId60"/>
    <p:sldId id="289" r:id="rId61"/>
    <p:sldId id="290" r:id="rId62"/>
    <p:sldId id="291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301" r:id="rId73"/>
    <p:sldId id="302" r:id="rId74"/>
    <p:sldId id="303" r:id="rId75"/>
    <p:sldId id="304" r:id="rId76"/>
    <p:sldId id="393" r:id="rId77"/>
    <p:sldId id="395" r:id="rId78"/>
    <p:sldId id="396" r:id="rId79"/>
    <p:sldId id="397" r:id="rId80"/>
    <p:sldId id="334" r:id="rId81"/>
    <p:sldId id="338" r:id="rId82"/>
    <p:sldId id="339" r:id="rId83"/>
    <p:sldId id="394" r:id="rId8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16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12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5124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513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38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E758C10-5852-4559-A211-446105B9C0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7D24C-5F6F-47A6-B128-65740525A1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87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C0F9F-B846-4122-A24F-0CF1E72DD6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35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9C097-C114-4D6F-B067-013F7C084E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98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85C2A-9D5C-4553-8D5B-B8029F990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8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B40B5-68B6-4D45-84C7-E28A04FCF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5F5D8-E11A-405F-88CE-0230EAD69D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9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DF4DF-DF96-4E49-A5D9-DA0224ED05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61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19863-A545-4504-ACEE-6723FFB83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29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17457-E862-4E9B-96AB-C9B812D85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23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672AE-353A-4F13-B288-9CD3C20672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34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2E5E112-5927-4D41-983A-BB0A209B2E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w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hyperlink" Target="http://upload.wikimedia.org/wikipedia/commons/5/54/Miller-Urey_experiment-en.sv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1.w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Owner\Documents\ARE%20%20ALONE\ENCHANTMENT%20MUSIC.wav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6.wm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5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318"/>
            <a:ext cx="9144000" cy="6823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491" y="6182683"/>
            <a:ext cx="739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Picture by Carl B Pilcher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5EEE5-E101-4337-82C4-0444188AA96B}"/>
              </a:ext>
            </a:extLst>
          </p:cNvPr>
          <p:cNvSpPr txBox="1"/>
          <p:nvPr/>
        </p:nvSpPr>
        <p:spPr>
          <a:xfrm>
            <a:off x="457200" y="17318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Origins of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8F9BF-531C-4717-B04C-685E9E0B134A}"/>
              </a:ext>
            </a:extLst>
          </p:cNvPr>
          <p:cNvSpPr txBox="1"/>
          <p:nvPr/>
        </p:nvSpPr>
        <p:spPr>
          <a:xfrm>
            <a:off x="5105400" y="2561392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Biological from the Non-biological</a:t>
            </a:r>
          </a:p>
        </p:txBody>
      </p:sp>
    </p:spTree>
    <p:extLst>
      <p:ext uri="{BB962C8B-B14F-4D97-AF65-F5344CB8AC3E}">
        <p14:creationId xmlns:p14="http://schemas.microsoft.com/office/powerpoint/2010/main" val="1930956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371600" y="381000"/>
            <a:ext cx="624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CC00"/>
                </a:solidFill>
              </a:rPr>
              <a:t>Theories</a:t>
            </a:r>
            <a:r>
              <a:rPr lang="en-US" altLang="en-US" sz="3200">
                <a:solidFill>
                  <a:srgbClr val="FFCC00"/>
                </a:solidFill>
              </a:rPr>
              <a:t> about the origin of life:</a:t>
            </a:r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457200" y="2057400"/>
            <a:ext cx="381000" cy="3810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676400" y="5562600"/>
            <a:ext cx="693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CC00"/>
                </a:solidFill>
              </a:rPr>
              <a:t>*“</a:t>
            </a:r>
            <a:r>
              <a:rPr lang="en-US" altLang="en-US" sz="2000" b="1" i="1" dirty="0" err="1"/>
              <a:t>Neucleotides</a:t>
            </a:r>
            <a:r>
              <a:rPr lang="en-US" altLang="en-US" sz="2000" b="1" i="1" dirty="0"/>
              <a:t>, </a:t>
            </a:r>
            <a:r>
              <a:rPr lang="en-US" altLang="en-US" sz="2000" dirty="0">
                <a:solidFill>
                  <a:srgbClr val="FFCC00"/>
                </a:solidFill>
              </a:rPr>
              <a:t>primary units of biological information,  are composed of a … five carbon sugar connected to a  phosphate group and a nitrogen-containing base.”</a:t>
            </a:r>
          </a:p>
        </p:txBody>
      </p:sp>
      <p:pic>
        <p:nvPicPr>
          <p:cNvPr id="59401" name="Picture 6" descr="MC90043958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1143000" y="1970088"/>
            <a:ext cx="8001000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/>
              <a:t>Endogenous Nucleotide</a:t>
            </a:r>
            <a:r>
              <a:rPr lang="en-US" altLang="en-US" sz="2400" b="1" i="1">
                <a:solidFill>
                  <a:srgbClr val="FFCC00"/>
                </a:solidFill>
              </a:rPr>
              <a:t>* </a:t>
            </a:r>
            <a:r>
              <a:rPr lang="en-US" altLang="en-US" sz="2400" b="1" i="1"/>
              <a:t>Formation (on Earth)   </a:t>
            </a:r>
          </a:p>
          <a:p>
            <a:r>
              <a:rPr lang="en-US" altLang="en-US" sz="2400" b="1" i="1"/>
              <a:t>Exogenous Nucleotide Formation (from outside)</a:t>
            </a:r>
          </a:p>
          <a:p>
            <a:r>
              <a:rPr lang="en-US" altLang="en-US" sz="2400" b="1" i="1"/>
              <a:t>RNA First Hypothesis   </a:t>
            </a:r>
            <a:r>
              <a:rPr lang="en-US" altLang="en-US" sz="2400"/>
              <a:t>(“RNA WORLD”) (Favored theory)</a:t>
            </a:r>
          </a:p>
          <a:p>
            <a:r>
              <a:rPr lang="en-US" altLang="en-US" sz="2400" b="1" i="1"/>
              <a:t>Proteins First Hypothesis  </a:t>
            </a:r>
            <a:r>
              <a:rPr lang="en-US" altLang="en-US" sz="2400"/>
              <a:t> (“Protein World”)</a:t>
            </a:r>
          </a:p>
          <a:p>
            <a:r>
              <a:rPr lang="en-US" altLang="en-US" sz="2400" b="1" i="1"/>
              <a:t>Lipids-First Hypothesis</a:t>
            </a:r>
            <a:r>
              <a:rPr lang="en-US" altLang="en-US" sz="2400"/>
              <a:t>  (“Lipid World”)</a:t>
            </a:r>
          </a:p>
          <a:p>
            <a:pPr>
              <a:spcBef>
                <a:spcPct val="50000"/>
              </a:spcBef>
            </a:pPr>
            <a:endParaRPr lang="en-US" altLang="en-U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914400" y="15240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FFCC00"/>
                </a:solidFill>
              </a:rPr>
              <a:t>Endogenous </a:t>
            </a:r>
            <a:r>
              <a:rPr lang="en-US" altLang="en-US" b="1" i="1"/>
              <a:t>Nucleotide</a:t>
            </a:r>
            <a:r>
              <a:rPr lang="en-US" altLang="en-US" b="1" i="1">
                <a:solidFill>
                  <a:srgbClr val="FFCC00"/>
                </a:solidFill>
              </a:rPr>
              <a:t>* Formation       (Life Developed on Earth)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990600" y="5199063"/>
            <a:ext cx="8153400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FFCC00"/>
                </a:solidFill>
              </a:rPr>
              <a:t>*“</a:t>
            </a:r>
            <a:r>
              <a:rPr lang="en-US" altLang="en-US" sz="2400" b="1" i="1"/>
              <a:t>Neucleotides, </a:t>
            </a:r>
            <a:r>
              <a:rPr lang="en-US" altLang="en-US" sz="2400">
                <a:solidFill>
                  <a:srgbClr val="FFCC00"/>
                </a:solidFill>
              </a:rPr>
              <a:t>primary units of biological information,  are composed of a … five carbon sugar connected to a  phosphate group and a nitrogen-containing base.”</a:t>
            </a:r>
          </a:p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066800" y="3152775"/>
            <a:ext cx="8077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“…precursors (e.g., </a:t>
            </a:r>
            <a:r>
              <a:rPr lang="en-US" altLang="en-US" b="1" i="1"/>
              <a:t>ribose</a:t>
            </a:r>
            <a:r>
              <a:rPr lang="en-US" altLang="en-US">
                <a:solidFill>
                  <a:srgbClr val="FFCC00"/>
                </a:solidFill>
              </a:rPr>
              <a:t>, nitrogenous bases) originated on the early Earth… either in subsurface in volcanic aquifers or                           on the surface of metal-sulfide minerals.”</a:t>
            </a:r>
          </a:p>
        </p:txBody>
      </p:sp>
      <p:pic>
        <p:nvPicPr>
          <p:cNvPr id="60423" name="Picture 5" descr="MP90043311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27432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le:Miller-Urey experiment-en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61341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9144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5400" i="1">
                <a:latin typeface="Impact" panose="020B0806030902050204" pitchFamily="34" charset="0"/>
              </a:rPr>
              <a:t>THE MILLER-UREY EXPERIMENT</a:t>
            </a:r>
          </a:p>
        </p:txBody>
      </p:sp>
      <p:pic>
        <p:nvPicPr>
          <p:cNvPr id="113668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7162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1447800" y="762000"/>
            <a:ext cx="7391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Damn Noisy Kids"/>
              </a:rPr>
              <a:t>COMBINED </a:t>
            </a:r>
            <a:r>
              <a:rPr lang="en-US" altLang="en-US">
                <a:solidFill>
                  <a:srgbClr val="FFCC66"/>
                </a:solidFill>
                <a:latin typeface="Damn Noisy Kids"/>
              </a:rPr>
              <a:t>MATERIALS PRESENT AT THE</a:t>
            </a:r>
            <a:r>
              <a:rPr lang="en-US" altLang="en-US">
                <a:latin typeface="Damn Noisy Kids"/>
              </a:rPr>
              <a:t> </a:t>
            </a:r>
            <a:r>
              <a:rPr lang="en-US" altLang="en-US" b="1" i="1">
                <a:solidFill>
                  <a:srgbClr val="FF9966"/>
                </a:solidFill>
                <a:latin typeface="Damn Noisy Kids"/>
              </a:rPr>
              <a:t>BEGINNING</a:t>
            </a:r>
            <a:r>
              <a:rPr lang="en-US" altLang="en-US" b="1" i="1">
                <a:latin typeface="Damn Noisy Kids"/>
              </a:rPr>
              <a:t> </a:t>
            </a:r>
            <a:r>
              <a:rPr lang="en-US" altLang="en-US">
                <a:latin typeface="Damn Noisy Kids"/>
              </a:rPr>
              <a:t>OF THE EARTH’S HISTORY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76200" y="3124200"/>
            <a:ext cx="2438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 b="1"/>
              <a:t>and added electricity to simulate lightning and  got the basic elements that form RNA         and DNA…</a:t>
            </a:r>
            <a:endParaRPr lang="en-US" altLang="en-US" sz="2000" b="1">
              <a:solidFill>
                <a:srgbClr val="FFCC66"/>
              </a:solidFill>
            </a:endParaRP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1828800" y="6477000"/>
            <a:ext cx="6208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/>
              <a:t>THE BASIC </a:t>
            </a:r>
            <a:r>
              <a:rPr lang="en-US" altLang="en-US" sz="2400" b="1">
                <a:solidFill>
                  <a:srgbClr val="FFCC66"/>
                </a:solidFill>
              </a:rPr>
              <a:t>BUILDING BLOCKS</a:t>
            </a:r>
            <a:r>
              <a:rPr lang="en-US" altLang="en-US" sz="2400" b="1"/>
              <a:t> OF </a:t>
            </a:r>
            <a:r>
              <a:rPr lang="en-US" altLang="en-US" sz="2400" b="1">
                <a:solidFill>
                  <a:srgbClr val="FFCC66"/>
                </a:solidFill>
              </a:rPr>
              <a:t>LIFE</a:t>
            </a:r>
            <a:r>
              <a:rPr lang="en-US" altLang="en-US" sz="2400">
                <a:latin typeface="Damn Noisy Kids"/>
              </a:rPr>
              <a:t> </a:t>
            </a:r>
          </a:p>
        </p:txBody>
      </p:sp>
      <p:pic>
        <p:nvPicPr>
          <p:cNvPr id="113672" name="Picture 5" descr="MC900292402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6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990600" y="609600"/>
            <a:ext cx="754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3200" b="1" i="1">
                <a:solidFill>
                  <a:srgbClr val="FFCC00"/>
                </a:solidFill>
                <a:latin typeface="Tahoma" panose="020B0604030504040204" pitchFamily="34" charset="0"/>
              </a:rPr>
              <a:t>The basic parts of living creatures.</a:t>
            </a:r>
          </a:p>
        </p:txBody>
      </p:sp>
      <p:pic>
        <p:nvPicPr>
          <p:cNvPr id="165891" name="~PP2318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 descr="MC900341852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4800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165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89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19200" y="685800"/>
            <a:ext cx="65532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FFCC00"/>
                </a:solidFill>
              </a:rPr>
              <a:t>Exogenous </a:t>
            </a:r>
            <a:r>
              <a:rPr lang="en-US" altLang="en-US" b="1" i="1"/>
              <a:t>Nucleotide </a:t>
            </a:r>
            <a:r>
              <a:rPr lang="en-US" altLang="en-US" b="1" i="1">
                <a:solidFill>
                  <a:srgbClr val="FFCC00"/>
                </a:solidFill>
              </a:rPr>
              <a:t>Formation (Life originated  elsewhere)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990600" y="2373313"/>
            <a:ext cx="815340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“Alternately, </a:t>
            </a:r>
            <a:r>
              <a:rPr lang="en-US" altLang="en-US" b="1" i="1" dirty="0"/>
              <a:t>nucleotide</a:t>
            </a:r>
            <a:r>
              <a:rPr lang="en-US" altLang="en-US" dirty="0">
                <a:solidFill>
                  <a:srgbClr val="FFCC00"/>
                </a:solidFill>
              </a:rPr>
              <a:t> precursors may have formed exogenously (elsewhere) and then been transported to Earth…on a class of             </a:t>
            </a:r>
            <a:r>
              <a:rPr lang="en-US" altLang="en-US" i="1" dirty="0">
                <a:solidFill>
                  <a:srgbClr val="FFCC00"/>
                </a:solidFill>
              </a:rPr>
              <a:t>carbonaceous chondrites</a:t>
            </a:r>
            <a:r>
              <a:rPr lang="en-US" altLang="en-US" dirty="0">
                <a:solidFill>
                  <a:srgbClr val="FFCC00"/>
                </a:solidFill>
              </a:rPr>
              <a:t>. (</a:t>
            </a:r>
            <a:r>
              <a:rPr lang="en-US" altLang="en-US" dirty="0"/>
              <a:t>meteorites</a:t>
            </a:r>
            <a:r>
              <a:rPr lang="en-US" altLang="en-US" dirty="0">
                <a:solidFill>
                  <a:srgbClr val="FFCC00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altLang="en-US" i="1" dirty="0">
                <a:solidFill>
                  <a:srgbClr val="FFCC00"/>
                </a:solidFill>
              </a:rPr>
              <a:t>Carbonaceous chondrites</a:t>
            </a:r>
            <a:r>
              <a:rPr lang="en-US" altLang="en-US" dirty="0">
                <a:solidFill>
                  <a:srgbClr val="FFCC00"/>
                </a:solidFill>
              </a:rPr>
              <a:t> are over 3% </a:t>
            </a:r>
            <a:r>
              <a:rPr lang="en-US" altLang="en-US" b="1" i="1" dirty="0"/>
              <a:t>carbon</a:t>
            </a:r>
            <a:r>
              <a:rPr lang="en-US" altLang="en-US" dirty="0">
                <a:solidFill>
                  <a:srgbClr val="FFCC00"/>
                </a:solidFill>
              </a:rPr>
              <a:t>, often in the form or organic material, including </a:t>
            </a:r>
            <a:r>
              <a:rPr lang="en-US" altLang="en-US" b="1" i="1" dirty="0"/>
              <a:t>amino acids</a:t>
            </a:r>
            <a:r>
              <a:rPr lang="en-US" altLang="en-US" dirty="0">
                <a:solidFill>
                  <a:srgbClr val="FFCC00"/>
                </a:solidFill>
              </a:rPr>
              <a:t>, </a:t>
            </a:r>
            <a:r>
              <a:rPr lang="en-US" altLang="en-US" b="1" i="1" dirty="0"/>
              <a:t>polycyclic aromatic hydrocarbons</a:t>
            </a:r>
            <a:r>
              <a:rPr lang="en-US" altLang="en-US" dirty="0">
                <a:solidFill>
                  <a:srgbClr val="FFCC00"/>
                </a:solidFill>
              </a:rPr>
              <a:t>, and </a:t>
            </a:r>
            <a:r>
              <a:rPr lang="en-US" altLang="en-US" b="1" i="1" dirty="0"/>
              <a:t>carboxylic acids</a:t>
            </a:r>
            <a:r>
              <a:rPr lang="en-US" altLang="en-US" dirty="0">
                <a:solidFill>
                  <a:srgbClr val="FFCC00"/>
                </a:solidFill>
              </a:rPr>
              <a:t>.”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~PP1299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 descr="MP900442465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3581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239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“When we copy Jupiter’s lightning by passing electric sparks                                 through its known gases, 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524000" y="5867400"/>
            <a:ext cx="6324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every amino acid</a:t>
            </a:r>
            <a:r>
              <a:rPr lang="en-US" altLang="en-US">
                <a:solidFill>
                  <a:srgbClr val="FFCC00"/>
                </a:solidFill>
              </a:rPr>
              <a:t> is created within a </a:t>
            </a:r>
            <a:r>
              <a:rPr lang="en-US" altLang="en-US" b="1" i="1"/>
              <a:t>week</a:t>
            </a:r>
            <a:r>
              <a:rPr lang="en-US" altLang="en-US" b="1" i="1">
                <a:solidFill>
                  <a:srgbClr val="FFCC00"/>
                </a:solidFill>
              </a:rPr>
              <a:t>.”</a:t>
            </a: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32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09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34636" y="37406"/>
            <a:ext cx="9144000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  <a:latin typeface="Tahoma" panose="020B0604030504040204" pitchFamily="34" charset="0"/>
              </a:rPr>
              <a:t>“The basic ingredients for life ---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  <a:latin typeface="Tahoma" panose="020B0604030504040204" pitchFamily="34" charset="0"/>
              </a:rPr>
              <a:t>what we call ‘</a:t>
            </a:r>
            <a:r>
              <a:rPr lang="en-US" altLang="en-US" b="1" i="1" dirty="0">
                <a:latin typeface="Tahoma" panose="020B0604030504040204" pitchFamily="34" charset="0"/>
              </a:rPr>
              <a:t>prebiotic chemistry</a:t>
            </a:r>
            <a:r>
              <a:rPr lang="en-US" altLang="en-US" dirty="0">
                <a:solidFill>
                  <a:srgbClr val="FFCC00"/>
                </a:solidFill>
                <a:latin typeface="Tahoma" panose="020B0604030504040204" pitchFamily="34" charset="0"/>
              </a:rPr>
              <a:t>’ ---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  <a:latin typeface="Tahoma" panose="020B0604030504040204" pitchFamily="34" charset="0"/>
              </a:rPr>
              <a:t>are abundant in many Solar System objects such as</a:t>
            </a:r>
          </a:p>
          <a:p>
            <a:pPr algn="ctr" eaLnBrk="0" hangingPunct="0">
              <a:spcBef>
                <a:spcPct val="50000"/>
              </a:spcBef>
            </a:pPr>
            <a:endParaRPr lang="en-US" altLang="en-US" sz="3200" dirty="0">
              <a:solidFill>
                <a:srgbClr val="FFCC00"/>
              </a:solidFill>
              <a:latin typeface="Tahoma" panose="020B060403050404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en-US" sz="3200" dirty="0">
              <a:solidFill>
                <a:srgbClr val="FFCC00"/>
              </a:solidFill>
              <a:latin typeface="Tahoma" panose="020B060403050404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en-US" sz="3200" dirty="0">
              <a:solidFill>
                <a:srgbClr val="FFCC00"/>
              </a:solidFill>
              <a:latin typeface="Tahoma" panose="020B0604030504040204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3200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3200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3200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en-US" sz="3200" dirty="0">
              <a:solidFill>
                <a:srgbClr val="FFCC00"/>
              </a:solidFill>
              <a:latin typeface="Tahoma" panose="020B0604030504040204" pitchFamily="34" charset="0"/>
            </a:endParaRPr>
          </a:p>
        </p:txBody>
      </p:sp>
      <p:pic>
        <p:nvPicPr>
          <p:cNvPr id="137219" name="~PP4301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 descr="MC900366364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16" y="-230694"/>
            <a:ext cx="2514600" cy="192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C900083187[1]">
            <a:extLst>
              <a:ext uri="{FF2B5EF4-FFF2-40B4-BE49-F238E27FC236}">
                <a16:creationId xmlns:a16="http://schemas.microsoft.com/office/drawing/2014/main" id="{A7D1F6DC-DFC9-40ED-963A-48AE102A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94" y="1811665"/>
            <a:ext cx="3048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B20D2-5316-434A-A10C-678E650E364D}"/>
              </a:ext>
            </a:extLst>
          </p:cNvPr>
          <p:cNvSpPr txBox="1"/>
          <p:nvPr/>
        </p:nvSpPr>
        <p:spPr>
          <a:xfrm>
            <a:off x="1588725" y="305341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comets, </a:t>
            </a:r>
          </a:p>
        </p:txBody>
      </p:sp>
      <p:pic>
        <p:nvPicPr>
          <p:cNvPr id="7" name="Picture 5" descr="MC900438714[1]">
            <a:extLst>
              <a:ext uri="{FF2B5EF4-FFF2-40B4-BE49-F238E27FC236}">
                <a16:creationId xmlns:a16="http://schemas.microsoft.com/office/drawing/2014/main" id="{D52FB65C-9BDF-499A-BDEC-4C4DDD88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47" y="1836968"/>
            <a:ext cx="3124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CFF71-9364-4BA9-94EB-27A02DD29FC3}"/>
              </a:ext>
            </a:extLst>
          </p:cNvPr>
          <p:cNvSpPr txBox="1"/>
          <p:nvPr/>
        </p:nvSpPr>
        <p:spPr>
          <a:xfrm>
            <a:off x="5245606" y="326906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meteorites, </a:t>
            </a:r>
          </a:p>
        </p:txBody>
      </p:sp>
      <p:pic>
        <p:nvPicPr>
          <p:cNvPr id="10" name="Picture 9" descr="https://solarsystem.nasa.gov/internal_resources/1443">
            <a:extLst>
              <a:ext uri="{FF2B5EF4-FFF2-40B4-BE49-F238E27FC236}">
                <a16:creationId xmlns:a16="http://schemas.microsoft.com/office/drawing/2014/main" id="{BCC9FA61-CC13-47CB-A81F-9D84C0A82C9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084" y="4006989"/>
            <a:ext cx="4581525" cy="2188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9F5AC-DC86-479B-9239-20A8DC0BE630}"/>
              </a:ext>
            </a:extLst>
          </p:cNvPr>
          <p:cNvSpPr txBox="1"/>
          <p:nvPr/>
        </p:nvSpPr>
        <p:spPr>
          <a:xfrm>
            <a:off x="4590472" y="278938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F25F1-AFEB-4288-B685-613F172F2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74965" y="4024409"/>
            <a:ext cx="2986344" cy="2951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9447F7-6879-4CE1-89A7-25F92E474605}"/>
              </a:ext>
            </a:extLst>
          </p:cNvPr>
          <p:cNvSpPr txBox="1"/>
          <p:nvPr/>
        </p:nvSpPr>
        <p:spPr>
          <a:xfrm>
            <a:off x="1120631" y="3966230"/>
            <a:ext cx="242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asteroids,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CF561-9C3E-45F9-9CA8-3E40645D0A06}"/>
              </a:ext>
            </a:extLst>
          </p:cNvPr>
          <p:cNvSpPr txBox="1"/>
          <p:nvPr/>
        </p:nvSpPr>
        <p:spPr>
          <a:xfrm>
            <a:off x="4476605" y="5622033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icy moons.”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2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219200" y="2863850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Life on Earth may have been seeded by such comets, asteroids, or meteorites.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IMG_0614STD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~PP2307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762000" y="152400"/>
            <a:ext cx="716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Stardust was NASA’s sample return mission to the Comet Wild 2</a:t>
            </a: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0" y="4724400"/>
            <a:ext cx="1295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The head of the comet</a:t>
            </a:r>
          </a:p>
        </p:txBody>
      </p:sp>
      <p:sp>
        <p:nvSpPr>
          <p:cNvPr id="117766" name="AutoShape 6"/>
          <p:cNvSpPr>
            <a:spLocks noChangeArrowheads="1"/>
          </p:cNvSpPr>
          <p:nvPr/>
        </p:nvSpPr>
        <p:spPr bwMode="auto">
          <a:xfrm>
            <a:off x="838200" y="5486400"/>
            <a:ext cx="485775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46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43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295400" y="334963"/>
            <a:ext cx="71628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The returned sample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contained</a:t>
            </a:r>
          </a:p>
        </p:txBody>
      </p:sp>
      <p:pic>
        <p:nvPicPr>
          <p:cNvPr id="148484" name="~PP5309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MC90029920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819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066800" y="2209800"/>
            <a:ext cx="4267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“…</a:t>
            </a:r>
            <a:r>
              <a:rPr lang="en-US" altLang="en-US" b="1" i="1" dirty="0"/>
              <a:t>glycine</a:t>
            </a:r>
            <a:r>
              <a:rPr lang="en-US" altLang="en-US" b="1" i="1" dirty="0">
                <a:solidFill>
                  <a:srgbClr val="FFCC00"/>
                </a:solidFill>
              </a:rPr>
              <a:t>…an </a:t>
            </a:r>
            <a:r>
              <a:rPr lang="en-US" altLang="en-US" b="1" i="1" dirty="0"/>
              <a:t>amino acid</a:t>
            </a:r>
            <a:r>
              <a:rPr lang="en-US" altLang="en-US" b="1" i="1" dirty="0">
                <a:solidFill>
                  <a:srgbClr val="FFCC00"/>
                </a:solidFill>
              </a:rPr>
              <a:t> used by organisms to make </a:t>
            </a:r>
            <a:r>
              <a:rPr lang="en-US" altLang="en-US" b="1" i="1" dirty="0"/>
              <a:t>proteins</a:t>
            </a:r>
            <a:r>
              <a:rPr lang="en-US" altLang="en-US" b="1" i="1" dirty="0">
                <a:solidFill>
                  <a:srgbClr val="FFCC00"/>
                </a:solidFill>
              </a:rPr>
              <a:t>.”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143000" y="464820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Also found:  interstellar dust.</a:t>
            </a: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48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48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90600" y="292775"/>
            <a:ext cx="6096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</a:rPr>
              <a:t>The Origins of Life: 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</a:rPr>
              <a:t>The Biological from the     non-biological</a:t>
            </a:r>
          </a:p>
        </p:txBody>
      </p:sp>
      <p:pic>
        <p:nvPicPr>
          <p:cNvPr id="7173" name="Picture 4" descr="MC90027899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MC900185319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23828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~PP1270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ENCHANTMENT MUSIC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1143000" y="304800"/>
            <a:ext cx="5562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A meteorite found in Alaska was proven to have come from Mars.</a:t>
            </a:r>
          </a:p>
        </p:txBody>
      </p:sp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4038600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24125"/>
            <a:ext cx="3886200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19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3"/>
                </p:tgtEl>
              </p:cMediaNode>
            </p:audio>
            <p:audio>
              <p:cMediaNode vol="27000" numSld="13"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en-US" kern="0">
              <a:latin typeface="+mj-lt"/>
              <a:cs typeface="+mj-cs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endParaRPr lang="en-US" kern="0">
              <a:latin typeface="+mn-lt"/>
              <a:cs typeface="+mn-cs"/>
            </a:endParaRPr>
          </a:p>
        </p:txBody>
      </p:sp>
      <p:pic>
        <p:nvPicPr>
          <p:cNvPr id="124932" name="Picture 4" descr="IMG_0620MA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895600"/>
            <a:ext cx="10210800" cy="132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~PP3273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4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99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IMG_0622MAR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0" y="-3276600"/>
            <a:ext cx="13868400" cy="14630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" fill="hold"/>
                                        <p:tgtEl>
                                          <p:spTgt spid="56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C00"/>
                </a:solidFill>
                <a:latin typeface="Geek a byte"/>
              </a:rPr>
              <a:t>This meteorite was found to contain structures similar to those of bacteria.</a:t>
            </a:r>
          </a:p>
        </p:txBody>
      </p:sp>
      <p:pic>
        <p:nvPicPr>
          <p:cNvPr id="82947" name="~PP1271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4" descr="MC900233920[2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5410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2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4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~PP2274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Picture 4" descr="MC900280748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152400"/>
            <a:ext cx="2438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5" descr="MP90030301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066800" y="4114800"/>
            <a:ext cx="6096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CC00"/>
                </a:solidFill>
              </a:rPr>
              <a:t>millions of </a:t>
            </a:r>
            <a:r>
              <a:rPr lang="en-US" altLang="en-US" sz="3200" b="1" i="1" dirty="0"/>
              <a:t>amino acids</a:t>
            </a:r>
            <a:r>
              <a:rPr lang="en-US" altLang="en-US" sz="3200" dirty="0">
                <a:solidFill>
                  <a:srgbClr val="FFCC00"/>
                </a:solidFill>
              </a:rPr>
              <a:t>,         the basic building blocks of life.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990600" y="3276600"/>
            <a:ext cx="784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many forms of </a:t>
            </a:r>
            <a:r>
              <a:rPr lang="en-US" altLang="en-US" sz="3200" b="1" i="1"/>
              <a:t>carbon</a:t>
            </a:r>
            <a:r>
              <a:rPr lang="en-US" altLang="en-US" sz="3200">
                <a:solidFill>
                  <a:srgbClr val="FFCC00"/>
                </a:solidFill>
              </a:rPr>
              <a:t> and </a:t>
            </a:r>
            <a:r>
              <a:rPr lang="en-US" altLang="en-US" sz="3200" b="1" i="1"/>
              <a:t>organics</a:t>
            </a:r>
            <a:r>
              <a:rPr lang="en-US" altLang="en-US" sz="3200">
                <a:solidFill>
                  <a:srgbClr val="FFCC00"/>
                </a:solidFill>
              </a:rPr>
              <a:t> and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8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6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524000" y="4343400"/>
            <a:ext cx="7620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 i="1">
                <a:solidFill>
                  <a:srgbClr val="FFCC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>
                <a:solidFill>
                  <a:srgbClr val="FFCC00"/>
                </a:solidFill>
                <a:latin typeface="Tahoma" panose="020B0604030504040204" pitchFamily="34" charset="0"/>
              </a:rPr>
              <a:t>A 200 pound meteorite fell on Murcheson, Australia, in 1969 and contained </a:t>
            </a:r>
            <a:r>
              <a:rPr lang="en-US" altLang="en-US" sz="3200" b="1" i="1">
                <a:latin typeface="Tahoma" panose="020B0604030504040204" pitchFamily="34" charset="0"/>
              </a:rPr>
              <a:t>millions</a:t>
            </a:r>
            <a:r>
              <a:rPr lang="en-US" altLang="en-US" sz="3200">
                <a:solidFill>
                  <a:srgbClr val="FFCC00"/>
                </a:solidFill>
                <a:latin typeface="Tahoma" panose="020B0604030504040204" pitchFamily="34" charset="0"/>
              </a:rPr>
              <a:t> of </a:t>
            </a:r>
            <a:r>
              <a:rPr lang="en-US" altLang="en-US" sz="3200" b="1" i="1">
                <a:latin typeface="Tahoma" panose="020B0604030504040204" pitchFamily="34" charset="0"/>
              </a:rPr>
              <a:t>amino acids</a:t>
            </a:r>
            <a:r>
              <a:rPr lang="en-US" altLang="en-US" sz="3200">
                <a:solidFill>
                  <a:srgbClr val="FFCC00"/>
                </a:solidFill>
                <a:latin typeface="Tahoma" panose="020B0604030504040204" pitchFamily="34" charset="0"/>
              </a:rPr>
              <a:t>, the basic building blocks of life.</a:t>
            </a:r>
            <a:endParaRPr lang="en-US" altLang="en-US" sz="3200" b="1" i="1">
              <a:solidFill>
                <a:srgbClr val="FFCC00"/>
              </a:solidFill>
              <a:latin typeface="Tahoma" panose="020B0604030504040204" pitchFamily="34" charset="0"/>
            </a:endParaRPr>
          </a:p>
        </p:txBody>
      </p:sp>
      <p:pic>
        <p:nvPicPr>
          <p:cNvPr id="87043" name="~PP2238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MC900438714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31019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1219200" y="4951413"/>
            <a:ext cx="6553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*Note: “Carbonaceous chondrites contain unusually high amounts of hydrocarbons…”</a:t>
            </a: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1371600" y="457200"/>
            <a:ext cx="7620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“The Murchison meteorite,                                 an extensively studied                            </a:t>
            </a:r>
            <a:r>
              <a:rPr lang="en-US" altLang="en-US" b="1" i="1" dirty="0"/>
              <a:t>carbonaceous chondrite</a:t>
            </a:r>
            <a:r>
              <a:rPr lang="en-US" altLang="en-US" dirty="0">
                <a:solidFill>
                  <a:srgbClr val="FFCC00"/>
                </a:solidFill>
              </a:rPr>
              <a:t> contains </a:t>
            </a:r>
            <a:r>
              <a:rPr lang="en-US" altLang="en-US" b="1" i="1" dirty="0"/>
              <a:t>amphiphilic molecules</a:t>
            </a:r>
            <a:r>
              <a:rPr lang="en-US" altLang="en-US" dirty="0">
                <a:solidFill>
                  <a:srgbClr val="FFCC00"/>
                </a:solidFill>
              </a:rPr>
              <a:t> that form                        vesicles in aqueous solution.”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(Vesicles are like envelopes for moving elements around in cells.)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219200" y="609600"/>
            <a:ext cx="7467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RNA First Hypothesis  </a:t>
            </a:r>
            <a:r>
              <a:rPr lang="en-US" altLang="en-US">
                <a:solidFill>
                  <a:srgbClr val="FFCC00"/>
                </a:solidFill>
              </a:rPr>
              <a:t>(“RNA WORLD”) (Favored theory)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096000" y="4114800"/>
            <a:ext cx="723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066800" y="1905000"/>
            <a:ext cx="7543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“Primitive self-replicating systems must have been able not only to</a:t>
            </a:r>
          </a:p>
          <a:p>
            <a:pPr algn="ctr">
              <a:spcBef>
                <a:spcPct val="50000"/>
              </a:spcBef>
            </a:pPr>
            <a:r>
              <a:rPr lang="en-US" altLang="en-US" b="1" u="sng"/>
              <a:t>encode</a:t>
            </a:r>
            <a:r>
              <a:rPr lang="en-US" altLang="en-US" b="1"/>
              <a:t> </a:t>
            </a:r>
            <a:r>
              <a:rPr lang="en-US" altLang="en-US" b="1" i="1"/>
              <a:t>genetic information</a:t>
            </a:r>
            <a:r>
              <a:rPr lang="en-US" altLang="en-US">
                <a:solidFill>
                  <a:srgbClr val="FFCC00"/>
                </a:solidFill>
              </a:rPr>
              <a:t> but also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</a:t>
            </a:r>
            <a:r>
              <a:rPr lang="en-US" altLang="en-US" b="1" u="sng"/>
              <a:t>catalyze </a:t>
            </a:r>
            <a:r>
              <a:rPr lang="en-US" altLang="en-US" b="1" i="1"/>
              <a:t>biochemical reactions</a:t>
            </a:r>
            <a:r>
              <a:rPr lang="en-US" altLang="en-US" b="1" i="1">
                <a:solidFill>
                  <a:srgbClr val="FFCC00"/>
                </a:solidFill>
              </a:rPr>
              <a:t>.”</a:t>
            </a:r>
            <a:endParaRPr lang="en-US" altLang="en-US" b="1" i="1"/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533400" y="4800600"/>
            <a:ext cx="815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Neither DNA nor proteins can do this                           at the same time.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990600" y="2990850"/>
            <a:ext cx="81534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“It has been hypothesized, however,                                 that primitive forms of life could use </a:t>
            </a:r>
            <a:r>
              <a:rPr lang="en-US" altLang="en-US" sz="2400" b="1" i="1"/>
              <a:t>RNA </a:t>
            </a:r>
            <a:r>
              <a:rPr lang="en-US" altLang="en-US" sz="2400">
                <a:solidFill>
                  <a:srgbClr val="FFCC00"/>
                </a:solidFill>
              </a:rPr>
              <a:t>                       as their </a:t>
            </a:r>
            <a:r>
              <a:rPr lang="en-US" altLang="en-US" sz="2400" u="sng"/>
              <a:t>sole</a:t>
            </a:r>
            <a:r>
              <a:rPr lang="en-US" altLang="en-US" sz="2400"/>
              <a:t> </a:t>
            </a:r>
            <a:r>
              <a:rPr lang="en-US" altLang="en-US" sz="2400" b="1"/>
              <a:t>hereditary</a:t>
            </a:r>
            <a:r>
              <a:rPr lang="en-US" altLang="en-US" sz="2400"/>
              <a:t> and </a:t>
            </a:r>
            <a:r>
              <a:rPr lang="en-US" altLang="en-US" sz="2400" b="1"/>
              <a:t>catalytic </a:t>
            </a:r>
            <a:r>
              <a:rPr lang="en-US" altLang="en-US" sz="2400"/>
              <a:t>material</a:t>
            </a:r>
            <a:r>
              <a:rPr lang="en-US" altLang="en-US" sz="2400">
                <a:solidFill>
                  <a:srgbClr val="FFCC00"/>
                </a:solidFill>
              </a:rPr>
              <a:t>. “</a:t>
            </a:r>
            <a:r>
              <a:rPr lang="en-US" altLang="en-US" sz="2400" b="1" i="1"/>
              <a:t>Ribozymes</a:t>
            </a:r>
            <a:r>
              <a:rPr lang="en-US" altLang="en-US" sz="2400">
                <a:solidFill>
                  <a:srgbClr val="FFCC00"/>
                </a:solidFill>
              </a:rPr>
              <a:t>,” naturally occurring </a:t>
            </a:r>
            <a:r>
              <a:rPr lang="en-US" altLang="en-US" sz="2400" b="1" i="1"/>
              <a:t>RNA</a:t>
            </a:r>
            <a:r>
              <a:rPr lang="en-US" altLang="en-US" sz="2400">
                <a:solidFill>
                  <a:srgbClr val="FFCC00"/>
                </a:solidFill>
              </a:rPr>
              <a:t> molecules that exhibit enzymatic activity, suggest the possibility of an </a:t>
            </a:r>
            <a:r>
              <a:rPr lang="en-US" altLang="en-US" sz="2400" b="1" i="1"/>
              <a:t>RNA world</a:t>
            </a:r>
            <a:r>
              <a:rPr lang="en-US" altLang="en-US" sz="2400">
                <a:solidFill>
                  <a:srgbClr val="FFCC00"/>
                </a:solidFill>
              </a:rPr>
              <a:t> in which organisms have </a:t>
            </a:r>
            <a:r>
              <a:rPr lang="en-US" altLang="en-US" sz="2400" b="1" i="1"/>
              <a:t>RNA</a:t>
            </a:r>
            <a:r>
              <a:rPr lang="en-US" altLang="en-US" sz="2400">
                <a:solidFill>
                  <a:srgbClr val="FFCC00"/>
                </a:solidFill>
              </a:rPr>
              <a:t> but lack </a:t>
            </a:r>
            <a:r>
              <a:rPr lang="en-US" altLang="en-US" sz="2400" b="1" i="1"/>
              <a:t>DNA</a:t>
            </a:r>
            <a:r>
              <a:rPr lang="en-US" altLang="en-US" sz="2400">
                <a:solidFill>
                  <a:srgbClr val="FFCC00"/>
                </a:solidFill>
              </a:rPr>
              <a:t> and </a:t>
            </a:r>
            <a:r>
              <a:rPr lang="en-US" altLang="en-US" sz="2400" b="1" i="1"/>
              <a:t>proteins</a:t>
            </a:r>
            <a:r>
              <a:rPr lang="en-US" altLang="en-US" sz="2400">
                <a:solidFill>
                  <a:srgbClr val="FFCC00"/>
                </a:solidFill>
              </a:rPr>
              <a:t>.</a:t>
            </a:r>
          </a:p>
        </p:txBody>
      </p:sp>
      <p:pic>
        <p:nvPicPr>
          <p:cNvPr id="3" name="Picture 2" descr="https://www.astrobio.net/wp-content/uploads/2018/09/278550main_BERNSTEIN_PAH_Award_paper_092308.jpg">
            <a:extLst>
              <a:ext uri="{FF2B5EF4-FFF2-40B4-BE49-F238E27FC236}">
                <a16:creationId xmlns:a16="http://schemas.microsoft.com/office/drawing/2014/main" id="{46AEEEDB-9C29-4F0F-B367-BA49DC272C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4894262" cy="2793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23" name="Group 19"/>
          <p:cNvGraphicFramePr>
            <a:graphicFrameLocks noGrp="1"/>
          </p:cNvGraphicFramePr>
          <p:nvPr/>
        </p:nvGraphicFramePr>
        <p:xfrm>
          <a:off x="1719263" y="1679575"/>
          <a:ext cx="5707062" cy="2822893"/>
        </p:xfrm>
        <a:graphic>
          <a:graphicData uri="http://schemas.openxmlformats.org/drawingml/2006/table">
            <a:tbl>
              <a:tblPr/>
              <a:tblGrid>
                <a:gridCol w="5707062">
                  <a:extLst>
                    <a:ext uri="{9D8B030D-6E8A-4147-A177-3AD203B41FA5}">
                      <a16:colId xmlns:a16="http://schemas.microsoft.com/office/drawing/2014/main" val="4232615659"/>
                    </a:ext>
                  </a:extLst>
                </a:gridCol>
              </a:tblGrid>
              <a:tr h="709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altLang="en-US" sz="10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      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671161"/>
                  </a:ext>
                </a:extLst>
              </a:tr>
              <a:tr h="1116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3593"/>
                  </a:ext>
                </a:extLst>
              </a:tr>
            </a:tbl>
          </a:graphicData>
        </a:graphic>
      </p:graphicFrame>
      <p:pic>
        <p:nvPicPr>
          <p:cNvPr id="149509" name="Picture 5" descr="050913_rna2_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24" name="Text Box 20"/>
          <p:cNvSpPr txBox="1">
            <a:spLocks noChangeArrowheads="1"/>
          </p:cNvSpPr>
          <p:nvPr/>
        </p:nvSpPr>
        <p:spPr bwMode="auto">
          <a:xfrm>
            <a:off x="838200" y="4267200"/>
            <a:ext cx="80772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/>
              <a:t>Artist rendering of "small RNAs" able to regulate cellular development, pathogen defense and stress response.</a:t>
            </a:r>
            <a:br>
              <a:rPr lang="en-US" altLang="en-US" sz="2000"/>
            </a:br>
            <a:r>
              <a:rPr lang="en-US" altLang="en-US" sz="2000"/>
              <a:t>Credit: Nicolle Rager Fuller, National Science Foundation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C900439587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41588"/>
            <a:ext cx="4648200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~PP323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~PP1231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18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038600" y="35814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b="1" i="1">
                <a:solidFill>
                  <a:srgbClr val="FF3300"/>
                </a:solidFill>
                <a:latin typeface="Tahoma" panose="020B0604030504040204" pitchFamily="34" charset="0"/>
              </a:rPr>
              <a:t>LIFE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219200" y="0"/>
            <a:ext cx="71628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CC00"/>
                </a:solidFill>
              </a:rPr>
              <a:t>What constitutes life?</a:t>
            </a:r>
          </a:p>
          <a:p>
            <a:pPr algn="ctr"/>
            <a:r>
              <a:rPr lang="en-US" altLang="en-US">
                <a:solidFill>
                  <a:srgbClr val="FFCC00"/>
                </a:solidFill>
              </a:rPr>
              <a:t>A living organism needs all of its essential parts, together and working --- the essential pieces of the puzzle of life.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8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astrobio.net/wp-content/uploads/2018/09/Difference_DNA_RNA-EN.jpg">
            <a:extLst>
              <a:ext uri="{FF2B5EF4-FFF2-40B4-BE49-F238E27FC236}">
                <a16:creationId xmlns:a16="http://schemas.microsoft.com/office/drawing/2014/main" id="{E589414C-8AD8-46F5-96D5-0E828536B6F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044757" cy="448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276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533400"/>
            <a:ext cx="78486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</a:t>
            </a:r>
            <a:r>
              <a:rPr lang="en-US" altLang="en-US" b="1" i="1" dirty="0"/>
              <a:t>Ribozymes</a:t>
            </a:r>
            <a:r>
              <a:rPr lang="en-US" altLang="en-US" dirty="0">
                <a:solidFill>
                  <a:srgbClr val="FFCC00"/>
                </a:solidFill>
              </a:rPr>
              <a:t> have been shown to be capable of synthesizing the                                                    </a:t>
            </a:r>
            <a:r>
              <a:rPr lang="en-US" altLang="en-US" b="1" i="1" dirty="0"/>
              <a:t>sugar-phosphate backbone</a:t>
            </a:r>
            <a:r>
              <a:rPr lang="en-US" altLang="en-US" dirty="0">
                <a:solidFill>
                  <a:srgbClr val="FFCC00"/>
                </a:solidFill>
              </a:rPr>
              <a:t> of </a:t>
            </a:r>
            <a:r>
              <a:rPr lang="en-US" altLang="en-US" b="1" i="1" dirty="0"/>
              <a:t>RNA</a:t>
            </a:r>
            <a:r>
              <a:rPr lang="en-US" altLang="en-US" dirty="0">
                <a:solidFill>
                  <a:srgbClr val="FFCC00"/>
                </a:solidFill>
              </a:rPr>
              <a:t>        (i.e., </a:t>
            </a:r>
            <a:r>
              <a:rPr lang="en-US" altLang="en-US" b="1" i="1" u="sng" dirty="0"/>
              <a:t>self-assembly</a:t>
            </a:r>
            <a:r>
              <a:rPr lang="en-US" altLang="en-US" dirty="0">
                <a:solidFill>
                  <a:srgbClr val="FFCC00"/>
                </a:solidFill>
              </a:rPr>
              <a:t>) and                                            </a:t>
            </a:r>
            <a:r>
              <a:rPr lang="en-US" altLang="en-US" b="1" i="1" dirty="0">
                <a:solidFill>
                  <a:srgbClr val="FFCC00"/>
                </a:solidFill>
              </a:rPr>
              <a:t>catalyzing peptide bonds</a:t>
            </a:r>
            <a:r>
              <a:rPr lang="en-US" altLang="en-US" dirty="0">
                <a:solidFill>
                  <a:srgbClr val="FFCC00"/>
                </a:solidFill>
              </a:rPr>
              <a:t>                        (i.e., </a:t>
            </a:r>
            <a:r>
              <a:rPr lang="en-US" altLang="en-US" b="1" i="1" dirty="0"/>
              <a:t>protein formation</a:t>
            </a:r>
            <a:r>
              <a:rPr lang="en-US" altLang="en-US" dirty="0">
                <a:solidFill>
                  <a:srgbClr val="FFCC00"/>
                </a:solidFill>
              </a:rPr>
              <a:t>).”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066800" y="1981200"/>
            <a:ext cx="77724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“While studies to define the                                   catalytic potential of </a:t>
            </a:r>
            <a:r>
              <a:rPr lang="en-US" altLang="en-US" b="1" i="1"/>
              <a:t>ribozymes </a:t>
            </a:r>
            <a:r>
              <a:rPr lang="en-US" altLang="en-US">
                <a:solidFill>
                  <a:srgbClr val="FFCC00"/>
                </a:solidFill>
              </a:rPr>
              <a:t>are ongoing,    it is possible that these molecules were important for both the </a:t>
            </a:r>
            <a:r>
              <a:rPr lang="en-US" altLang="en-US"/>
              <a:t>maintenance</a:t>
            </a:r>
            <a:r>
              <a:rPr lang="en-US" altLang="en-US">
                <a:solidFill>
                  <a:srgbClr val="FFCC00"/>
                </a:solidFill>
              </a:rPr>
              <a:t> of an    </a:t>
            </a:r>
            <a:r>
              <a:rPr lang="en-US" altLang="en-US" b="1" i="1"/>
              <a:t>RNA</a:t>
            </a:r>
            <a:r>
              <a:rPr lang="en-US" altLang="en-US">
                <a:solidFill>
                  <a:srgbClr val="FFCC00"/>
                </a:solidFill>
              </a:rPr>
              <a:t> world and a subsequent </a:t>
            </a:r>
            <a:r>
              <a:rPr lang="en-US" altLang="en-US"/>
              <a:t>transition</a:t>
            </a:r>
            <a:r>
              <a:rPr lang="en-US" altLang="en-US">
                <a:solidFill>
                  <a:srgbClr val="FFCC00"/>
                </a:solidFill>
              </a:rPr>
              <a:t> to      </a:t>
            </a:r>
            <a:r>
              <a:rPr lang="en-US" altLang="en-US"/>
              <a:t>protein-based catalysis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914400" y="1981200"/>
            <a:ext cx="82296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 “Though </a:t>
            </a:r>
            <a:r>
              <a:rPr lang="en-US" altLang="en-US" b="1" i="1"/>
              <a:t>abiotic synthesis</a:t>
            </a:r>
            <a:r>
              <a:rPr lang="en-US" altLang="en-US">
                <a:solidFill>
                  <a:srgbClr val="FFCC00"/>
                </a:solidFill>
              </a:rPr>
              <a:t> of </a:t>
            </a:r>
            <a:r>
              <a:rPr lang="en-US" altLang="en-US" b="1" i="1"/>
              <a:t>ribonucleotide monomers</a:t>
            </a:r>
            <a:r>
              <a:rPr lang="en-US" altLang="en-US">
                <a:solidFill>
                  <a:srgbClr val="FFCC00"/>
                </a:solidFill>
              </a:rPr>
              <a:t> have occurred on early Earth, successful transmission to an </a:t>
            </a:r>
            <a:r>
              <a:rPr lang="en-US" altLang="en-US" b="1" i="1"/>
              <a:t>RNA world</a:t>
            </a:r>
            <a:r>
              <a:rPr lang="en-US" altLang="en-US">
                <a:solidFill>
                  <a:srgbClr val="FFCC00"/>
                </a:solidFill>
              </a:rPr>
              <a:t>  would have required a mechanism for </a:t>
            </a:r>
            <a:r>
              <a:rPr lang="en-US" altLang="en-US" b="1" i="1"/>
              <a:t>concentration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growth</a:t>
            </a:r>
            <a:r>
              <a:rPr lang="en-US" altLang="en-US">
                <a:solidFill>
                  <a:srgbClr val="FFCC00"/>
                </a:solidFill>
              </a:rPr>
              <a:t> into </a:t>
            </a:r>
            <a:r>
              <a:rPr lang="en-US" altLang="en-US" b="1" i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self-replicating </a:t>
            </a:r>
            <a:r>
              <a:rPr lang="en-US" altLang="en-US" b="1" i="1"/>
              <a:t>polymers</a:t>
            </a:r>
            <a:r>
              <a:rPr lang="en-US" altLang="en-US">
                <a:solidFill>
                  <a:srgbClr val="FFCC00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Mineral surfaces have provided a regular </a:t>
            </a:r>
            <a:r>
              <a:rPr lang="en-US" altLang="en-US" i="1" u="sng"/>
              <a:t>t</a:t>
            </a:r>
            <a:r>
              <a:rPr lang="en-US" altLang="en-US" b="1" i="1" u="sng"/>
              <a:t>emplate</a:t>
            </a:r>
            <a:r>
              <a:rPr lang="en-US" altLang="en-US">
                <a:solidFill>
                  <a:srgbClr val="FFCC00"/>
                </a:solidFill>
              </a:rPr>
              <a:t> upon which </a:t>
            </a:r>
            <a:r>
              <a:rPr lang="en-US" altLang="en-US" b="1" i="1"/>
              <a:t>organic compounds</a:t>
            </a:r>
            <a:r>
              <a:rPr lang="en-US" altLang="en-US">
                <a:solidFill>
                  <a:srgbClr val="FFCC00"/>
                </a:solidFill>
              </a:rPr>
              <a:t> could absorb and ultimately polymerize.”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914400" y="685800"/>
            <a:ext cx="7667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Proteins First Hypothesis  </a:t>
            </a:r>
            <a:r>
              <a:rPr lang="en-US" altLang="en-US"/>
              <a:t> (“Protein World”)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143000" y="1905000"/>
            <a:ext cx="76200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“…some support a </a:t>
            </a:r>
            <a:r>
              <a:rPr lang="en-US" altLang="en-US" b="1" i="1"/>
              <a:t>peptides-first hypothesis</a:t>
            </a:r>
            <a:r>
              <a:rPr lang="en-US" altLang="en-US">
                <a:solidFill>
                  <a:srgbClr val="FFCC00"/>
                </a:solidFill>
              </a:rPr>
              <a:t>, which suggest that </a:t>
            </a:r>
            <a:r>
              <a:rPr lang="en-US" altLang="en-US" b="1" i="1"/>
              <a:t>proteins </a:t>
            </a:r>
            <a:r>
              <a:rPr lang="en-US" altLang="en-US">
                <a:solidFill>
                  <a:srgbClr val="FFCC00"/>
                </a:solidFill>
              </a:rPr>
              <a:t>were the first catalysts used by life.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Only later was the information inherent in protein structure transferred to </a:t>
            </a:r>
            <a:r>
              <a:rPr lang="en-US" altLang="en-US" b="1" i="1"/>
              <a:t>nucleic acid</a:t>
            </a:r>
            <a:r>
              <a:rPr lang="en-US" altLang="en-US">
                <a:solidFill>
                  <a:srgbClr val="FFCC00"/>
                </a:solidFill>
              </a:rPr>
              <a:t> (probably </a:t>
            </a:r>
            <a:r>
              <a:rPr lang="en-US" altLang="en-US" b="1" i="1"/>
              <a:t>RNA</a:t>
            </a:r>
            <a:r>
              <a:rPr lang="en-US" altLang="en-US">
                <a:solidFill>
                  <a:srgbClr val="FFCC00"/>
                </a:solidFill>
              </a:rPr>
              <a:t>) for </a:t>
            </a:r>
            <a:r>
              <a:rPr lang="en-US" altLang="en-US" b="1"/>
              <a:t>long-term storage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752600" y="2557463"/>
            <a:ext cx="6781800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“A </a:t>
            </a:r>
            <a:r>
              <a:rPr lang="en-US" altLang="en-US" b="1" i="1"/>
              <a:t>peptides-first </a:t>
            </a:r>
            <a:r>
              <a:rPr lang="en-US" altLang="en-US">
                <a:solidFill>
                  <a:srgbClr val="FFCC00"/>
                </a:solidFill>
              </a:rPr>
              <a:t>scenario is supported by the fact that </a:t>
            </a:r>
            <a:r>
              <a:rPr lang="en-US" altLang="en-US" b="1" i="1"/>
              <a:t>amino acids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peptides</a:t>
            </a:r>
            <a:r>
              <a:rPr lang="en-US" altLang="en-US">
                <a:solidFill>
                  <a:srgbClr val="FFCC00"/>
                </a:solidFill>
              </a:rPr>
              <a:t> form </a:t>
            </a:r>
            <a:r>
              <a:rPr lang="en-US" altLang="en-US" i="1"/>
              <a:t>relatively easily</a:t>
            </a:r>
            <a:r>
              <a:rPr lang="en-US" altLang="en-US">
                <a:solidFill>
                  <a:srgbClr val="FFCC00"/>
                </a:solidFill>
              </a:rPr>
              <a:t> in simulated early Earth conditions, whereas the </a:t>
            </a:r>
            <a:r>
              <a:rPr lang="en-US" altLang="en-US" b="1" i="1"/>
              <a:t>abiotic </a:t>
            </a:r>
            <a:r>
              <a:rPr lang="en-US" altLang="en-US">
                <a:solidFill>
                  <a:srgbClr val="FFCC00"/>
                </a:solidFill>
              </a:rPr>
              <a:t>origin of </a:t>
            </a:r>
            <a:r>
              <a:rPr lang="en-US" altLang="en-US" b="1" i="1"/>
              <a:t>nucleic acids</a:t>
            </a:r>
            <a:r>
              <a:rPr lang="en-US" altLang="en-US">
                <a:solidFill>
                  <a:srgbClr val="FFCC00"/>
                </a:solidFill>
              </a:rPr>
              <a:t> is much more difficult to explain and demonstrate in an experimental setting.”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1219200" y="2971800"/>
            <a:ext cx="67056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FFCC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The hypothesis that </a:t>
            </a:r>
            <a:r>
              <a:rPr lang="en-US" altLang="en-US" b="1" i="1"/>
              <a:t>information storage and replication</a:t>
            </a:r>
            <a:r>
              <a:rPr lang="en-US" altLang="en-US">
                <a:solidFill>
                  <a:srgbClr val="FFCC00"/>
                </a:solidFill>
              </a:rPr>
              <a:t> began with a </a:t>
            </a:r>
            <a:r>
              <a:rPr lang="en-US" altLang="en-US" i="1" u="sng"/>
              <a:t>self-replicating clay mineral</a:t>
            </a:r>
            <a:r>
              <a:rPr lang="en-US" altLang="en-US">
                <a:solidFill>
                  <a:srgbClr val="FFCC00"/>
                </a:solidFill>
              </a:rPr>
              <a:t>  has been put forward, but this scenario lacks experimental verification.”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1143000" y="1524000"/>
            <a:ext cx="6477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“As of yet, however, there is no strong evidence to suggest a primitive </a:t>
            </a:r>
            <a:r>
              <a:rPr lang="en-US" altLang="en-US" b="1" i="1"/>
              <a:t>polypeptide-to-nucleic acid transition</a:t>
            </a:r>
            <a:r>
              <a:rPr lang="en-US" altLang="en-US">
                <a:solidFill>
                  <a:srgbClr val="FFCC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1752600" y="533400"/>
            <a:ext cx="78486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  <a:p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066800" y="304800"/>
            <a:ext cx="68580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/>
              <a:t>Lipids-First Hypothesis</a:t>
            </a:r>
            <a:r>
              <a:rPr lang="en-US" altLang="en-US"/>
              <a:t>  (“Lipid World”)</a:t>
            </a:r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1422400" y="838200"/>
            <a:ext cx="66294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“Modern organisms are defined, in part, by their structure. All known organisms (excluding viruses) are composed of </a:t>
            </a:r>
            <a:r>
              <a:rPr lang="en-US" altLang="en-US" u="sng" dirty="0"/>
              <a:t>cells</a:t>
            </a:r>
            <a:r>
              <a:rPr lang="en-US" altLang="en-US" dirty="0">
                <a:solidFill>
                  <a:srgbClr val="FFCC00"/>
                </a:solidFill>
              </a:rPr>
              <a:t> with </a:t>
            </a:r>
            <a:r>
              <a:rPr lang="en-US" altLang="en-US" u="sng" dirty="0"/>
              <a:t>membranous boundaries</a:t>
            </a:r>
            <a:r>
              <a:rPr lang="en-US" altLang="en-US" dirty="0">
                <a:solidFill>
                  <a:srgbClr val="FFCC00"/>
                </a:solidFill>
              </a:rPr>
              <a:t> composed of </a:t>
            </a:r>
            <a:r>
              <a:rPr lang="en-US" altLang="en-US" b="1" i="1" dirty="0"/>
              <a:t>lipid molecules</a:t>
            </a:r>
            <a:r>
              <a:rPr lang="en-US" altLang="en-US" dirty="0">
                <a:solidFill>
                  <a:srgbClr val="FFCC0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ADA98-AED7-4051-830B-C09BB536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65463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066800" y="1981200"/>
            <a:ext cx="80772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</a:t>
            </a:r>
            <a:r>
              <a:rPr lang="en-US" altLang="en-US" b="1" i="1" dirty="0"/>
              <a:t>Lipid membranes</a:t>
            </a:r>
            <a:r>
              <a:rPr lang="en-US" altLang="en-US" dirty="0">
                <a:solidFill>
                  <a:srgbClr val="FFCC00"/>
                </a:solidFill>
              </a:rPr>
              <a:t> play a vital role in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 dirty="0"/>
              <a:t>compartmentalization</a:t>
            </a:r>
            <a:r>
              <a:rPr lang="en-US" altLang="en-US" dirty="0">
                <a:solidFill>
                  <a:srgbClr val="FFCC00"/>
                </a:solidFill>
              </a:rPr>
              <a:t>,                                                  </a:t>
            </a:r>
            <a:r>
              <a:rPr lang="en-US" altLang="en-US" b="1" i="1" dirty="0"/>
              <a:t>material transport</a:t>
            </a:r>
            <a:r>
              <a:rPr lang="en-US" altLang="en-US" dirty="0">
                <a:solidFill>
                  <a:srgbClr val="FFCC00"/>
                </a:solidFill>
              </a:rPr>
              <a:t>,                                        </a:t>
            </a:r>
            <a:r>
              <a:rPr lang="en-US" altLang="en-US" b="1" i="1" dirty="0"/>
              <a:t>signal transduction</a:t>
            </a:r>
            <a:r>
              <a:rPr lang="en-US" altLang="en-US" dirty="0">
                <a:solidFill>
                  <a:srgbClr val="FFCC00"/>
                </a:solidFill>
              </a:rPr>
              <a:t>,                                             </a:t>
            </a:r>
            <a:r>
              <a:rPr lang="en-US" altLang="en-US" b="1" i="1" dirty="0"/>
              <a:t>energy production</a:t>
            </a:r>
            <a:r>
              <a:rPr lang="en-US" altLang="en-US" dirty="0">
                <a:solidFill>
                  <a:srgbClr val="FFCC00"/>
                </a:solidFill>
              </a:rPr>
              <a:t> and </a:t>
            </a:r>
            <a:r>
              <a:rPr lang="en-US" altLang="en-US" b="1" i="1" dirty="0"/>
              <a:t>storage</a:t>
            </a:r>
            <a:r>
              <a:rPr lang="en-US" altLang="en-US" dirty="0">
                <a:solidFill>
                  <a:srgbClr val="FFCC00"/>
                </a:solidFill>
              </a:rPr>
              <a:t>,                                and </a:t>
            </a:r>
            <a:r>
              <a:rPr lang="en-US" altLang="en-US" b="1" i="1" dirty="0"/>
              <a:t>metabolic reactions</a:t>
            </a:r>
            <a:r>
              <a:rPr lang="en-US" altLang="en-US" dirty="0">
                <a:solidFill>
                  <a:srgbClr val="FFCC00"/>
                </a:solidFill>
              </a:rPr>
              <a:t>.”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838200" y="2362200"/>
            <a:ext cx="70104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</a:t>
            </a:r>
            <a:r>
              <a:rPr lang="en-US" altLang="en-US" b="1" i="1"/>
              <a:t>Amphiphilic molecules</a:t>
            </a:r>
            <a:r>
              <a:rPr lang="en-US" altLang="en-US">
                <a:solidFill>
                  <a:srgbClr val="FFCC00"/>
                </a:solidFill>
              </a:rPr>
              <a:t>                                                   (with both </a:t>
            </a:r>
            <a:r>
              <a:rPr lang="en-US" altLang="en-US" b="1" i="1"/>
              <a:t>hydrophobic</a:t>
            </a:r>
            <a:r>
              <a:rPr lang="en-US" altLang="en-US">
                <a:solidFill>
                  <a:srgbClr val="FFCC00"/>
                </a:solidFill>
              </a:rPr>
              <a:t> </a:t>
            </a:r>
            <a:r>
              <a:rPr lang="en-US" altLang="en-US" sz="2000">
                <a:solidFill>
                  <a:srgbClr val="00FF00"/>
                </a:solidFill>
              </a:rPr>
              <a:t>(</a:t>
            </a:r>
            <a:r>
              <a:rPr lang="en-US" altLang="en-US" sz="2400" b="1">
                <a:solidFill>
                  <a:srgbClr val="00FF00"/>
                </a:solidFill>
              </a:rPr>
              <a:t>hating water</a:t>
            </a:r>
            <a:r>
              <a:rPr lang="en-US" altLang="en-US" sz="2000">
                <a:solidFill>
                  <a:srgbClr val="00FF00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hydrophilic </a:t>
            </a:r>
            <a:r>
              <a:rPr lang="en-US" altLang="en-US" sz="2400" b="1">
                <a:solidFill>
                  <a:srgbClr val="00FF00"/>
                </a:solidFill>
              </a:rPr>
              <a:t>(loving water)</a:t>
            </a:r>
            <a:r>
              <a:rPr lang="en-US" altLang="en-US" sz="2000">
                <a:solidFill>
                  <a:srgbClr val="FFCC00"/>
                </a:solidFill>
              </a:rPr>
              <a:t> </a:t>
            </a:r>
            <a:r>
              <a:rPr lang="en-US" altLang="en-US">
                <a:solidFill>
                  <a:srgbClr val="FFCC00"/>
                </a:solidFill>
              </a:rPr>
              <a:t>ends),                               such as lipids,                                                           may have formed on the early Earth.”			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C900439587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01524"/>
            <a:ext cx="571500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~PP323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~PP1231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18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114800" y="3048000"/>
            <a:ext cx="152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4000" b="1" i="1" dirty="0">
                <a:solidFill>
                  <a:srgbClr val="FF3300"/>
                </a:solidFill>
                <a:latin typeface="Tahoma" panose="020B0604030504040204" pitchFamily="34" charset="0"/>
              </a:rPr>
              <a:t>LIFE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838200" y="76200"/>
            <a:ext cx="838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    What does life do?                                          It eats, metabolizes, excretes, and stores and passes genetic information when it reproduces.</a:t>
            </a: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8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066800" y="1905000"/>
            <a:ext cx="74676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“Long-chain </a:t>
            </a:r>
            <a:r>
              <a:rPr lang="en-US" altLang="en-US" b="1" i="1" dirty="0"/>
              <a:t>fatty acids</a:t>
            </a:r>
            <a:r>
              <a:rPr lang="en-US" altLang="en-US" dirty="0">
                <a:solidFill>
                  <a:srgbClr val="FFCC00"/>
                </a:solidFill>
              </a:rPr>
              <a:t> and </a:t>
            </a:r>
            <a:r>
              <a:rPr lang="en-US" altLang="en-US" b="1" i="1" dirty="0"/>
              <a:t>fatty alcohols</a:t>
            </a:r>
            <a:r>
              <a:rPr lang="en-US" altLang="en-US" dirty="0">
                <a:solidFill>
                  <a:srgbClr val="FFCC00"/>
                </a:solidFill>
              </a:rPr>
              <a:t> have been shown to form under          </a:t>
            </a:r>
            <a:r>
              <a:rPr lang="en-US" altLang="en-US" b="1" dirty="0"/>
              <a:t>hydrothermal</a:t>
            </a:r>
            <a:r>
              <a:rPr lang="en-US" altLang="en-US" dirty="0">
                <a:solidFill>
                  <a:srgbClr val="FFCC00"/>
                </a:solidFill>
              </a:rPr>
              <a:t> conditions from             gaseous precursors such as </a:t>
            </a:r>
            <a:r>
              <a:rPr lang="en-US" altLang="en-US" b="1" i="1" dirty="0">
                <a:solidFill>
                  <a:srgbClr val="FFCC00"/>
                </a:solidFill>
              </a:rPr>
              <a:t>CO</a:t>
            </a:r>
            <a:r>
              <a:rPr lang="en-US" altLang="en-US" dirty="0">
                <a:solidFill>
                  <a:srgbClr val="FFCC00"/>
                </a:solidFill>
              </a:rPr>
              <a:t>, </a:t>
            </a:r>
            <a:r>
              <a:rPr lang="en-US" altLang="en-US" b="1" i="1" dirty="0"/>
              <a:t>H</a:t>
            </a:r>
            <a:r>
              <a:rPr lang="en-US" altLang="en-US" b="1" i="1" baseline="-25000" dirty="0"/>
              <a:t>2</a:t>
            </a:r>
            <a:r>
              <a:rPr lang="en-US" altLang="en-US" dirty="0">
                <a:solidFill>
                  <a:srgbClr val="FFCC00"/>
                </a:solidFill>
              </a:rPr>
              <a:t>, and </a:t>
            </a:r>
            <a:r>
              <a:rPr lang="en-US" altLang="en-US" b="1" i="1" dirty="0"/>
              <a:t>CO</a:t>
            </a:r>
            <a:r>
              <a:rPr lang="en-US" altLang="en-US" b="1" i="1" baseline="-25000" dirty="0"/>
              <a:t>2</a:t>
            </a:r>
            <a:r>
              <a:rPr lang="en-US" altLang="en-US" baseline="-25000" dirty="0">
                <a:solidFill>
                  <a:srgbClr val="FFCC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(i.e., Fisher-</a:t>
            </a:r>
            <a:r>
              <a:rPr lang="en-US" altLang="en-US" dirty="0" err="1">
                <a:solidFill>
                  <a:srgbClr val="FFCC00"/>
                </a:solidFill>
              </a:rPr>
              <a:t>Tropsch</a:t>
            </a:r>
            <a:r>
              <a:rPr lang="en-US" altLang="en-US" dirty="0">
                <a:solidFill>
                  <a:srgbClr val="FFCC00"/>
                </a:solidFill>
              </a:rPr>
              <a:t> reactions.)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762000" y="1981200"/>
            <a:ext cx="8382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“The Murchison meteorite,                                 an extensively studied </a:t>
            </a:r>
            <a:r>
              <a:rPr lang="en-US" altLang="en-US" b="1" i="1" dirty="0"/>
              <a:t>carbonaceous chondrite *</a:t>
            </a:r>
            <a:r>
              <a:rPr lang="en-US" altLang="en-US" dirty="0">
                <a:solidFill>
                  <a:srgbClr val="FFCC00"/>
                </a:solidFill>
              </a:rPr>
              <a:t> contains </a:t>
            </a:r>
            <a:r>
              <a:rPr lang="en-US" altLang="en-US" b="1" i="1" dirty="0"/>
              <a:t>amphiphilic molecules</a:t>
            </a:r>
            <a:r>
              <a:rPr lang="en-US" altLang="en-US" dirty="0">
                <a:solidFill>
                  <a:srgbClr val="FFCC00"/>
                </a:solidFill>
              </a:rPr>
              <a:t> that form vesicles in aqueous solution.”</a:t>
            </a: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219200" y="5103813"/>
            <a:ext cx="6553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*Note: “Carbonaceous chondrites contain unusually high amounts of hydrocarbons…”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990600" y="685800"/>
            <a:ext cx="800100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/>
              <a:t>“</a:t>
            </a:r>
            <a:r>
              <a:rPr lang="en-US" altLang="en-US" sz="3200" b="1" i="1" dirty="0"/>
              <a:t>Organic molecules</a:t>
            </a:r>
            <a:r>
              <a:rPr lang="en-US" altLang="en-US" sz="3200" b="1" dirty="0"/>
              <a:t> </a:t>
            </a:r>
            <a:r>
              <a:rPr lang="en-US" altLang="en-US" sz="3200" b="1" dirty="0">
                <a:solidFill>
                  <a:srgbClr val="FFCC00"/>
                </a:solidFill>
              </a:rPr>
              <a:t>usually form a carbon ‘</a:t>
            </a:r>
            <a:r>
              <a:rPr lang="en-US" altLang="en-US" sz="3200" b="1" dirty="0"/>
              <a:t>backbone</a:t>
            </a:r>
            <a:r>
              <a:rPr lang="en-US" altLang="en-US" sz="3200" b="1" dirty="0">
                <a:solidFill>
                  <a:srgbClr val="FFCC00"/>
                </a:solidFill>
              </a:rPr>
              <a:t>’ which supports any number of other elements</a:t>
            </a:r>
            <a:r>
              <a:rPr lang="en-US" altLang="en-US" sz="3200" b="1" dirty="0"/>
              <a:t> ---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Primarily: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hydrogen,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phosphorus,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and sulfur.”</a:t>
            </a:r>
          </a:p>
        </p:txBody>
      </p:sp>
      <p:pic>
        <p:nvPicPr>
          <p:cNvPr id="20486" name="Picture 4" descr="MC90023741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114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143000" y="2373313"/>
            <a:ext cx="800100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“Additionally, illumination with ultraviolet light can fuel oxidation of                                          </a:t>
            </a:r>
            <a:r>
              <a:rPr lang="en-US" altLang="en-US" b="1" i="1"/>
              <a:t>alkanes (hyrdocarbons </a:t>
            </a:r>
            <a:r>
              <a:rPr lang="en-US" altLang="en-US">
                <a:solidFill>
                  <a:srgbClr val="FFCC00"/>
                </a:solidFill>
              </a:rPr>
              <a:t>containing only </a:t>
            </a:r>
            <a:r>
              <a:rPr lang="en-US" altLang="en-US" b="1" i="1"/>
              <a:t>C---C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C---H</a:t>
            </a:r>
            <a:r>
              <a:rPr lang="en-US" altLang="en-US">
                <a:solidFill>
                  <a:srgbClr val="FFCC00"/>
                </a:solidFill>
              </a:rPr>
              <a:t> bonds) to                                                    </a:t>
            </a:r>
            <a:r>
              <a:rPr lang="en-US" altLang="en-US" b="1" i="1"/>
              <a:t>amphiphilic long-chain acids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Self-aggregation of such compounds could have facilitated the </a:t>
            </a:r>
            <a:r>
              <a:rPr lang="en-US" altLang="en-US" b="1" i="1"/>
              <a:t>concentration of organics</a:t>
            </a:r>
            <a:r>
              <a:rPr lang="en-US" altLang="en-US">
                <a:solidFill>
                  <a:srgbClr val="FFCC00"/>
                </a:solidFill>
              </a:rPr>
              <a:t> necessary for </a:t>
            </a:r>
            <a:r>
              <a:rPr lang="en-US" altLang="en-US" b="1" i="1"/>
              <a:t>biochemistry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  <a:endParaRPr lang="en-US" altLang="en-US" b="1" i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1371600" y="3048000"/>
            <a:ext cx="6934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“Alternatively, prebiotic lipids may have been brought to Earth by carbonaceous meteorites.”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00200" y="4572000"/>
            <a:ext cx="70104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“</a:t>
            </a:r>
            <a:r>
              <a:rPr lang="en-US" altLang="en-US" b="1" i="1"/>
              <a:t>Biomolecules</a:t>
            </a:r>
            <a:r>
              <a:rPr lang="en-US" altLang="en-US"/>
              <a:t> </a:t>
            </a:r>
            <a:r>
              <a:rPr lang="en-US" altLang="en-US">
                <a:solidFill>
                  <a:srgbClr val="FFCC00"/>
                </a:solidFill>
              </a:rPr>
              <a:t>refers to a set of compounds common in, but not exclusive to</a:t>
            </a:r>
            <a:r>
              <a:rPr lang="en-US" altLang="en-US"/>
              <a:t>, living organisms.”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37893" name="Picture 4" descr="MP90042235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33655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295400" y="1981200"/>
            <a:ext cx="731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152400"/>
            <a:ext cx="7086600" cy="757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/>
              <a:t>“</a:t>
            </a:r>
            <a:r>
              <a:rPr lang="en-US" altLang="en-US" sz="2400">
                <a:solidFill>
                  <a:srgbClr val="FFCC00"/>
                </a:solidFill>
              </a:rPr>
              <a:t>Most </a:t>
            </a:r>
            <a:r>
              <a:rPr lang="en-US" altLang="en-US" sz="2400" b="1" i="1"/>
              <a:t>biochemisty </a:t>
            </a:r>
            <a:r>
              <a:rPr lang="en-US" altLang="en-US" sz="2400">
                <a:solidFill>
                  <a:srgbClr val="FFCC00"/>
                </a:solidFill>
              </a:rPr>
              <a:t>involves long-chain molecules (polymers) made up of identical or nearly identical subunits called (monomers).</a:t>
            </a:r>
          </a:p>
          <a:p>
            <a:pPr algn="ctr">
              <a:spcBef>
                <a:spcPct val="50000"/>
              </a:spcBef>
            </a:pPr>
            <a:endParaRPr lang="en-US" altLang="en-US" sz="2400">
              <a:solidFill>
                <a:srgbClr val="FFCC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The so-called</a:t>
            </a:r>
            <a:r>
              <a:rPr lang="en-US" altLang="en-US" sz="2400"/>
              <a:t> </a:t>
            </a:r>
            <a:r>
              <a:rPr lang="en-US" altLang="en-US" sz="2400" b="1" i="1"/>
              <a:t>biogenic </a:t>
            </a:r>
            <a:r>
              <a:rPr lang="en-US" altLang="en-US" sz="2400">
                <a:solidFill>
                  <a:srgbClr val="FFCC00"/>
                </a:solidFill>
              </a:rPr>
              <a:t>elements </a:t>
            </a:r>
            <a:r>
              <a:rPr lang="en-US" altLang="en-US" sz="2400"/>
              <a:t>(C,H, N, O, P, and Sulfur)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/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/>
              <a:t>      </a:t>
            </a:r>
            <a:r>
              <a:rPr lang="en-US" altLang="en-US" sz="2400">
                <a:solidFill>
                  <a:srgbClr val="FFCC00"/>
                </a:solidFill>
              </a:rPr>
              <a:t>along with trace amounts of other elements</a:t>
            </a:r>
            <a:r>
              <a:rPr lang="en-US" altLang="en-US" sz="2400"/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/>
              <a:t>         (e.g., iron, magnesium), </a:t>
            </a:r>
          </a:p>
          <a:p>
            <a:pPr algn="ctr">
              <a:spcBef>
                <a:spcPct val="50000"/>
              </a:spcBef>
            </a:pPr>
            <a:endParaRPr lang="en-US" altLang="en-US" sz="2400"/>
          </a:p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combine to form the three primary</a:t>
            </a:r>
            <a:r>
              <a:rPr lang="en-US" altLang="en-US" sz="2400"/>
              <a:t> </a:t>
            </a:r>
          </a:p>
          <a:p>
            <a:pPr algn="ctr">
              <a:spcBef>
                <a:spcPct val="50000"/>
              </a:spcBef>
            </a:pPr>
            <a:endParaRPr lang="en-US" altLang="en-US" sz="2400"/>
          </a:p>
          <a:p>
            <a:pPr algn="ctr">
              <a:spcBef>
                <a:spcPct val="50000"/>
              </a:spcBef>
            </a:pPr>
            <a:r>
              <a:rPr lang="en-US" altLang="en-US" sz="2400"/>
              <a:t>‘</a:t>
            </a:r>
            <a:r>
              <a:rPr lang="en-US" altLang="en-US" sz="2400" b="1" i="1"/>
              <a:t>biomonomers</a:t>
            </a:r>
            <a:r>
              <a:rPr lang="en-US" altLang="en-US" sz="2400"/>
              <a:t>’ or building blocks of  life: </a:t>
            </a:r>
          </a:p>
          <a:p>
            <a:pPr algn="ctr">
              <a:spcBef>
                <a:spcPct val="50000"/>
              </a:spcBef>
            </a:pPr>
            <a:endParaRPr lang="en-US" altLang="en-US" sz="2400"/>
          </a:p>
          <a:p>
            <a:pPr algn="ctr">
              <a:spcBef>
                <a:spcPct val="50000"/>
              </a:spcBef>
            </a:pPr>
            <a:r>
              <a:rPr lang="en-US" altLang="en-US" sz="2400" b="1" i="1"/>
              <a:t>sugars, amino acids, and nucleotides</a:t>
            </a:r>
            <a:r>
              <a:rPr lang="en-US" altLang="en-US" sz="2400"/>
              <a:t>.”</a:t>
            </a:r>
          </a:p>
        </p:txBody>
      </p:sp>
      <p:pic>
        <p:nvPicPr>
          <p:cNvPr id="23558" name="Picture 6" descr="MC90043958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62000" y="2055813"/>
            <a:ext cx="8153400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/>
              <a:t>“</a:t>
            </a:r>
            <a:r>
              <a:rPr lang="en-US" altLang="en-US" sz="3200">
                <a:solidFill>
                  <a:srgbClr val="FFCC00"/>
                </a:solidFill>
              </a:rPr>
              <a:t>A fourth class of</a:t>
            </a:r>
            <a:r>
              <a:rPr lang="en-US" altLang="en-US" sz="3200"/>
              <a:t> </a:t>
            </a:r>
            <a:r>
              <a:rPr lang="en-US" altLang="en-US" sz="3200" b="1" i="1"/>
              <a:t>biological molecule</a:t>
            </a:r>
            <a:r>
              <a:rPr lang="en-US" altLang="en-US" sz="3200"/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u="sng"/>
              <a:t>lipids</a:t>
            </a:r>
            <a:r>
              <a:rPr lang="en-US" altLang="en-US" sz="3200"/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includes organic molecules</a:t>
            </a:r>
            <a:r>
              <a:rPr lang="en-US" altLang="en-US" sz="3200"/>
              <a:t> …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that allow reactions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with</a:t>
            </a:r>
            <a:r>
              <a:rPr lang="en-US" altLang="en-US" sz="3200"/>
              <a:t> water and organic solvents.”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219200" y="59578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/>
              <a:t>Metabolism p765</a:t>
            </a:r>
          </a:p>
        </p:txBody>
      </p:sp>
      <p:pic>
        <p:nvPicPr>
          <p:cNvPr id="25606" name="Picture 6" descr="MC90044172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981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143000" y="609600"/>
            <a:ext cx="640080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 i="1"/>
              <a:t>Sugars </a:t>
            </a:r>
            <a:r>
              <a:rPr lang="en-US" altLang="en-US" sz="3200">
                <a:solidFill>
                  <a:srgbClr val="FFCC00"/>
                </a:solidFill>
              </a:rPr>
              <a:t>create </a:t>
            </a:r>
            <a:r>
              <a:rPr lang="en-US" altLang="en-US" sz="3200"/>
              <a:t>poly-saccharides</a:t>
            </a:r>
            <a:r>
              <a:rPr lang="en-US" altLang="en-US" sz="3200">
                <a:solidFill>
                  <a:srgbClr val="FFCC00"/>
                </a:solidFill>
              </a:rPr>
              <a:t>.</a:t>
            </a:r>
          </a:p>
          <a:p>
            <a:pPr algn="ctr"/>
            <a:endParaRPr lang="en-US" altLang="en-US" sz="3200" b="1" i="1"/>
          </a:p>
          <a:p>
            <a:pPr algn="ctr"/>
            <a:r>
              <a:rPr lang="en-US" altLang="en-US" sz="3200" b="1" i="1"/>
              <a:t>Amino acids</a:t>
            </a:r>
            <a:r>
              <a:rPr lang="en-US" altLang="en-US" sz="3200">
                <a:solidFill>
                  <a:srgbClr val="FFCC00"/>
                </a:solidFill>
              </a:rPr>
              <a:t> create </a:t>
            </a:r>
            <a:r>
              <a:rPr lang="en-US" altLang="en-US" sz="3200"/>
              <a:t>proteins</a:t>
            </a:r>
            <a:r>
              <a:rPr lang="en-US" altLang="en-US" sz="3200">
                <a:solidFill>
                  <a:srgbClr val="FFCC00"/>
                </a:solidFill>
              </a:rPr>
              <a:t>.</a:t>
            </a:r>
          </a:p>
          <a:p>
            <a:pPr algn="ctr"/>
            <a:endParaRPr lang="en-US" altLang="en-US" sz="3200" b="1" i="1"/>
          </a:p>
          <a:p>
            <a:pPr algn="ctr"/>
            <a:r>
              <a:rPr lang="en-US" altLang="en-US" sz="3200" b="1" i="1"/>
              <a:t>Nucleotides</a:t>
            </a:r>
            <a:r>
              <a:rPr lang="en-US" altLang="en-US" sz="3200">
                <a:solidFill>
                  <a:srgbClr val="FFCC00"/>
                </a:solidFill>
              </a:rPr>
              <a:t> create </a:t>
            </a:r>
            <a:r>
              <a:rPr lang="en-US" altLang="en-US" sz="3200"/>
              <a:t>nucleic acids</a:t>
            </a:r>
            <a:r>
              <a:rPr lang="en-US" altLang="en-US" sz="3200">
                <a:solidFill>
                  <a:srgbClr val="FFCC00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200">
              <a:solidFill>
                <a:srgbClr val="FFCC00"/>
              </a:solidFill>
            </a:endParaRPr>
          </a:p>
        </p:txBody>
      </p:sp>
      <p:pic>
        <p:nvPicPr>
          <p:cNvPr id="26630" name="Picture 4" descr="MC900233920[2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44958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914400" y="838200"/>
            <a:ext cx="82296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Carbohydrates</a:t>
            </a:r>
            <a:r>
              <a:rPr lang="en-US" altLang="en-US" sz="3200"/>
              <a:t> </a:t>
            </a:r>
            <a:r>
              <a:rPr lang="en-US" altLang="en-US" sz="3200">
                <a:solidFill>
                  <a:srgbClr val="FFCC00"/>
                </a:solidFill>
              </a:rPr>
              <a:t>(</a:t>
            </a:r>
            <a:r>
              <a:rPr lang="en-US" altLang="en-US" sz="3200" b="1" i="1"/>
              <a:t>sugars</a:t>
            </a:r>
            <a:r>
              <a:rPr lang="en-US" altLang="en-US" sz="3200">
                <a:solidFill>
                  <a:srgbClr val="FFCC00"/>
                </a:solidFill>
              </a:rPr>
              <a:t>),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the most abundant </a:t>
            </a:r>
            <a:r>
              <a:rPr lang="en-US" altLang="en-US" sz="3200" b="1" i="1"/>
              <a:t>biomolecules</a:t>
            </a:r>
            <a:r>
              <a:rPr lang="en-US" altLang="en-US" sz="3200"/>
              <a:t> </a:t>
            </a:r>
            <a:r>
              <a:rPr lang="en-US" altLang="en-US" sz="3200">
                <a:solidFill>
                  <a:srgbClr val="FFCC00"/>
                </a:solidFill>
              </a:rPr>
              <a:t>on earth and the primary energy sources for many organisms,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are named for their principal components ---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carbon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  <a:r>
              <a:rPr lang="en-US" altLang="en-US" sz="3200" b="1" i="1"/>
              <a:t>hydrogen</a:t>
            </a:r>
            <a:r>
              <a:rPr lang="en-US" altLang="en-US" sz="3200">
                <a:solidFill>
                  <a:srgbClr val="FFCC00"/>
                </a:solidFill>
              </a:rPr>
              <a:t>, and </a:t>
            </a:r>
            <a:r>
              <a:rPr lang="en-US" altLang="en-US" sz="3200" b="1" i="1"/>
              <a:t>oxygen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      which typically form to the ratio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</a:t>
            </a:r>
            <a:r>
              <a:rPr lang="en-US" altLang="en-US" sz="3200" b="1" i="1"/>
              <a:t>CH</a:t>
            </a:r>
            <a:r>
              <a:rPr lang="en-US" altLang="en-US" sz="3200" b="1" i="1" baseline="-25000"/>
              <a:t>2</a:t>
            </a:r>
            <a:r>
              <a:rPr lang="en-US" altLang="en-US" sz="3200" b="1" i="1"/>
              <a:t>O</a:t>
            </a:r>
            <a:r>
              <a:rPr lang="en-US" altLang="en-US" sz="3200">
                <a:solidFill>
                  <a:srgbClr val="FFCC00"/>
                </a:solidFill>
              </a:rPr>
              <a:t>.”</a:t>
            </a:r>
          </a:p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828800" y="1981200"/>
            <a:ext cx="5715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Prebiotic </a:t>
            </a:r>
            <a:r>
              <a:rPr lang="en-US" altLang="en-US">
                <a:solidFill>
                  <a:srgbClr val="FFCC00"/>
                </a:solidFill>
              </a:rPr>
              <a:t>means having the ingredients for life, but not yet alive.</a:t>
            </a:r>
          </a:p>
        </p:txBody>
      </p:sp>
      <p:pic>
        <p:nvPicPr>
          <p:cNvPr id="76803" name="Picture 5" descr="MC90031214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29718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19200" y="3168650"/>
            <a:ext cx="79248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The three classes of </a:t>
            </a:r>
            <a:r>
              <a:rPr lang="en-US" altLang="en-US" sz="3200" b="1" i="1"/>
              <a:t>carbohydrates</a:t>
            </a:r>
            <a:r>
              <a:rPr lang="en-US" altLang="en-US" sz="3200">
                <a:solidFill>
                  <a:srgbClr val="FFCC00"/>
                </a:solidFill>
              </a:rPr>
              <a:t> are: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monosaccharides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oligosaccharides</a:t>
            </a:r>
            <a:r>
              <a:rPr lang="en-US" altLang="en-US" sz="3200">
                <a:solidFill>
                  <a:srgbClr val="FFCC00"/>
                </a:solidFill>
              </a:rPr>
              <a:t>, and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polysaccharides</a:t>
            </a:r>
            <a:r>
              <a:rPr lang="en-US" altLang="en-US" sz="3200">
                <a:solidFill>
                  <a:srgbClr val="FFCC00"/>
                </a:solidFill>
              </a:rPr>
              <a:t>.</a:t>
            </a:r>
          </a:p>
        </p:txBody>
      </p:sp>
      <p:pic>
        <p:nvPicPr>
          <p:cNvPr id="28677" name="Picture 5" descr="MP90030301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66800" y="2833688"/>
            <a:ext cx="861060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Monosaccharides</a:t>
            </a:r>
            <a:r>
              <a:rPr lang="en-US" altLang="en-US" sz="3200">
                <a:solidFill>
                  <a:srgbClr val="FFCC00"/>
                </a:solidFill>
              </a:rPr>
              <a:t>, or simple </a:t>
            </a:r>
            <a:r>
              <a:rPr lang="en-US" altLang="en-US" sz="3200" b="1" i="1"/>
              <a:t>sugars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consist of a chain or ring of  </a:t>
            </a:r>
            <a:r>
              <a:rPr lang="en-US" altLang="en-US" sz="3200" b="1" i="1"/>
              <a:t>carbons</a:t>
            </a:r>
            <a:r>
              <a:rPr lang="en-US" altLang="en-US" sz="3200">
                <a:solidFill>
                  <a:srgbClr val="FFCC00"/>
                </a:solidFill>
              </a:rPr>
              <a:t> with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accessory </a:t>
            </a:r>
            <a:r>
              <a:rPr lang="en-US" altLang="en-US" sz="3200" b="1" i="1"/>
              <a:t>oxygen</a:t>
            </a:r>
            <a:r>
              <a:rPr lang="en-US" altLang="en-US" sz="3200">
                <a:solidFill>
                  <a:srgbClr val="FFCC00"/>
                </a:solidFill>
              </a:rPr>
              <a:t> and </a:t>
            </a:r>
            <a:r>
              <a:rPr lang="en-US" altLang="en-US" sz="3200" b="1" i="1"/>
              <a:t>hydrogen </a:t>
            </a:r>
            <a:r>
              <a:rPr lang="en-US" altLang="en-US" sz="3200">
                <a:solidFill>
                  <a:srgbClr val="FFCC00"/>
                </a:solidFill>
              </a:rPr>
              <a:t>atoms.”</a:t>
            </a:r>
          </a:p>
        </p:txBody>
      </p:sp>
      <p:pic>
        <p:nvPicPr>
          <p:cNvPr id="29701" name="Picture 4" descr="MC90044172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304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838200" y="2590800"/>
            <a:ext cx="83058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“The most abundant </a:t>
            </a:r>
            <a:r>
              <a:rPr lang="en-US" altLang="en-US" sz="3200" b="1" i="1"/>
              <a:t>monosaccharide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in nature is the </a:t>
            </a:r>
            <a:r>
              <a:rPr lang="en-US" altLang="en-US" sz="3200" b="1" i="1"/>
              <a:t>six-carbon sugar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</a:t>
            </a:r>
            <a:r>
              <a:rPr lang="en-US" altLang="en-US" sz="3200" b="1" i="1"/>
              <a:t>d-glucose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  <a:br>
              <a:rPr lang="en-US" altLang="en-US" sz="3200">
                <a:solidFill>
                  <a:srgbClr val="FFCC00"/>
                </a:solidFill>
              </a:rPr>
            </a:br>
            <a:endParaRPr lang="en-US" altLang="en-US" sz="3200">
              <a:solidFill>
                <a:srgbClr val="FFCC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used in energy storage for </a:t>
            </a:r>
            <a:r>
              <a:rPr lang="en-US" altLang="en-US" sz="3200" i="1">
                <a:solidFill>
                  <a:srgbClr val="FFCC00"/>
                </a:solidFill>
              </a:rPr>
              <a:t>most</a:t>
            </a:r>
            <a:r>
              <a:rPr lang="en-US" altLang="en-US" sz="3200">
                <a:solidFill>
                  <a:srgbClr val="FFCC00"/>
                </a:solidFill>
              </a:rPr>
              <a:t> organisms.”</a:t>
            </a:r>
          </a:p>
        </p:txBody>
      </p:sp>
      <p:pic>
        <p:nvPicPr>
          <p:cNvPr id="30725" name="Picture 4" descr="MC90031214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28194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914400" y="1219200"/>
            <a:ext cx="6858000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Oligosaccharides</a:t>
            </a:r>
            <a:r>
              <a:rPr lang="en-US" altLang="en-US" sz="3200">
                <a:solidFill>
                  <a:srgbClr val="FFCC00"/>
                </a:solidFill>
              </a:rPr>
              <a:t> consist of 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several simple </a:t>
            </a:r>
            <a:r>
              <a:rPr lang="en-US" altLang="en-US" sz="3200" b="1" i="1"/>
              <a:t>sugar </a:t>
            </a:r>
            <a:r>
              <a:rPr lang="en-US" altLang="en-US" sz="3200">
                <a:solidFill>
                  <a:srgbClr val="FFCC00"/>
                </a:solidFill>
              </a:rPr>
              <a:t>subunits 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bound together.  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The most common contain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only two monomers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(e.g., </a:t>
            </a:r>
            <a:r>
              <a:rPr lang="en-US" altLang="en-US" sz="3200" b="1" i="1"/>
              <a:t>glucose</a:t>
            </a:r>
            <a:r>
              <a:rPr lang="en-US" altLang="en-US" sz="3200">
                <a:solidFill>
                  <a:srgbClr val="FFCC00"/>
                </a:solidFill>
              </a:rPr>
              <a:t> + </a:t>
            </a:r>
            <a:r>
              <a:rPr lang="en-US" altLang="en-US" sz="3200" b="1" i="1"/>
              <a:t>fructose </a:t>
            </a:r>
            <a:r>
              <a:rPr lang="en-US" altLang="en-US" sz="3200">
                <a:solidFill>
                  <a:srgbClr val="FFCC00"/>
                </a:solidFill>
              </a:rPr>
              <a:t>= </a:t>
            </a:r>
          </a:p>
          <a:p>
            <a:pPr>
              <a:spcBef>
                <a:spcPct val="50000"/>
              </a:spcBef>
            </a:pPr>
            <a:r>
              <a:rPr lang="en-US" altLang="en-US" sz="3200" b="1" i="1" u="sng"/>
              <a:t>sucrose</a:t>
            </a:r>
            <a:r>
              <a:rPr lang="en-US" altLang="en-US" sz="3200">
                <a:solidFill>
                  <a:srgbClr val="FFCC00"/>
                </a:solidFill>
              </a:rPr>
              <a:t>).</a:t>
            </a:r>
          </a:p>
        </p:txBody>
      </p:sp>
      <p:pic>
        <p:nvPicPr>
          <p:cNvPr id="31749" name="Picture 4" descr="MC90043524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48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00200" y="2009775"/>
            <a:ext cx="64770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Polysaccharides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on the other hand,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consist of many monomers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(often hundreds or thousands)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joined in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linear</a:t>
            </a:r>
            <a:r>
              <a:rPr lang="en-US" altLang="en-US" sz="3200">
                <a:solidFill>
                  <a:srgbClr val="FFCC00"/>
                </a:solidFill>
              </a:rPr>
              <a:t>  or </a:t>
            </a:r>
            <a:r>
              <a:rPr lang="en-US" altLang="en-US" sz="3200" b="1" i="1"/>
              <a:t>branched</a:t>
            </a:r>
            <a:r>
              <a:rPr lang="en-US" altLang="en-US" sz="3200">
                <a:solidFill>
                  <a:srgbClr val="FFCC00"/>
                </a:solidFill>
              </a:rPr>
              <a:t>  chains.”</a:t>
            </a:r>
          </a:p>
        </p:txBody>
      </p:sp>
      <p:pic>
        <p:nvPicPr>
          <p:cNvPr id="32773" name="Picture 4" descr="MP90043312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505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143000" y="2589213"/>
            <a:ext cx="7772400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“The ability of organisms to form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biomolecules </a:t>
            </a:r>
            <a:r>
              <a:rPr lang="en-US" altLang="en-US" sz="3200">
                <a:solidFill>
                  <a:srgbClr val="FFCC00"/>
                </a:solidFill>
              </a:rPr>
              <a:t>from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abiotic </a:t>
            </a:r>
            <a:r>
              <a:rPr lang="en-US" altLang="en-US" sz="3200">
                <a:solidFill>
                  <a:srgbClr val="FFCC00"/>
                </a:solidFill>
              </a:rPr>
              <a:t> (not biotic) components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defines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‘</a:t>
            </a:r>
            <a:r>
              <a:rPr lang="en-US" altLang="en-US" sz="3200" b="1" i="1"/>
              <a:t>primary producers</a:t>
            </a:r>
            <a:r>
              <a:rPr lang="en-US" altLang="en-US" sz="3200">
                <a:solidFill>
                  <a:srgbClr val="FFCC00"/>
                </a:solidFill>
              </a:rPr>
              <a:t>’ or ‘</a:t>
            </a:r>
            <a:r>
              <a:rPr lang="en-US" altLang="en-US" sz="3200" b="1" i="1"/>
              <a:t>autotrophs</a:t>
            </a:r>
            <a:r>
              <a:rPr lang="en-US" altLang="en-US" sz="3200">
                <a:solidFill>
                  <a:srgbClr val="FFCC00"/>
                </a:solidFill>
              </a:rPr>
              <a:t>’.”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371600" y="5865813"/>
            <a:ext cx="723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/>
          </a:p>
        </p:txBody>
      </p:sp>
      <p:pic>
        <p:nvPicPr>
          <p:cNvPr id="33798" name="Picture 4" descr="MP90040159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20574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143000" y="1219200"/>
            <a:ext cx="8001000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Autotrophes</a:t>
            </a:r>
            <a:r>
              <a:rPr lang="en-US" altLang="en-US" sz="3200">
                <a:solidFill>
                  <a:srgbClr val="FFCC00"/>
                </a:solidFill>
              </a:rPr>
              <a:t> use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light energy (</a:t>
            </a:r>
            <a:r>
              <a:rPr lang="en-US" altLang="en-US" sz="3200" b="1" i="1"/>
              <a:t>photosynthesis</a:t>
            </a:r>
            <a:r>
              <a:rPr lang="en-US" altLang="en-US" sz="3200">
                <a:solidFill>
                  <a:srgbClr val="FFCC00"/>
                </a:solidFill>
              </a:rPr>
              <a:t>) or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chemical energy (</a:t>
            </a:r>
            <a:r>
              <a:rPr lang="en-US" altLang="en-US" sz="3200" b="1" i="1"/>
              <a:t>chemosynthesis</a:t>
            </a:r>
            <a:r>
              <a:rPr lang="en-US" altLang="en-US" sz="3200">
                <a:solidFill>
                  <a:srgbClr val="FFCC00"/>
                </a:solidFill>
              </a:rPr>
              <a:t>)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to string together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</a:t>
            </a:r>
            <a:r>
              <a:rPr lang="en-US" altLang="en-US" sz="3200" b="1" i="1"/>
              <a:t>carbon atoms</a:t>
            </a:r>
            <a:r>
              <a:rPr lang="en-US" altLang="en-US" sz="3200">
                <a:solidFill>
                  <a:srgbClr val="FFCC00"/>
                </a:solidFill>
              </a:rPr>
              <a:t> (</a:t>
            </a:r>
            <a:r>
              <a:rPr lang="en-US" altLang="en-US" sz="3200" b="1" i="1"/>
              <a:t>inorganic</a:t>
            </a:r>
            <a:r>
              <a:rPr lang="en-US" altLang="en-US" sz="3200">
                <a:solidFill>
                  <a:srgbClr val="FFCC00"/>
                </a:solidFill>
              </a:rPr>
              <a:t>) to form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monosaccharide subunits</a:t>
            </a:r>
            <a:r>
              <a:rPr lang="en-US" altLang="en-US" sz="3200">
                <a:solidFill>
                  <a:srgbClr val="FFCC00"/>
                </a:solidFill>
              </a:rPr>
              <a:t> (</a:t>
            </a:r>
            <a:r>
              <a:rPr lang="en-US" altLang="en-US" sz="3200" b="1" i="1"/>
              <a:t>organic</a:t>
            </a:r>
            <a:r>
              <a:rPr lang="en-US" altLang="en-US" sz="3200">
                <a:solidFill>
                  <a:srgbClr val="FFCC00"/>
                </a:solidFill>
              </a:rPr>
              <a:t>).”</a:t>
            </a:r>
          </a:p>
          <a:p>
            <a:pPr algn="ctr">
              <a:spcBef>
                <a:spcPct val="50000"/>
              </a:spcBef>
            </a:pPr>
            <a:endParaRPr lang="en-US" altLang="en-US" sz="3200">
              <a:solidFill>
                <a:srgbClr val="FFCC00"/>
              </a:solidFill>
            </a:endParaRPr>
          </a:p>
        </p:txBody>
      </p:sp>
      <p:pic>
        <p:nvPicPr>
          <p:cNvPr id="38917" name="Picture 6" descr="MC90043958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38200" y="990600"/>
            <a:ext cx="8077200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These subunits can then be used to form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the metabolic and structural components of the </a:t>
            </a:r>
            <a:r>
              <a:rPr lang="en-US" altLang="en-US" sz="3200"/>
              <a:t>cell</a:t>
            </a:r>
            <a:r>
              <a:rPr lang="en-US" altLang="en-US" sz="3200">
                <a:solidFill>
                  <a:srgbClr val="FFCC00"/>
                </a:solidFill>
              </a:rPr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including the </a:t>
            </a:r>
            <a:r>
              <a:rPr lang="en-US" altLang="en-US" sz="3200" b="1" i="1"/>
              <a:t>polysaccharides </a:t>
            </a:r>
            <a:r>
              <a:rPr lang="en-US" altLang="en-US" sz="3200">
                <a:solidFill>
                  <a:srgbClr val="FFCC00"/>
                </a:solidFill>
              </a:rPr>
              <a:t>used as structural support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 (e.g., cellulose in plants,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peptidoglycan in bacteria)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for energy storage (e.g., </a:t>
            </a:r>
            <a:r>
              <a:rPr lang="en-US" altLang="en-US" sz="3200" b="1" i="1"/>
              <a:t>starch</a:t>
            </a:r>
            <a:r>
              <a:rPr lang="en-US" altLang="en-US" sz="3200">
                <a:solidFill>
                  <a:srgbClr val="FFCC00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990600" y="2433638"/>
            <a:ext cx="81534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“Complex </a:t>
            </a:r>
            <a:r>
              <a:rPr lang="en-US" altLang="en-US" b="1" i="1"/>
              <a:t>biomolecules</a:t>
            </a:r>
            <a:r>
              <a:rPr lang="en-US" altLang="en-US">
                <a:solidFill>
                  <a:srgbClr val="FFCC00"/>
                </a:solidFill>
              </a:rPr>
              <a:t> are built by 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stringing together </a:t>
            </a:r>
            <a:r>
              <a:rPr lang="en-US" altLang="en-US" b="1" i="1"/>
              <a:t>two carbon molecules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or larger pieces 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from in the breakdown of food.”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990600" y="4979988"/>
            <a:ext cx="7772400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“Thus the </a:t>
            </a:r>
            <a:r>
              <a:rPr lang="en-US" altLang="en-US" b="1" i="1"/>
              <a:t>biosphere </a:t>
            </a:r>
            <a:r>
              <a:rPr lang="en-US" altLang="en-US">
                <a:solidFill>
                  <a:srgbClr val="FFCC00"/>
                </a:solidFill>
              </a:rPr>
              <a:t>runs on captured energy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from </a:t>
            </a:r>
            <a:r>
              <a:rPr lang="en-US" altLang="en-US" b="1" i="1"/>
              <a:t>solar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chemical</a:t>
            </a:r>
            <a:r>
              <a:rPr lang="en-US" altLang="en-US">
                <a:solidFill>
                  <a:srgbClr val="FFCC00"/>
                </a:solidFill>
              </a:rPr>
              <a:t> sources that is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stored as sugars and released in respiration.”</a:t>
            </a:r>
          </a:p>
        </p:txBody>
      </p:sp>
      <p:pic>
        <p:nvPicPr>
          <p:cNvPr id="36870" name="Picture 4" descr="MC90032476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0"/>
            <a:ext cx="2257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990600" y="563563"/>
            <a:ext cx="7696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i="1"/>
              <a:t>Lipids</a:t>
            </a:r>
            <a:r>
              <a:rPr lang="en-US" altLang="en-US" sz="3200"/>
              <a:t>  (</a:t>
            </a:r>
            <a:r>
              <a:rPr lang="en-US" altLang="en-US" sz="3200" b="1" i="1"/>
              <a:t>Fats</a:t>
            </a:r>
            <a:r>
              <a:rPr lang="en-US" altLang="en-US" sz="3200"/>
              <a:t>)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066800" y="1905000"/>
            <a:ext cx="73152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Lipids</a:t>
            </a:r>
            <a:r>
              <a:rPr lang="en-US" altLang="en-US" sz="3200"/>
              <a:t>,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the primary component of cell membranes,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are a functionally diverse groups of </a:t>
            </a:r>
            <a:r>
              <a:rPr lang="en-US" altLang="en-US" sz="3200" b="1" i="1"/>
              <a:t>biomolecules</a:t>
            </a:r>
            <a:r>
              <a:rPr lang="en-US" altLang="en-US" sz="3200">
                <a:solidFill>
                  <a:srgbClr val="FFCC00"/>
                </a:solidFill>
              </a:rPr>
              <a:t> (that are)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weakly soluble in organic solvents.”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923925" y="2330450"/>
            <a:ext cx="8296275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Prebiotic Chemistry</a:t>
            </a:r>
            <a:r>
              <a:rPr lang="en-US" altLang="en-US" sz="3200">
                <a:solidFill>
                  <a:srgbClr val="FFCC00"/>
                </a:solidFill>
              </a:rPr>
              <a:t>  investigates how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synthesis of </a:t>
            </a:r>
            <a:r>
              <a:rPr lang="en-US" altLang="en-US" sz="3200" b="1" i="1"/>
              <a:t>biomolecules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may have occurred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prior to the beginnings of life as we know it.”</a:t>
            </a:r>
          </a:p>
        </p:txBody>
      </p:sp>
      <p:pic>
        <p:nvPicPr>
          <p:cNvPr id="77827" name="Picture 3" descr="MC90037001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"/>
            <a:ext cx="2590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/>
              <a:t>Amino acids 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219200" y="1828800"/>
            <a:ext cx="7620000" cy="4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</a:t>
            </a:r>
            <a:r>
              <a:rPr lang="en-US" altLang="en-US" b="1" i="1"/>
              <a:t>Amino acids</a:t>
            </a:r>
            <a:r>
              <a:rPr lang="en-US" altLang="en-US">
                <a:solidFill>
                  <a:srgbClr val="FFCC00"/>
                </a:solidFill>
              </a:rPr>
              <a:t>, the building blocks of proteins, consist of a central carbon atom bonded to four different side chains: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an amine group</a:t>
            </a:r>
            <a:r>
              <a:rPr lang="en-US" altLang="en-US">
                <a:solidFill>
                  <a:srgbClr val="FFCC00"/>
                </a:solidFill>
              </a:rPr>
              <a:t> (NH</a:t>
            </a:r>
            <a:r>
              <a:rPr lang="en-US" altLang="en-US" baseline="-25000">
                <a:solidFill>
                  <a:srgbClr val="FFCC00"/>
                </a:solidFill>
              </a:rPr>
              <a:t>2</a:t>
            </a:r>
            <a:r>
              <a:rPr lang="en-US" altLang="en-US">
                <a:solidFill>
                  <a:srgbClr val="FFCC00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a carboxyl group</a:t>
            </a:r>
            <a:r>
              <a:rPr lang="en-US" altLang="en-US">
                <a:solidFill>
                  <a:srgbClr val="FFCC00"/>
                </a:solidFill>
              </a:rPr>
              <a:t> (COOH),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a hydrogen atom</a:t>
            </a:r>
            <a:r>
              <a:rPr lang="en-US" altLang="en-US">
                <a:solidFill>
                  <a:srgbClr val="FFCC00"/>
                </a:solidFill>
              </a:rPr>
              <a:t>, and a 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highly variable “R” group.”</a:t>
            </a:r>
          </a:p>
          <a:p>
            <a:pPr algn="ctr">
              <a:spcBef>
                <a:spcPct val="50000"/>
              </a:spcBef>
            </a:pPr>
            <a:endParaRPr lang="en-US" altLang="en-US" sz="3200" baseline="-25000">
              <a:solidFill>
                <a:srgbClr val="FFCC00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en-US" baseline="-25000">
              <a:solidFill>
                <a:srgbClr val="FFCC00"/>
              </a:solidFill>
            </a:endParaRPr>
          </a:p>
        </p:txBody>
      </p:sp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3352800" y="457200"/>
            <a:ext cx="533400" cy="485775"/>
          </a:xfrm>
          <a:prstGeom prst="rightArrow">
            <a:avLst>
              <a:gd name="adj1" fmla="val 50000"/>
              <a:gd name="adj2" fmla="val 274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962400" y="381000"/>
            <a:ext cx="518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/>
              <a:t>Polypeptides (Proteins)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371600" y="3429000"/>
            <a:ext cx="693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990600" y="4414838"/>
            <a:ext cx="77724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</a:t>
            </a:r>
            <a:r>
              <a:rPr lang="en-US" altLang="en-US" b="1" i="1"/>
              <a:t>Amino acids</a:t>
            </a:r>
            <a:r>
              <a:rPr lang="en-US" altLang="en-US">
                <a:solidFill>
                  <a:srgbClr val="FFCC00"/>
                </a:solidFill>
              </a:rPr>
              <a:t> may function singly 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(e.g., as the biological signal molecules 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epinephrine, serotonin, histamine</a:t>
            </a:r>
            <a:r>
              <a:rPr lang="en-US" altLang="en-US">
                <a:solidFill>
                  <a:srgbClr val="FFCC00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or link together.”</a:t>
            </a:r>
          </a:p>
        </p:txBody>
      </p:sp>
      <p:pic>
        <p:nvPicPr>
          <p:cNvPr id="43013" name="Picture 4" descr="MC90043960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410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295400" y="2133600"/>
            <a:ext cx="71628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</a:t>
            </a:r>
            <a:r>
              <a:rPr lang="en-US" altLang="en-US" b="1" i="1"/>
              <a:t>Amino acids</a:t>
            </a:r>
            <a:r>
              <a:rPr lang="en-US" altLang="en-US">
                <a:solidFill>
                  <a:srgbClr val="FFCC00"/>
                </a:solidFill>
              </a:rPr>
              <a:t> bond via…peptide linkages to form polymers called </a:t>
            </a:r>
            <a:r>
              <a:rPr lang="en-US" altLang="en-US" b="1" i="1"/>
              <a:t>polypeptides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“22 standard </a:t>
            </a:r>
            <a:r>
              <a:rPr lang="en-US" altLang="en-US" b="1" i="1"/>
              <a:t>amino acids</a:t>
            </a:r>
            <a:r>
              <a:rPr lang="en-US" altLang="en-US">
                <a:solidFill>
                  <a:srgbClr val="FFCC00"/>
                </a:solidFill>
              </a:rPr>
              <a:t> form the monomers for </a:t>
            </a:r>
            <a:r>
              <a:rPr lang="en-US" altLang="en-US"/>
              <a:t>almost all</a:t>
            </a:r>
            <a:r>
              <a:rPr lang="en-US" altLang="en-US">
                <a:solidFill>
                  <a:srgbClr val="FFCC00"/>
                </a:solidFill>
              </a:rPr>
              <a:t> </a:t>
            </a:r>
            <a:r>
              <a:rPr lang="en-US" altLang="en-US" b="1" i="1"/>
              <a:t>polypeptides </a:t>
            </a:r>
            <a:r>
              <a:rPr lang="en-US" altLang="en-US">
                <a:solidFill>
                  <a:srgbClr val="FFCC00"/>
                </a:solidFill>
              </a:rPr>
              <a:t>in </a:t>
            </a:r>
            <a:r>
              <a:rPr lang="en-US" altLang="en-US"/>
              <a:t>terran organisms.”</a:t>
            </a:r>
          </a:p>
        </p:txBody>
      </p:sp>
      <p:pic>
        <p:nvPicPr>
          <p:cNvPr id="44037" name="Picture 5" descr="MC90025439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24384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524000" y="3579813"/>
            <a:ext cx="60960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“One or more </a:t>
            </a:r>
            <a:r>
              <a:rPr lang="en-US" altLang="en-US" b="1" i="1" dirty="0"/>
              <a:t>polypeptides</a:t>
            </a:r>
            <a:r>
              <a:rPr lang="en-US" altLang="en-US" dirty="0">
                <a:solidFill>
                  <a:srgbClr val="FFCC00"/>
                </a:solidFill>
              </a:rPr>
              <a:t> folded into a functional three-dimensional structure (make) a </a:t>
            </a:r>
            <a:r>
              <a:rPr lang="en-US" altLang="en-US" b="1" i="1" dirty="0"/>
              <a:t>protein</a:t>
            </a:r>
            <a:r>
              <a:rPr lang="en-US" altLang="en-US" dirty="0">
                <a:solidFill>
                  <a:srgbClr val="FFCC00"/>
                </a:solidFill>
              </a:rPr>
              <a:t>.”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“In modern cells, proteins are fundamental structural components.” </a:t>
            </a:r>
            <a:endParaRPr lang="en-US" altLang="en-US" dirty="0"/>
          </a:p>
        </p:txBody>
      </p:sp>
      <p:pic>
        <p:nvPicPr>
          <p:cNvPr id="45061" name="Picture 6" descr="MC90043958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1091"/>
            <a:ext cx="3657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24000" y="152400"/>
            <a:ext cx="67818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“Perhaps more importantly,               proteins called </a:t>
            </a:r>
            <a:r>
              <a:rPr lang="en-US" altLang="en-US" b="1" i="1"/>
              <a:t>enzymes</a:t>
            </a:r>
            <a:r>
              <a:rPr lang="en-US" altLang="en-US">
                <a:solidFill>
                  <a:srgbClr val="FFCC00"/>
                </a:solidFill>
              </a:rPr>
              <a:t> catalyze (speed up a reaction) almost all cellular biochemical reactions,  including those of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FCC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b="1" i="1"/>
              <a:t>energy metabolism,                         biosynthesis,                                         cell-to-cells signaling,                         nucleic acid replication,                           and cell division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  <p:pic>
        <p:nvPicPr>
          <p:cNvPr id="46085" name="Picture 7" descr="MC90005356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0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371600" y="2163763"/>
            <a:ext cx="6096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/>
              <a:t>Neucleotides </a:t>
            </a:r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4495800" y="2209800"/>
            <a:ext cx="4572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257800" y="2163763"/>
            <a:ext cx="3200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/>
              <a:t>Nucleic Acids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066800" y="2971800"/>
            <a:ext cx="731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i="1"/>
              <a:t>DNA </a:t>
            </a:r>
            <a:r>
              <a:rPr lang="en-US" altLang="en-US" sz="3200" i="1"/>
              <a:t>(Deoxyribonucleic Acid)  </a:t>
            </a:r>
            <a:r>
              <a:rPr lang="en-US" altLang="en-US" sz="3200" i="1">
                <a:solidFill>
                  <a:srgbClr val="FFCC00"/>
                </a:solidFill>
              </a:rPr>
              <a:t>and </a:t>
            </a:r>
            <a:r>
              <a:rPr lang="en-US" altLang="en-US" sz="3200" b="1" i="1"/>
              <a:t>RNA</a:t>
            </a:r>
            <a:r>
              <a:rPr lang="en-US" altLang="en-US" sz="3200" b="1"/>
              <a:t> </a:t>
            </a:r>
            <a:r>
              <a:rPr lang="en-US" altLang="en-US" sz="3200" i="1"/>
              <a:t>(Ribonucleic Acid)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524000" y="2500313"/>
            <a:ext cx="76200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>
                <a:solidFill>
                  <a:srgbClr val="FFCC00"/>
                </a:solidFill>
              </a:rPr>
              <a:t>“</a:t>
            </a:r>
            <a:r>
              <a:rPr lang="en-US" altLang="en-US" sz="3200" b="1" i="1"/>
              <a:t>Neucleotides,                            </a:t>
            </a:r>
            <a:r>
              <a:rPr lang="en-US" altLang="en-US" sz="3200">
                <a:solidFill>
                  <a:srgbClr val="FFCC00"/>
                </a:solidFill>
              </a:rPr>
              <a:t> primary units of biological information, are composed of a … five carbon sugar connected to a to a phosphate group and a nitrogen-containing base.”</a:t>
            </a:r>
            <a:endParaRPr lang="en-US" altLang="en-US" sz="3200" b="1" i="1">
              <a:solidFill>
                <a:srgbClr val="FFCC00"/>
              </a:solidFill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-320675" y="946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800"/>
          </a:p>
        </p:txBody>
      </p:sp>
      <p:pic>
        <p:nvPicPr>
          <p:cNvPr id="48134" name="Picture 5" descr="MC90029920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20145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447800" y="3684588"/>
            <a:ext cx="6781800" cy="28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“Single </a:t>
            </a:r>
            <a:r>
              <a:rPr lang="en-US" altLang="en-US" b="1" i="1"/>
              <a:t>nucleotides</a:t>
            </a:r>
            <a:r>
              <a:rPr lang="en-US" altLang="en-US">
                <a:solidFill>
                  <a:srgbClr val="FFCC00"/>
                </a:solidFill>
              </a:rPr>
              <a:t> often function as </a:t>
            </a:r>
            <a:r>
              <a:rPr lang="en-US" altLang="en-US" b="1" i="1"/>
              <a:t>signaling mechanisms</a:t>
            </a:r>
            <a:r>
              <a:rPr lang="en-US" altLang="en-US">
                <a:solidFill>
                  <a:srgbClr val="FFCC00"/>
                </a:solidFill>
              </a:rPr>
              <a:t> in the cell.</a:t>
            </a:r>
          </a:p>
          <a:p>
            <a:pPr>
              <a:spcBef>
                <a:spcPct val="50000"/>
              </a:spcBef>
            </a:pPr>
            <a:r>
              <a:rPr lang="en-US" altLang="en-US" b="1" i="1"/>
              <a:t>Adenosine triphosphate</a:t>
            </a:r>
            <a:r>
              <a:rPr lang="en-US" altLang="en-US">
                <a:solidFill>
                  <a:srgbClr val="FFCC00"/>
                </a:solidFill>
              </a:rPr>
              <a:t> (ATP), a nucleotide ring with 3 phosphate groups, is the </a:t>
            </a:r>
            <a:r>
              <a:rPr lang="en-US" altLang="en-US"/>
              <a:t>primary energy currency</a:t>
            </a:r>
            <a:r>
              <a:rPr lang="en-US" altLang="en-US">
                <a:solidFill>
                  <a:srgbClr val="FFCC00"/>
                </a:solidFill>
              </a:rPr>
              <a:t> within </a:t>
            </a:r>
            <a:r>
              <a:rPr lang="en-US" altLang="en-US"/>
              <a:t>every cell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  <p:pic>
        <p:nvPicPr>
          <p:cNvPr id="49157" name="Picture 4" descr="MC90043524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3068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524000" y="1900238"/>
            <a:ext cx="67056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</a:t>
            </a:r>
            <a:r>
              <a:rPr lang="en-US" altLang="en-US"/>
              <a:t>Energy</a:t>
            </a:r>
            <a:r>
              <a:rPr lang="en-US" altLang="en-US">
                <a:solidFill>
                  <a:srgbClr val="FFCC00"/>
                </a:solidFill>
              </a:rPr>
              <a:t> from sunlight,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reduced </a:t>
            </a:r>
            <a:r>
              <a:rPr lang="en-US" altLang="en-US"/>
              <a:t>chemical compounds</a:t>
            </a:r>
            <a:r>
              <a:rPr lang="en-US" altLang="en-US">
                <a:solidFill>
                  <a:srgbClr val="FFCC00"/>
                </a:solidFill>
              </a:rPr>
              <a:t>,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or </a:t>
            </a:r>
            <a:r>
              <a:rPr lang="en-US" altLang="en-US"/>
              <a:t>food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can be </a:t>
            </a:r>
            <a:r>
              <a:rPr lang="en-US" altLang="en-US"/>
              <a:t>stored </a:t>
            </a:r>
            <a:r>
              <a:rPr lang="en-US" altLang="en-US">
                <a:solidFill>
                  <a:srgbClr val="FFCC00"/>
                </a:solidFill>
              </a:rPr>
              <a:t>in a phosphate bond.”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447800" y="4724400"/>
            <a:ext cx="685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“</a:t>
            </a:r>
            <a:r>
              <a:rPr lang="en-US" altLang="en-US">
                <a:solidFill>
                  <a:srgbClr val="FFCC00"/>
                </a:solidFill>
              </a:rPr>
              <a:t>Breaking a </a:t>
            </a:r>
            <a:r>
              <a:rPr lang="en-US" altLang="en-US" b="1" i="1"/>
              <a:t>phosphate bond</a:t>
            </a:r>
            <a:r>
              <a:rPr lang="en-US" altLang="en-US">
                <a:solidFill>
                  <a:srgbClr val="FFCC00"/>
                </a:solidFill>
              </a:rPr>
              <a:t> in ATP releases </a:t>
            </a:r>
            <a:r>
              <a:rPr lang="en-US" altLang="en-US"/>
              <a:t>energy</a:t>
            </a:r>
            <a:r>
              <a:rPr lang="en-US" altLang="en-US">
                <a:solidFill>
                  <a:srgbClr val="FFCC00"/>
                </a:solidFill>
              </a:rPr>
              <a:t> for </a:t>
            </a:r>
            <a:r>
              <a:rPr lang="en-US" altLang="en-US"/>
              <a:t>metabolic reactions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  <p:pic>
        <p:nvPicPr>
          <p:cNvPr id="50182" name="Picture 5" descr="MC90043981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371600" y="2133600"/>
            <a:ext cx="59436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FFCC00"/>
                </a:solidFill>
              </a:rPr>
              <a:t>“</a:t>
            </a:r>
            <a:r>
              <a:rPr lang="en-US" altLang="en-US" b="1" i="1"/>
              <a:t>Nucleotide polymers </a:t>
            </a:r>
            <a:r>
              <a:rPr lang="en-US" altLang="en-US">
                <a:solidFill>
                  <a:srgbClr val="FFCC00"/>
                </a:solidFill>
              </a:rPr>
              <a:t>are called </a:t>
            </a:r>
            <a:r>
              <a:rPr lang="en-US" altLang="en-US" b="1" i="1"/>
              <a:t>nucleic acids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“In modern organisms, </a:t>
            </a: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RNA</a:t>
            </a:r>
            <a:r>
              <a:rPr lang="en-US" altLang="en-US">
                <a:solidFill>
                  <a:srgbClr val="FFCC00"/>
                </a:solidFill>
              </a:rPr>
              <a:t> constitute the </a:t>
            </a:r>
            <a:r>
              <a:rPr lang="en-US" altLang="en-US"/>
              <a:t>primary information storage</a:t>
            </a:r>
            <a:r>
              <a:rPr lang="en-US" altLang="en-US">
                <a:solidFill>
                  <a:srgbClr val="FFCC00"/>
                </a:solidFill>
              </a:rPr>
              <a:t> and                  </a:t>
            </a:r>
            <a:r>
              <a:rPr lang="en-US" altLang="en-US"/>
              <a:t>delivery molecules</a:t>
            </a:r>
            <a:r>
              <a:rPr lang="en-US" altLang="en-US">
                <a:solidFill>
                  <a:srgbClr val="FFCC00"/>
                </a:solidFill>
              </a:rPr>
              <a:t> of the cell.”</a:t>
            </a:r>
          </a:p>
        </p:txBody>
      </p:sp>
      <p:pic>
        <p:nvPicPr>
          <p:cNvPr id="51205" name="Picture 4" descr="MC90031214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5114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1447800" y="2286000"/>
            <a:ext cx="68580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Prebiotic chemistry </a:t>
            </a:r>
            <a:r>
              <a:rPr lang="en-US" altLang="en-US">
                <a:solidFill>
                  <a:srgbClr val="FFCC00"/>
                </a:solidFill>
              </a:rPr>
              <a:t>studies how 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biomolecules</a:t>
            </a:r>
            <a:r>
              <a:rPr lang="en-US" altLang="en-US">
                <a:solidFill>
                  <a:srgbClr val="FFCC00"/>
                </a:solidFill>
              </a:rPr>
              <a:t> formed from</a:t>
            </a:r>
            <a:r>
              <a:rPr lang="en-US" altLang="en-US" b="1" i="1">
                <a:solidFill>
                  <a:srgbClr val="FFCC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abiotic </a:t>
            </a:r>
            <a:r>
              <a:rPr lang="en-US" altLang="en-US" b="1" i="1">
                <a:solidFill>
                  <a:srgbClr val="FFCC00"/>
                </a:solidFill>
              </a:rPr>
              <a:t>(lifeless)</a:t>
            </a:r>
            <a:r>
              <a:rPr lang="en-US" altLang="en-US" b="1" i="1"/>
              <a:t> materials</a:t>
            </a:r>
            <a:r>
              <a:rPr lang="en-US" altLang="en-US" b="1" i="1">
                <a:solidFill>
                  <a:srgbClr val="FFCC00"/>
                </a:solidFill>
              </a:rPr>
              <a:t>.</a:t>
            </a:r>
            <a:endParaRPr lang="en-US" altLang="en-US" b="1" i="1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371600" y="0"/>
            <a:ext cx="6248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“The … nitrogenous bases of these molecules belong to one of two types,                 </a:t>
            </a:r>
            <a:r>
              <a:rPr lang="en-US" altLang="en-US" b="1" i="1"/>
              <a:t>purines </a:t>
            </a:r>
            <a:r>
              <a:rPr lang="en-US" altLang="en-US">
                <a:solidFill>
                  <a:srgbClr val="FFCC00"/>
                </a:solidFill>
              </a:rPr>
              <a:t>or                                        </a:t>
            </a:r>
            <a:r>
              <a:rPr lang="en-US" altLang="en-US" b="1" i="1"/>
              <a:t>pyrimidines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  <a:endParaRPr lang="en-US" altLang="en-US" sz="3200">
              <a:solidFill>
                <a:srgbClr val="FFCC00"/>
              </a:solidFill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143000" y="2133600"/>
            <a:ext cx="6781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“In </a:t>
            </a: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RNA,</a:t>
            </a:r>
            <a:r>
              <a:rPr lang="en-US" altLang="en-US">
                <a:solidFill>
                  <a:srgbClr val="FFCC00"/>
                </a:solidFill>
              </a:rPr>
              <a:t>                                         the two major </a:t>
            </a:r>
            <a:r>
              <a:rPr lang="en-US" altLang="en-US"/>
              <a:t>purine</a:t>
            </a:r>
            <a:r>
              <a:rPr lang="en-US" altLang="en-US">
                <a:solidFill>
                  <a:srgbClr val="FFCC00"/>
                </a:solidFill>
              </a:rPr>
              <a:t> bases are               adenine </a:t>
            </a:r>
            <a:r>
              <a:rPr lang="en-US" altLang="en-US" b="1"/>
              <a:t>(A)</a:t>
            </a:r>
            <a:r>
              <a:rPr lang="en-US" altLang="en-US">
                <a:solidFill>
                  <a:srgbClr val="FFCC00"/>
                </a:solidFill>
              </a:rPr>
              <a:t>                                guanine </a:t>
            </a:r>
            <a:r>
              <a:rPr lang="en-US" altLang="en-US" b="1"/>
              <a:t>(G).</a:t>
            </a:r>
            <a:r>
              <a:rPr lang="en-US" altLang="en-US" b="1">
                <a:solidFill>
                  <a:srgbClr val="FFCC00"/>
                </a:solidFill>
              </a:rPr>
              <a:t>”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295400" y="4191000"/>
            <a:ext cx="7239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</a:t>
            </a: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RNA</a:t>
            </a:r>
            <a:r>
              <a:rPr lang="en-US" altLang="en-US">
                <a:solidFill>
                  <a:srgbClr val="FFCC00"/>
                </a:solidFill>
              </a:rPr>
              <a:t> both utilize cytosine </a:t>
            </a:r>
            <a:r>
              <a:rPr lang="en-US" altLang="en-US" b="1" i="1"/>
              <a:t>(C)</a:t>
            </a:r>
            <a:r>
              <a:rPr lang="en-US" altLang="en-US">
                <a:solidFill>
                  <a:srgbClr val="FFCC00"/>
                </a:solidFill>
              </a:rPr>
              <a:t> , but where </a:t>
            </a: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 has thymine </a:t>
            </a:r>
            <a:r>
              <a:rPr lang="en-US" altLang="en-US" b="1" i="1"/>
              <a:t>(T),</a:t>
            </a:r>
            <a:r>
              <a:rPr lang="en-US" altLang="en-US">
                <a:solidFill>
                  <a:srgbClr val="FFCC00"/>
                </a:solidFill>
              </a:rPr>
              <a:t>          </a:t>
            </a:r>
            <a:r>
              <a:rPr lang="en-US" altLang="en-US" b="1" i="1"/>
              <a:t>RNA</a:t>
            </a:r>
            <a:r>
              <a:rPr lang="en-US" altLang="en-US">
                <a:solidFill>
                  <a:srgbClr val="FFCC00"/>
                </a:solidFill>
              </a:rPr>
              <a:t> has uracil </a:t>
            </a:r>
            <a:r>
              <a:rPr lang="en-US" altLang="en-US" b="1" i="1"/>
              <a:t>(U).”</a:t>
            </a:r>
            <a:endParaRPr lang="en-US" altLang="en-US" b="1" i="1">
              <a:solidFill>
                <a:srgbClr val="FFCC00"/>
              </a:solidFill>
            </a:endParaRPr>
          </a:p>
        </p:txBody>
      </p:sp>
      <p:pic>
        <p:nvPicPr>
          <p:cNvPr id="52232" name="Picture 8" descr="j0305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11382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74D9F9-B485-4E37-A9CD-1674DA90B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44" y="997744"/>
            <a:ext cx="2232356" cy="160496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295400" y="152400"/>
            <a:ext cx="6934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“Two </a:t>
            </a:r>
            <a:r>
              <a:rPr lang="en-US" altLang="en-US" b="1" i="1"/>
              <a:t>nucleic acid strands</a:t>
            </a:r>
            <a:r>
              <a:rPr lang="en-US" altLang="en-US">
                <a:solidFill>
                  <a:srgbClr val="FFCC00"/>
                </a:solidFill>
              </a:rPr>
              <a:t> can thus bind together all alone their length and form the characteristic </a:t>
            </a:r>
            <a:r>
              <a:rPr lang="en-US" altLang="en-US" b="1" i="1"/>
              <a:t>double helix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143000" y="5697538"/>
            <a:ext cx="69342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Hence the </a:t>
            </a:r>
            <a:r>
              <a:rPr lang="en-US" altLang="en-US" b="1" i="1"/>
              <a:t>storage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 i="1"/>
              <a:t>transmission</a:t>
            </a:r>
            <a:r>
              <a:rPr lang="en-US" altLang="en-US">
                <a:solidFill>
                  <a:srgbClr val="FFCC00"/>
                </a:solidFill>
              </a:rPr>
              <a:t> of   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genetic information</a:t>
            </a:r>
            <a:r>
              <a:rPr lang="en-US" altLang="en-US">
                <a:solidFill>
                  <a:srgbClr val="FFCC00"/>
                </a:solidFill>
              </a:rPr>
              <a:t>.</a:t>
            </a:r>
          </a:p>
        </p:txBody>
      </p:sp>
      <p:pic>
        <p:nvPicPr>
          <p:cNvPr id="53254" name="Picture 4" descr="MC90028074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1035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371600" y="457200"/>
            <a:ext cx="6858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</a:rPr>
              <a:t>The Central Dogma: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/>
              <a:t>DNA          RNA         Protein</a:t>
            </a:r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3276600" y="1219200"/>
            <a:ext cx="4572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5410200" y="1219200"/>
            <a:ext cx="4572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219200" y="2209800"/>
            <a:ext cx="63246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“…information is stored in </a:t>
            </a: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 and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transferred to proteins 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by way of </a:t>
            </a:r>
            <a:r>
              <a:rPr lang="en-US" altLang="en-US" b="1" i="1"/>
              <a:t>RNA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219200" y="4343400"/>
            <a:ext cx="7391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“Almost all information for                        </a:t>
            </a:r>
            <a:r>
              <a:rPr lang="en-US" altLang="en-US" b="1"/>
              <a:t>building</a:t>
            </a:r>
            <a:r>
              <a:rPr lang="en-US" altLang="en-US">
                <a:solidFill>
                  <a:srgbClr val="FFCC00"/>
                </a:solidFill>
              </a:rPr>
              <a:t> and </a:t>
            </a:r>
            <a:r>
              <a:rPr lang="en-US" altLang="en-US" b="1"/>
              <a:t>maintaining </a:t>
            </a:r>
            <a:r>
              <a:rPr lang="en-US" altLang="en-US">
                <a:solidFill>
                  <a:srgbClr val="FFCC00"/>
                </a:solidFill>
              </a:rPr>
              <a:t>an organism comes encoded in </a:t>
            </a: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.”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754380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“Detailed plans for </a:t>
            </a:r>
            <a:r>
              <a:rPr lang="en-US" altLang="en-US" b="1" i="1"/>
              <a:t>proteins</a:t>
            </a:r>
            <a:r>
              <a:rPr lang="en-US" altLang="en-US">
                <a:solidFill>
                  <a:srgbClr val="FFCC00"/>
                </a:solidFill>
              </a:rPr>
              <a:t>, the active element of biochemistry can be found as a series 3 letter </a:t>
            </a:r>
            <a:r>
              <a:rPr lang="en-US" altLang="en-US" b="1" i="1"/>
              <a:t>codons</a:t>
            </a:r>
            <a:r>
              <a:rPr lang="en-US" altLang="en-US">
                <a:solidFill>
                  <a:srgbClr val="FFCC00"/>
                </a:solidFill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Codons contain 3 sequential </a:t>
            </a:r>
            <a:r>
              <a:rPr lang="en-US" altLang="en-US" b="1" i="1"/>
              <a:t>nucleotides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 </a:t>
            </a:r>
            <a:r>
              <a:rPr lang="en-US" altLang="en-US" b="1" i="1"/>
              <a:t>(A, C, G, or T/U)…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A specific</a:t>
            </a:r>
            <a:r>
              <a:rPr lang="en-US" altLang="en-US" b="1" i="1"/>
              <a:t> codon (AUG) </a:t>
            </a:r>
            <a:r>
              <a:rPr lang="en-US" altLang="en-US">
                <a:solidFill>
                  <a:srgbClr val="FFCC00"/>
                </a:solidFill>
              </a:rPr>
              <a:t>signals the start of a </a:t>
            </a:r>
            <a:r>
              <a:rPr lang="en-US" altLang="en-US" b="1" i="1"/>
              <a:t>new polypeptide chain</a:t>
            </a:r>
            <a:r>
              <a:rPr lang="en-US" altLang="en-US">
                <a:solidFill>
                  <a:srgbClr val="FFCC00"/>
                </a:solidFill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In contrast, the end of a chain is encoded by one of three possible stop codons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/>
              <a:t> (UAA</a:t>
            </a:r>
            <a:r>
              <a:rPr lang="en-US" altLang="en-US">
                <a:solidFill>
                  <a:srgbClr val="FFCC00"/>
                </a:solidFill>
              </a:rPr>
              <a:t>, </a:t>
            </a:r>
            <a:r>
              <a:rPr lang="en-US" altLang="en-US" b="1" i="1"/>
              <a:t>UAG</a:t>
            </a:r>
            <a:r>
              <a:rPr lang="en-US" altLang="en-US">
                <a:solidFill>
                  <a:srgbClr val="FFCC00"/>
                </a:solidFill>
              </a:rPr>
              <a:t>, or </a:t>
            </a:r>
            <a:r>
              <a:rPr lang="en-US" altLang="en-US" b="1" i="1"/>
              <a:t>UGA</a:t>
            </a:r>
            <a:r>
              <a:rPr lang="en-US" altLang="en-US">
                <a:solidFill>
                  <a:srgbClr val="FFCC00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914400" y="838200"/>
            <a:ext cx="8610600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“Information transfer occurs in a two-step process.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FCC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, which is repaired and copied by proteins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(e.g., </a:t>
            </a:r>
            <a:r>
              <a:rPr lang="en-US" altLang="en-US" b="1" i="1"/>
              <a:t>DNA</a:t>
            </a:r>
            <a:r>
              <a:rPr lang="en-US" altLang="en-US">
                <a:solidFill>
                  <a:srgbClr val="FFCC00"/>
                </a:solidFill>
              </a:rPr>
              <a:t> </a:t>
            </a:r>
            <a:r>
              <a:rPr lang="en-US" altLang="en-US" b="1" i="1"/>
              <a:t>replicase </a:t>
            </a:r>
            <a:r>
              <a:rPr lang="en-US" altLang="en-US">
                <a:solidFill>
                  <a:srgbClr val="FFCC00"/>
                </a:solidFill>
              </a:rPr>
              <a:t>and </a:t>
            </a:r>
            <a:r>
              <a:rPr lang="en-US" altLang="en-US" b="1" i="1"/>
              <a:t>helicase</a:t>
            </a:r>
            <a:r>
              <a:rPr lang="en-US" altLang="en-US">
                <a:solidFill>
                  <a:srgbClr val="FFCC00"/>
                </a:solidFill>
              </a:rPr>
              <a:t>),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forms the primary molecule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</a:rPr>
              <a:t>for </a:t>
            </a:r>
            <a:r>
              <a:rPr lang="en-US" altLang="en-US"/>
              <a:t>information storage</a:t>
            </a:r>
            <a:r>
              <a:rPr lang="en-US" altLang="en-US">
                <a:solidFill>
                  <a:srgbClr val="FFCC00"/>
                </a:solidFill>
              </a:rPr>
              <a:t>.</a:t>
            </a:r>
          </a:p>
        </p:txBody>
      </p:sp>
      <p:pic>
        <p:nvPicPr>
          <p:cNvPr id="56325" name="Picture 4" descr="MC900100324[2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3276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985837" y="1285875"/>
            <a:ext cx="746760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</a:t>
            </a:r>
            <a:r>
              <a:rPr lang="en-US" altLang="en-US" b="1" i="1" dirty="0"/>
              <a:t>Proteins </a:t>
            </a:r>
            <a:r>
              <a:rPr lang="en-US" altLang="en-US" dirty="0">
                <a:solidFill>
                  <a:srgbClr val="FFCC00"/>
                </a:solidFill>
              </a:rPr>
              <a:t>called </a:t>
            </a:r>
            <a:r>
              <a:rPr lang="en-US" altLang="en-US" b="1" i="1" dirty="0"/>
              <a:t>RNA polymerases</a:t>
            </a:r>
            <a:r>
              <a:rPr lang="en-US" altLang="en-US" dirty="0">
                <a:solidFill>
                  <a:srgbClr val="FFCC00"/>
                </a:solidFill>
              </a:rPr>
              <a:t>                 copy codon sequences from                   </a:t>
            </a:r>
            <a:r>
              <a:rPr lang="en-US" altLang="en-US" b="1" i="1" dirty="0"/>
              <a:t> DNA</a:t>
            </a:r>
            <a:r>
              <a:rPr lang="en-US" altLang="en-US" dirty="0">
                <a:solidFill>
                  <a:srgbClr val="FFCC00"/>
                </a:solidFill>
              </a:rPr>
              <a:t> to </a:t>
            </a:r>
            <a:r>
              <a:rPr lang="en-US" altLang="en-US" b="1" i="1" dirty="0"/>
              <a:t>messenger RNA (mRNA)</a:t>
            </a:r>
            <a:r>
              <a:rPr lang="en-US" altLang="en-US" dirty="0">
                <a:solidFill>
                  <a:srgbClr val="FFCC00"/>
                </a:solidFill>
              </a:rPr>
              <a:t>                in a process known as </a:t>
            </a:r>
            <a:r>
              <a:rPr lang="en-US" altLang="en-US" dirty="0"/>
              <a:t>‘</a:t>
            </a:r>
            <a:r>
              <a:rPr lang="en-US" altLang="en-US" b="1" i="1" dirty="0">
                <a:solidFill>
                  <a:srgbClr val="00FF00"/>
                </a:solidFill>
              </a:rPr>
              <a:t>transcription</a:t>
            </a:r>
            <a:r>
              <a:rPr lang="en-US" altLang="en-US" dirty="0"/>
              <a:t>.’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 dirty="0"/>
              <a:t>Protein/RNA </a:t>
            </a:r>
            <a:r>
              <a:rPr lang="en-US" altLang="en-US" dirty="0">
                <a:solidFill>
                  <a:srgbClr val="FFCC00"/>
                </a:solidFill>
              </a:rPr>
              <a:t>complexes called</a:t>
            </a:r>
            <a:r>
              <a:rPr lang="en-US" altLang="en-US" b="1" i="1" dirty="0"/>
              <a:t> ribosomes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CC00"/>
                </a:solidFill>
              </a:rPr>
              <a:t>then direct </a:t>
            </a:r>
            <a:r>
              <a:rPr lang="en-US" altLang="en-US" b="1" i="1" dirty="0"/>
              <a:t>protein</a:t>
            </a:r>
            <a:r>
              <a:rPr lang="en-US" altLang="en-US" dirty="0"/>
              <a:t> synthesis</a:t>
            </a:r>
            <a:r>
              <a:rPr lang="en-US" altLang="en-US" dirty="0">
                <a:solidFill>
                  <a:srgbClr val="FFCC00"/>
                </a:solidFill>
              </a:rPr>
              <a:t>                           from </a:t>
            </a:r>
            <a:r>
              <a:rPr lang="en-US" altLang="en-US" b="1" i="1" dirty="0"/>
              <a:t>RNA </a:t>
            </a:r>
            <a:r>
              <a:rPr lang="en-US" altLang="en-US" dirty="0">
                <a:solidFill>
                  <a:srgbClr val="FFCC00"/>
                </a:solidFill>
              </a:rPr>
              <a:t>by </a:t>
            </a:r>
            <a:r>
              <a:rPr lang="en-US" altLang="en-US" b="1" i="1" dirty="0"/>
              <a:t>‘reading’</a:t>
            </a:r>
            <a:r>
              <a:rPr lang="en-US" altLang="en-US" dirty="0">
                <a:solidFill>
                  <a:srgbClr val="FFCC00"/>
                </a:solidFill>
              </a:rPr>
              <a:t> the codons and inserting the corresponding </a:t>
            </a:r>
            <a:r>
              <a:rPr lang="en-US" altLang="en-US" b="1" i="1" dirty="0"/>
              <a:t>amino acids</a:t>
            </a:r>
            <a:r>
              <a:rPr lang="en-US" altLang="en-US" dirty="0">
                <a:solidFill>
                  <a:srgbClr val="FFCC00"/>
                </a:solidFill>
              </a:rPr>
              <a:t>    into a growing </a:t>
            </a:r>
            <a:r>
              <a:rPr lang="en-US" altLang="en-US" b="1" i="1" dirty="0"/>
              <a:t>peptide chain</a:t>
            </a:r>
            <a:r>
              <a:rPr lang="en-US" altLang="en-US" dirty="0">
                <a:solidFill>
                  <a:srgbClr val="FFCC00"/>
                </a:solidFill>
              </a:rPr>
              <a:t>  </a:t>
            </a:r>
            <a:r>
              <a:rPr lang="en-US" altLang="en-US" b="1" i="1" dirty="0">
                <a:solidFill>
                  <a:srgbClr val="00FF00"/>
                </a:solidFill>
              </a:rPr>
              <a:t>(‘translation’).”</a:t>
            </a:r>
          </a:p>
        </p:txBody>
      </p:sp>
      <p:pic>
        <p:nvPicPr>
          <p:cNvPr id="1026" name="Picture 2" descr="What Puzzles Teach About Leadership | LEADx">
            <a:extLst>
              <a:ext uri="{FF2B5EF4-FFF2-40B4-BE49-F238E27FC236}">
                <a16:creationId xmlns:a16="http://schemas.microsoft.com/office/drawing/2014/main" id="{7735E7AC-725A-49E4-927B-F2F3F9E2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704974" cy="17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4D504-2C23-44C7-843A-ED6A1B48E92D}"/>
              </a:ext>
            </a:extLst>
          </p:cNvPr>
          <p:cNvSpPr txBox="1"/>
          <p:nvPr/>
        </p:nvSpPr>
        <p:spPr>
          <a:xfrm>
            <a:off x="2590800" y="6096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RNA World or DNA World?</a:t>
            </a:r>
          </a:p>
          <a:p>
            <a:r>
              <a:rPr lang="en-US" sz="2400" dirty="0"/>
              <a:t>The RNA First Hypothesis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C6CF8-FD3C-475D-B918-9C7E85810F7B}"/>
              </a:ext>
            </a:extLst>
          </p:cNvPr>
          <p:cNvSpPr txBox="1"/>
          <p:nvPr/>
        </p:nvSpPr>
        <p:spPr>
          <a:xfrm>
            <a:off x="990600" y="19050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“It has been hypothesized…that </a:t>
            </a:r>
            <a:r>
              <a:rPr lang="en-US" sz="2400" dirty="0">
                <a:solidFill>
                  <a:srgbClr val="FFC000"/>
                </a:solidFill>
              </a:rPr>
              <a:t>primitive forms of life </a:t>
            </a:r>
            <a:r>
              <a:rPr lang="en-US" sz="2400" dirty="0"/>
              <a:t>could use </a:t>
            </a:r>
            <a:r>
              <a:rPr lang="en-US" sz="2400" dirty="0">
                <a:solidFill>
                  <a:srgbClr val="FFC000"/>
                </a:solidFill>
              </a:rPr>
              <a:t>RNA </a:t>
            </a:r>
            <a:r>
              <a:rPr lang="en-US" sz="2400" dirty="0"/>
              <a:t>as their sole hereditary can catalytic material.  “</a:t>
            </a:r>
            <a:r>
              <a:rPr lang="en-US" sz="2400" dirty="0">
                <a:solidFill>
                  <a:srgbClr val="FFC000"/>
                </a:solidFill>
              </a:rPr>
              <a:t>Ribozymes</a:t>
            </a:r>
            <a:r>
              <a:rPr lang="en-US" sz="2400" dirty="0"/>
              <a:t>,” naturally occurring RNA molecules that exhibit </a:t>
            </a:r>
            <a:r>
              <a:rPr lang="en-US" sz="2400" dirty="0">
                <a:solidFill>
                  <a:srgbClr val="FFC000"/>
                </a:solidFill>
              </a:rPr>
              <a:t>enzymatic </a:t>
            </a:r>
            <a:r>
              <a:rPr lang="en-US" sz="2400" dirty="0"/>
              <a:t>activity, suggest the possibility of an RNA world in which organisms have RNA but lack DNA and proteins.  Ribozymes have been shown to be capable of synthesizing the sugar-phosphate backbone of RNA, (i.e., self-assembly) and catalyzing peptide bonds, (i.e., protein formation.”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77533-02B8-4254-BE2A-8ECE8DE2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5105400"/>
            <a:ext cx="28289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06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750F77-76AB-4FFF-86F7-354577DDAADA}"/>
              </a:ext>
            </a:extLst>
          </p:cNvPr>
          <p:cNvSpPr txBox="1"/>
          <p:nvPr/>
        </p:nvSpPr>
        <p:spPr>
          <a:xfrm>
            <a:off x="3352800" y="71881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Formation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EDCDC-EA57-47F6-A8A0-4B7FBB976A14}"/>
              </a:ext>
            </a:extLst>
          </p:cNvPr>
          <p:cNvSpPr txBox="1"/>
          <p:nvPr/>
        </p:nvSpPr>
        <p:spPr>
          <a:xfrm>
            <a:off x="990600" y="19812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of the things which strike me is the </a:t>
            </a:r>
            <a:r>
              <a:rPr lang="en-US" sz="2400" dirty="0">
                <a:solidFill>
                  <a:srgbClr val="FFC000"/>
                </a:solidFill>
              </a:rPr>
              <a:t>container</a:t>
            </a:r>
            <a:r>
              <a:rPr lang="en-US" sz="2400" dirty="0"/>
              <a:t>, the </a:t>
            </a:r>
            <a:r>
              <a:rPr lang="en-US" sz="2400" dirty="0">
                <a:solidFill>
                  <a:srgbClr val="FFC000"/>
                </a:solidFill>
              </a:rPr>
              <a:t>cell wall</a:t>
            </a:r>
            <a:r>
              <a:rPr lang="en-US" sz="2400" dirty="0"/>
              <a:t>, which held the ingredients together so they could </a:t>
            </a:r>
            <a:r>
              <a:rPr lang="en-US" sz="2400" dirty="0">
                <a:solidFill>
                  <a:srgbClr val="FFC000"/>
                </a:solidFill>
              </a:rPr>
              <a:t>interact and form life.</a:t>
            </a:r>
          </a:p>
          <a:p>
            <a:r>
              <a:rPr lang="en-US" sz="2400" dirty="0"/>
              <a:t>“At some point, catalytic molecules must have become encapsulated within lipid membranes.</a:t>
            </a:r>
          </a:p>
          <a:p>
            <a:r>
              <a:rPr lang="en-US" sz="2400" dirty="0"/>
              <a:t>…cyclic environmental changes may have been involved.”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9FA8A-F16C-45C1-971B-20A2EB06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394200"/>
            <a:ext cx="3086100" cy="2324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810991-7906-422D-8A89-0A41F37E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527977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899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70F2D-E7D1-43D0-BD3A-78F79CBA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31" y="3134856"/>
            <a:ext cx="5482937" cy="3655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24C54-CFC9-4BEC-A9B3-CF7641FCA2F8}"/>
              </a:ext>
            </a:extLst>
          </p:cNvPr>
          <p:cNvSpPr txBox="1"/>
          <p:nvPr/>
        </p:nvSpPr>
        <p:spPr>
          <a:xfrm>
            <a:off x="1219200" y="457200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“For example, lipids undergoing </a:t>
            </a:r>
            <a:r>
              <a:rPr lang="en-US" dirty="0">
                <a:solidFill>
                  <a:srgbClr val="FFC000"/>
                </a:solidFill>
              </a:rPr>
              <a:t>hydration-dehydration</a:t>
            </a:r>
            <a:r>
              <a:rPr lang="en-US" dirty="0"/>
              <a:t> and f</a:t>
            </a:r>
            <a:r>
              <a:rPr lang="en-US" dirty="0">
                <a:solidFill>
                  <a:srgbClr val="FFC000"/>
                </a:solidFill>
              </a:rPr>
              <a:t>reeze-thaw</a:t>
            </a:r>
            <a:r>
              <a:rPr lang="en-US" dirty="0"/>
              <a:t> cycles may have been shown to encapsulate their biomolecules (proteins, nucleic acids) in lipid vesicles.”</a:t>
            </a:r>
          </a:p>
          <a:p>
            <a:endParaRPr lang="en-US" dirty="0"/>
          </a:p>
          <a:p>
            <a:r>
              <a:rPr lang="en-US" dirty="0"/>
              <a:t>             Shallow pools, anyone?</a:t>
            </a:r>
          </a:p>
        </p:txBody>
      </p:sp>
    </p:spTree>
    <p:extLst>
      <p:ext uri="{BB962C8B-B14F-4D97-AF65-F5344CB8AC3E}">
        <p14:creationId xmlns:p14="http://schemas.microsoft.com/office/powerpoint/2010/main" val="2338125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BAF5B6-38D9-42FE-943A-BCF956D762AA}"/>
              </a:ext>
            </a:extLst>
          </p:cNvPr>
          <p:cNvSpPr txBox="1"/>
          <p:nvPr/>
        </p:nvSpPr>
        <p:spPr>
          <a:xfrm>
            <a:off x="1143000" y="318401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here we leave it, </a:t>
            </a:r>
          </a:p>
          <a:p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Life: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FFC000"/>
                </a:solidFill>
              </a:rPr>
              <a:t>biological</a:t>
            </a:r>
            <a:r>
              <a:rPr lang="en-US" dirty="0"/>
              <a:t> from the </a:t>
            </a:r>
            <a:r>
              <a:rPr lang="en-US" dirty="0">
                <a:solidFill>
                  <a:srgbClr val="FFC000"/>
                </a:solidFill>
              </a:rPr>
              <a:t>non-biological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5EB0C-0115-4967-815B-A884D851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06" y="2667000"/>
            <a:ext cx="7210594" cy="40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51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MC90043485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371600" y="592138"/>
            <a:ext cx="63246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Evolution of Complexity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752600" y="3200400"/>
            <a:ext cx="60198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Life must have evolved from   </a:t>
            </a:r>
            <a:r>
              <a:rPr lang="en-US" altLang="en-US" b="1" i="1" dirty="0"/>
              <a:t>abiotic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CC00"/>
                </a:solidFill>
              </a:rPr>
              <a:t>components (non-living) through “…successive  increases in biochemical complexity and organization.”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5" descr="MC900250055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3733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4" descr="MP90043311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41910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IMG_2488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066800"/>
            <a:ext cx="6629400" cy="861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~PP3337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MC900439587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403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3962400" y="2697163"/>
            <a:ext cx="1676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</a:rPr>
              <a:t>LIFE</a:t>
            </a: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91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491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P900437358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~PP1338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92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251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C0F553-9DF0-4159-8964-016AEF346264}"/>
              </a:ext>
            </a:extLst>
          </p:cNvPr>
          <p:cNvSpPr txBox="1"/>
          <p:nvPr/>
        </p:nvSpPr>
        <p:spPr>
          <a:xfrm>
            <a:off x="3429000" y="8382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81928-A1BF-4769-B686-1FC3886E0142}"/>
              </a:ext>
            </a:extLst>
          </p:cNvPr>
          <p:cNvSpPr txBox="1"/>
          <p:nvPr/>
        </p:nvSpPr>
        <p:spPr>
          <a:xfrm>
            <a:off x="1066800" y="20574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The Astrobiology Primer: An Outline of General Knowledge---Version 1, 2006 </a:t>
            </a:r>
            <a:r>
              <a:rPr lang="en-US" sz="2000" dirty="0"/>
              <a:t>                                    by Lucas J. Mix et al</a:t>
            </a:r>
          </a:p>
        </p:txBody>
      </p:sp>
    </p:spTree>
    <p:extLst>
      <p:ext uri="{BB962C8B-B14F-4D97-AF65-F5344CB8AC3E}">
        <p14:creationId xmlns:p14="http://schemas.microsoft.com/office/powerpoint/2010/main" val="3160247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143000" y="1905000"/>
            <a:ext cx="8001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CC00"/>
                </a:solidFill>
              </a:rPr>
              <a:t>“Among these are the inception of                information storage and transmission to offspring (</a:t>
            </a:r>
            <a:r>
              <a:rPr lang="en-US" altLang="en-US" b="1" i="1" dirty="0"/>
              <a:t>heredity</a:t>
            </a:r>
            <a:r>
              <a:rPr lang="en-US" altLang="en-US" dirty="0">
                <a:solidFill>
                  <a:srgbClr val="FFCC00"/>
                </a:solidFill>
              </a:rPr>
              <a:t>),                                                                   the origin of catalytic activity (</a:t>
            </a:r>
            <a:r>
              <a:rPr lang="en-US" altLang="en-US" b="1" i="1" dirty="0"/>
              <a:t>enzymes</a:t>
            </a:r>
            <a:r>
              <a:rPr lang="en-US" altLang="en-US" dirty="0">
                <a:solidFill>
                  <a:srgbClr val="FFCC00"/>
                </a:solidFill>
              </a:rPr>
              <a:t>),         the formation of cell structure (</a:t>
            </a:r>
            <a:r>
              <a:rPr lang="en-US" altLang="en-US" b="1" i="1" dirty="0"/>
              <a:t>membranes</a:t>
            </a:r>
            <a:r>
              <a:rPr lang="en-US" altLang="en-US" dirty="0">
                <a:solidFill>
                  <a:srgbClr val="FFCC00"/>
                </a:solidFill>
              </a:rPr>
              <a:t>), and the beginning of energy utilization to make and maintain biomolecules (</a:t>
            </a:r>
            <a:r>
              <a:rPr lang="en-US" altLang="en-US" b="1" i="1" dirty="0"/>
              <a:t>metabolism</a:t>
            </a:r>
            <a:r>
              <a:rPr lang="en-US" altLang="en-US" dirty="0">
                <a:solidFill>
                  <a:srgbClr val="FFCC00"/>
                </a:solidFill>
              </a:rPr>
              <a:t>).”                                                    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371600" y="457200"/>
            <a:ext cx="6324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Evolution of Complexity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7045" name="Picture 4" descr="MC91021699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8478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524000" y="5715000"/>
            <a:ext cx="6705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The theories below each present a process happening before the other.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2010</TotalTime>
  <Words>2648</Words>
  <Application>Microsoft Office PowerPoint</Application>
  <PresentationFormat>On-screen Show (4:3)</PresentationFormat>
  <Paragraphs>267</Paragraphs>
  <Slides>83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Damn Noisy Kids</vt:lpstr>
      <vt:lpstr>Geek a byte</vt:lpstr>
      <vt:lpstr>Impact</vt:lpstr>
      <vt:lpstr>Tahoma</vt:lpstr>
      <vt:lpstr>Wingdings</vt:lpstr>
      <vt:lpstr>Shimmer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Kathy Beauford</dc:creator>
  <cp:lastModifiedBy>KATHY BEAUFORD</cp:lastModifiedBy>
  <cp:revision>89</cp:revision>
  <dcterms:created xsi:type="dcterms:W3CDTF">2014-06-09T17:39:14Z</dcterms:created>
  <dcterms:modified xsi:type="dcterms:W3CDTF">2022-02-10T16:08:46Z</dcterms:modified>
</cp:coreProperties>
</file>