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sldIdLst>
    <p:sldId id="263" r:id="rId2"/>
    <p:sldId id="297" r:id="rId3"/>
    <p:sldId id="348" r:id="rId4"/>
    <p:sldId id="259" r:id="rId5"/>
    <p:sldId id="285" r:id="rId6"/>
    <p:sldId id="284" r:id="rId7"/>
    <p:sldId id="264" r:id="rId8"/>
    <p:sldId id="265" r:id="rId9"/>
    <p:sldId id="267" r:id="rId10"/>
    <p:sldId id="268" r:id="rId11"/>
    <p:sldId id="269" r:id="rId12"/>
    <p:sldId id="277" r:id="rId13"/>
    <p:sldId id="271" r:id="rId14"/>
    <p:sldId id="286" r:id="rId15"/>
    <p:sldId id="287" r:id="rId16"/>
    <p:sldId id="288" r:id="rId17"/>
    <p:sldId id="293" r:id="rId18"/>
    <p:sldId id="289" r:id="rId19"/>
    <p:sldId id="290" r:id="rId20"/>
    <p:sldId id="291" r:id="rId21"/>
    <p:sldId id="292" r:id="rId22"/>
    <p:sldId id="276" r:id="rId23"/>
    <p:sldId id="273" r:id="rId24"/>
    <p:sldId id="354" r:id="rId25"/>
    <p:sldId id="353" r:id="rId26"/>
    <p:sldId id="355" r:id="rId27"/>
    <p:sldId id="351" r:id="rId28"/>
    <p:sldId id="352" r:id="rId29"/>
    <p:sldId id="280" r:id="rId30"/>
    <p:sldId id="350" r:id="rId31"/>
    <p:sldId id="279" r:id="rId32"/>
    <p:sldId id="275" r:id="rId33"/>
    <p:sldId id="349" r:id="rId34"/>
    <p:sldId id="272" r:id="rId35"/>
    <p:sldId id="278" r:id="rId36"/>
    <p:sldId id="270" r:id="rId37"/>
    <p:sldId id="358" r:id="rId38"/>
    <p:sldId id="329" r:id="rId39"/>
    <p:sldId id="302" r:id="rId40"/>
    <p:sldId id="326" r:id="rId41"/>
    <p:sldId id="327" r:id="rId42"/>
    <p:sldId id="357" r:id="rId43"/>
    <p:sldId id="328" r:id="rId44"/>
    <p:sldId id="330" r:id="rId45"/>
    <p:sldId id="331" r:id="rId46"/>
    <p:sldId id="332" r:id="rId47"/>
    <p:sldId id="359" r:id="rId48"/>
    <p:sldId id="360" r:id="rId49"/>
    <p:sldId id="281" r:id="rId50"/>
    <p:sldId id="295" r:id="rId51"/>
    <p:sldId id="294" r:id="rId52"/>
    <p:sldId id="300" r:id="rId53"/>
    <p:sldId id="301" r:id="rId54"/>
    <p:sldId id="296" r:id="rId55"/>
    <p:sldId id="298" r:id="rId56"/>
    <p:sldId id="305" r:id="rId57"/>
    <p:sldId id="345" r:id="rId58"/>
    <p:sldId id="307" r:id="rId59"/>
    <p:sldId id="316" r:id="rId60"/>
    <p:sldId id="343" r:id="rId61"/>
    <p:sldId id="344" r:id="rId62"/>
    <p:sldId id="338" r:id="rId63"/>
    <p:sldId id="308" r:id="rId64"/>
    <p:sldId id="317" r:id="rId65"/>
    <p:sldId id="310" r:id="rId66"/>
    <p:sldId id="319" r:id="rId67"/>
    <p:sldId id="347" r:id="rId68"/>
    <p:sldId id="346" r:id="rId69"/>
    <p:sldId id="339" r:id="rId70"/>
    <p:sldId id="320" r:id="rId71"/>
    <p:sldId id="341" r:id="rId72"/>
    <p:sldId id="335" r:id="rId73"/>
    <p:sldId id="336" r:id="rId74"/>
    <p:sldId id="337" r:id="rId75"/>
    <p:sldId id="322" r:id="rId76"/>
    <p:sldId id="342" r:id="rId77"/>
    <p:sldId id="312" r:id="rId78"/>
    <p:sldId id="309" r:id="rId79"/>
    <p:sldId id="334" r:id="rId80"/>
    <p:sldId id="313" r:id="rId81"/>
    <p:sldId id="315" r:id="rId82"/>
    <p:sldId id="340" r:id="rId83"/>
    <p:sldId id="323" r:id="rId84"/>
    <p:sldId id="333" r:id="rId85"/>
    <p:sldId id="324" r:id="rId86"/>
    <p:sldId id="325" r:id="rId87"/>
    <p:sldId id="314" r:id="rId88"/>
    <p:sldId id="283" r:id="rId89"/>
    <p:sldId id="356" r:id="rId90"/>
  </p:sldIdLst>
  <p:sldSz cx="5729288" cy="4297363"/>
  <p:notesSz cx="7102475" cy="9388475"/>
  <p:defaultTextStyle>
    <a:defPPr>
      <a:defRPr lang="en-US"/>
    </a:defPPr>
    <a:lvl1pPr algn="l" rtl="0" eaLnBrk="0" fontAlgn="base" hangingPunct="0">
      <a:spcBef>
        <a:spcPct val="0"/>
      </a:spcBef>
      <a:spcAft>
        <a:spcPct val="0"/>
      </a:spcAft>
      <a:defRPr sz="1000"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sz="1000"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sz="1000"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sz="1000"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sz="1000" kern="1200">
        <a:solidFill>
          <a:schemeClr val="tx1"/>
        </a:solidFill>
        <a:latin typeface="Tahoma" panose="020B0604030504040204" pitchFamily="34" charset="0"/>
        <a:ea typeface="+mn-ea"/>
        <a:cs typeface="+mn-cs"/>
      </a:defRPr>
    </a:lvl5pPr>
    <a:lvl6pPr marL="2286000" algn="l" defTabSz="914400" rtl="0" eaLnBrk="1" latinLnBrk="0" hangingPunct="1">
      <a:defRPr sz="1000" kern="1200">
        <a:solidFill>
          <a:schemeClr val="tx1"/>
        </a:solidFill>
        <a:latin typeface="Tahoma" panose="020B0604030504040204" pitchFamily="34" charset="0"/>
        <a:ea typeface="+mn-ea"/>
        <a:cs typeface="+mn-cs"/>
      </a:defRPr>
    </a:lvl6pPr>
    <a:lvl7pPr marL="2743200" algn="l" defTabSz="914400" rtl="0" eaLnBrk="1" latinLnBrk="0" hangingPunct="1">
      <a:defRPr sz="1000" kern="1200">
        <a:solidFill>
          <a:schemeClr val="tx1"/>
        </a:solidFill>
        <a:latin typeface="Tahoma" panose="020B0604030504040204" pitchFamily="34" charset="0"/>
        <a:ea typeface="+mn-ea"/>
        <a:cs typeface="+mn-cs"/>
      </a:defRPr>
    </a:lvl7pPr>
    <a:lvl8pPr marL="3200400" algn="l" defTabSz="914400" rtl="0" eaLnBrk="1" latinLnBrk="0" hangingPunct="1">
      <a:defRPr sz="1000" kern="1200">
        <a:solidFill>
          <a:schemeClr val="tx1"/>
        </a:solidFill>
        <a:latin typeface="Tahoma" panose="020B0604030504040204" pitchFamily="34" charset="0"/>
        <a:ea typeface="+mn-ea"/>
        <a:cs typeface="+mn-cs"/>
      </a:defRPr>
    </a:lvl8pPr>
    <a:lvl9pPr marL="3657600" algn="l" defTabSz="914400" rtl="0" eaLnBrk="1" latinLnBrk="0" hangingPunct="1">
      <a:defRPr sz="1000"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1354" userDrawn="1">
          <p15:clr>
            <a:srgbClr val="A4A3A4"/>
          </p15:clr>
        </p15:guide>
        <p15:guide id="2" pos="180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p:cViewPr varScale="1">
        <p:scale>
          <a:sx n="113" d="100"/>
          <a:sy n="113" d="100"/>
        </p:scale>
        <p:origin x="1064" y="76"/>
      </p:cViewPr>
      <p:guideLst>
        <p:guide orient="horz" pos="1354"/>
        <p:guide pos="1805"/>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18-09-21T17:37:14.696"/>
    </inkml:context>
    <inkml:brush xml:id="br0">
      <inkml:brushProperty name="width" value="0.1" units="cm"/>
      <inkml:brushProperty name="height" value="0.1" units="cm"/>
      <inkml:brushProperty name="color" value="#FFFFFF"/>
      <inkml:brushProperty name="fitToCurve" value="1"/>
    </inkml:brush>
  </inkml:definitions>
  <inkml:trace contextRef="#ctx0" brushRef="#br0">0 32 0,'16'-15'0,"-1"15"16,16 0-1,0 0-15,-1-16 0,1 16 16,0 0-16,0 0 16,-16 0-1,1 0-15,14 0 63,1 0-48,0 0-15,0 16 16,0-16-16,-16 15 62,0-15-46,1 16-16,-16-1 16,15 0-16,-15 16 15,0-15-15,0-1 32,0 0-32,0 16 0,0 0 15,0 0-15,0 0 16,0-1-16,0 1 15,0 0-15,-15 0 16,15 0-16,-16-1 16,16 1-16,0 0 15,0-16-15,0 16 16,0 0-16,0-16 16,0 16 30,0-16-30,0 16 0,0 0-16,0-16 15,0 16-15,0 0 16,0 0-16,16 0 16,-16-1-16,46 1 15,-31 0-15,-15-16 16,16-15-16,-1 16 15,1-1-15,-1-15 16,0 15-16,1-15 16,-16 16-16,30-1 15,1 1-15,0-1 16,0 0-16,30 1 16,-30-1-16,15 1 15,31-16-15,-30 0 16,-1 15-16,0-15 15,-15 0-15,15 0 16,15 0-16,-45 0 16,45 0-16,-14 0 15,-1 0-15,31 0 16,-46-15-16,-1-1 16,1 16-16,0 0 15,-16 0 16,1 0-31,-1-15 16,16 15-16,0 0 16,15-16-16,-15 16 15,15 0-15,-15 0 16,-1 0-16,-14 0 16,15 0-16,-1 0 15,1 0-15,-15 0 16,-1 0-1,0 0-15,1 0 16,15 0 0,-31 16-16,30-16 0,-14 0 15,-1 15 1,16-15-16,-16 16 0,1-1 16,14 0 46,-14 1-46,-1-1-1,1 1-15,-1-16 16,0 0 0,-15 15-16,16 0 15,-1-15-15,16 16 16,0 15-16,-16-16 15,16 0-15,0 1 16,0 15-16,-1-16 16,1 16-16,0 0 15,0 15-15,15-31 16,-15 16-16,-31-16 16,15-15-16,16 31 15,0-16-15,-1 32 16,17-32-16,-17 0 15,1 1-15,0-1 16,0 1-16,0-1 16,-1 0-16,-14-15 15,-1 16-15,16-1 16,0 1 0,-1 14-16,1 1 15,15-15-15,-15-1 16,0 0-16,0 1 15,0-1-15,-1 1 16,-14-16-16,-1 0 31,-15 15 32,16-15-32,-1 15-31,0-15 16,16 16-16,-15-16 15,-1 15 1,0-15-16,1 15 16,-1-15-16,16 0 15,0 0-15,-1 0 16,1 0-1,-15 0-15,-1 16 16,0-16 0,1 0 62,-16 15 375</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18-09-21T17:37:23.359"/>
    </inkml:context>
    <inkml:brush xml:id="br0">
      <inkml:brushProperty name="width" value="0.1" units="cm"/>
      <inkml:brushProperty name="height" value="0.1" units="cm"/>
      <inkml:brushProperty name="color" value="#FFFFFF"/>
      <inkml:brushProperty name="fitToCurve" value="1"/>
    </inkml:brush>
  </inkml:definitions>
  <inkml:trace contextRef="#ctx0" brushRef="#br0">2157 338 0,'-31'0'16,"16"16"-16,-1-16 15,-14 0-15,14 0 16,1 0 0,-1 0 15,1 0-31,-16 0 16,0 0-16,-15 0 15,0 0-15,0 0 16,-31 0-16,31 0 15,15 30-15,15-30 16,1 0-16,0 0 78,-1 16-47,1-1-15,0 1-16,-32 14 16,17-14-16,30-1 15,-16 16-15,-30 0 0,46-16 16,-15 0 0,15 16-16,-16 0 15,1 0-15,-1 0 16,-14-1-16,14 1 0,-30 15 15,15 1 1,0-17-16,16 1 16,0 0-16,-16 0 15,31 0-15,0-1 0,0 1 16,-16 0 0,16 0-16,0-1 15,0 1-15,-15 0 16,15 0-1,-15-16-15,15 16 0,0-16 16,-16 16-16,1 0 16,0 0-1,-16 0-15,0-1 0,16 1 16,-16-15 0,-15 14-16,46-14 0,-16-1 15,1 0-15,-16 1 16,16-1-1,-1-15-15,1 0 16,-1 16-16,-14-1 0,-17 16 16,1 0-16,15-1 15,1-14 1,-1-1-16,-15 1 16,30-16-16,1 0 15,0 15 32,-16 0-31,15 1-16,-14-16 15,-1 15-15,0 16 16,16 0-16,-1-31 16,1 15-16,-1 16 15,1-16-15,-16 1 16,16 15-16,-16-16 15,16 16-15,-1-16 16,1 16-16,-1 0 16,16-1-1,-15 1-15,15-15 0,-15-1 16,-1 16-16,16 0 16,-15-1-1,15 1-15,-15 0 16,15 0-16,0 0 15,-16-1-15,16 1 16,0 0-16,-15 0 16,15-16-16,0 0 15,0 16-15,0 0 16,0 0 0,0-16-16,0 16 15,0-16-15,0 1 16,15-1-16,-15 16 15,16 0-15,-1 0 16,0-1-16,1 32 16,14-31-16,1 15 15,15 15-15,-15-30 16,15 0-16,-15 0 16,46 15-16,-31-15 15,1 0-15,-47-16 16,30 16-16,-14-16 15,-1-15-15,16 31 16,-16-31-16,1 15 16,14 1-16,1-1 15,0 1-15,0-16 16,0 15 0,-16 0-16,16 1 15,0-16-15,-16 0 16,0 0-16,1 0 15,15 0-15,30 15 16,1-15-16,15 16 16,-16-16-16,32 0 15,30 0-15,0 0 16,15 0-16,-45 0 16,-47 0-16,31 0 15,-62 0-15,16 0 16,0 0 31,31-31-32,15-15-15,15 15 16,-31 15-16,-30 1 16,0-16-16,-16 16 15,1 15-15,-16-16 16,0 1-1,0 0 1,0-16-16,15 0 0,-15 0 16,0 0-16,0 1 15,0 14-15,0-15 16,0 1-16,0-1 16,0 0-1,0 0-15,0-15 0,0 15 16,-15-30-16,-1 30 15,16 0-15,0 16 16,-15-1-16,15-14 16,0 14-16,0-15 15,0 1-15,0 14 16,0 1-16,0-16 16,0 0-16,15 1 15,1 14 1,-16-15-16,15 31 0,1-15 15,-1-16-15,-15 16 16,15-16-16,16 0 16,0 0-16,0 1 15,0-1-15,15 0 16,0 0-16,0-15 16,31 15-16,-46 0 15,0 1-15,-1-16 16,17 30-16,-17-15 15,-14 16-15,-16 0 16,46-32-16,-15 17 16,0-1-16,15-15 15,15 15-15,-15-31 16,16 16-16,46-31 16,-62 46-16,-15 1 15,0-1-15,-1 0 16,17 0-16,-32 0 15,0-15-15,-15 31 16,16-16-16,-1-15 16,16 0-16,-16 15 15,1-15-15,14-31 16,-14 31-16,30-31 16,-15 0-16,15 30 15,-15 1-15,-16 15 16,1 1-16,-1-1 15,0 0-15,1 0 16,-1 0-16,1 1 16,-16-1-16,30 0 15,-30 0-15,0 1 16,0 14-16,0-15 16,0 16-1,0-16-15,0 0 16,0 1-16,-15 14 15,15 1-15,0-1 16,-15 16 0,15-15-16,0 0 15,-16 15-15,16-16 16,-15 1 15,-1-1-31,-14 16 16,-1-15-16,0-16 15,0 16-15,-46-1 0,31-14 16,15 14 0,-46 16-16,31-15 0,0 15 15,15-15 1,0 15-16,1 0 16,-1 0-16,0 0 15,-15 0-15,15 0 0,0 0 16,0 0-1,-15 0-15,16 0 16,-1 15-16,0-15 0,0 15 16,0-15-16,1 16 15,-1-16-15,0 0 16,0 15 0,0 0-16,1-15 15,-1 16-15,15-1 0,-14 1 16,-1-1-16,0 0 15,-15 1-15,15-1 16,-15 1-16,-31 14 16,15-14-16,-30 30 15,46-15-15,15-16 16,0-15-16,16 16 16,-1-1 77,1-15-93,0 0 94,15 15 0,0 1 0</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18-09-21T17:37:25.219"/>
    </inkml:context>
    <inkml:brush xml:id="br0">
      <inkml:brushProperty name="width" value="0.1" units="cm"/>
      <inkml:brushProperty name="height" value="0.1" units="cm"/>
      <inkml:brushProperty name="fitToCurve" value="1"/>
    </inkml:brush>
  </inkml:definitions>
  <inkml:trace contextRef="#ctx0" brushRef="#br0">0 16 0,'16'0'125,"-1"0"-109,16-16-16,-16 16 15</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18-09-21T18:59:07.252"/>
    </inkml:context>
    <inkml:brush xml:id="br0">
      <inkml:brushProperty name="width" value="0.05" units="cm"/>
      <inkml:brushProperty name="height" value="0.05" units="cm"/>
      <inkml:brushProperty name="color" value="#ED1C24"/>
      <inkml:brushProperty name="fitToCurve" value="1"/>
    </inkml:brush>
  </inkml:definitions>
  <inkml:trace contextRef="#ctx0" brushRef="#br0">0 0 0</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18-09-21T18:59:25.158"/>
    </inkml:context>
    <inkml:brush xml:id="br0">
      <inkml:brushProperty name="width" value="0.05" units="cm"/>
      <inkml:brushProperty name="height" value="0.05" units="cm"/>
      <inkml:brushProperty name="color" value="#ED1C24"/>
      <inkml:brushProperty name="fitToCurve" value="1"/>
    </inkml:brush>
  </inkml:definitions>
  <inkml:trace contextRef="#ctx0" brushRef="#br0">0 0 0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 y="4763"/>
            <a:ext cx="5727171" cy="4292600"/>
            <a:chOff x="0" y="4"/>
            <a:chExt cx="5758" cy="4316"/>
          </a:xfrm>
        </p:grpSpPr>
        <p:grpSp>
          <p:nvGrpSpPr>
            <p:cNvPr id="5" name="Group 3"/>
            <p:cNvGrpSpPr>
              <a:grpSpLocks/>
            </p:cNvGrpSpPr>
            <p:nvPr/>
          </p:nvGrpSpPr>
          <p:grpSpPr bwMode="auto">
            <a:xfrm>
              <a:off x="0" y="1161"/>
              <a:ext cx="5758" cy="3159"/>
              <a:chOff x="0" y="1161"/>
              <a:chExt cx="5758" cy="3159"/>
            </a:xfrm>
          </p:grpSpPr>
          <p:sp>
            <p:nvSpPr>
              <p:cNvPr id="16" name="Freeform 4"/>
              <p:cNvSpPr>
                <a:spLocks/>
              </p:cNvSpPr>
              <p:nvPr/>
            </p:nvSpPr>
            <p:spPr bwMode="hidden">
              <a:xfrm>
                <a:off x="558" y="1161"/>
                <a:ext cx="5200" cy="3159"/>
              </a:xfrm>
              <a:custGeom>
                <a:avLst/>
                <a:gdLst>
                  <a:gd name="T0" fmla="*/ 0 w 5184"/>
                  <a:gd name="T1" fmla="*/ 3159 h 3159"/>
                  <a:gd name="T2" fmla="*/ 5200 w 5184"/>
                  <a:gd name="T3" fmla="*/ 3159 h 3159"/>
                  <a:gd name="T4" fmla="*/ 5200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33"/>
              </a:p>
            </p:txBody>
          </p:sp>
          <p:sp>
            <p:nvSpPr>
              <p:cNvPr id="17" name="Freeform 5"/>
              <p:cNvSpPr>
                <a:spLocks/>
              </p:cNvSpPr>
              <p:nvPr/>
            </p:nvSpPr>
            <p:spPr bwMode="hidden">
              <a:xfrm>
                <a:off x="0" y="1161"/>
                <a:ext cx="558" cy="3159"/>
              </a:xfrm>
              <a:custGeom>
                <a:avLst/>
                <a:gdLst>
                  <a:gd name="T0" fmla="*/ 0 w 556"/>
                  <a:gd name="T1" fmla="*/ 0 h 3159"/>
                  <a:gd name="T2" fmla="*/ 0 w 556"/>
                  <a:gd name="T3" fmla="*/ 3159 h 3159"/>
                  <a:gd name="T4" fmla="*/ 558 w 556"/>
                  <a:gd name="T5" fmla="*/ 3159 h 3159"/>
                  <a:gd name="T6" fmla="*/ 558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33"/>
              </a:p>
            </p:txBody>
          </p:sp>
        </p:grpSp>
        <p:sp>
          <p:nvSpPr>
            <p:cNvPr id="6" name="Freeform 6"/>
            <p:cNvSpPr>
              <a:spLocks/>
            </p:cNvSpPr>
            <p:nvPr/>
          </p:nvSpPr>
          <p:spPr bwMode="ltGray">
            <a:xfrm>
              <a:off x="551" y="951"/>
              <a:ext cx="13"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333"/>
            </a:p>
          </p:txBody>
        </p:sp>
        <p:sp>
          <p:nvSpPr>
            <p:cNvPr id="7" name="Freeform 7"/>
            <p:cNvSpPr>
              <a:spLocks/>
            </p:cNvSpPr>
            <p:nvPr/>
          </p:nvSpPr>
          <p:spPr bwMode="ltGray">
            <a:xfrm>
              <a:off x="767" y="1155"/>
              <a:ext cx="252" cy="12"/>
            </a:xfrm>
            <a:custGeom>
              <a:avLst/>
              <a:gdLst>
                <a:gd name="T0" fmla="*/ 252 w 251"/>
                <a:gd name="T1" fmla="*/ 0 h 12"/>
                <a:gd name="T2" fmla="*/ 0 w 251"/>
                <a:gd name="T3" fmla="*/ 0 h 12"/>
                <a:gd name="T4" fmla="*/ 0 w 251"/>
                <a:gd name="T5" fmla="*/ 12 h 12"/>
                <a:gd name="T6" fmla="*/ 252 w 251"/>
                <a:gd name="T7" fmla="*/ 12 h 12"/>
                <a:gd name="T8" fmla="*/ 252 w 251"/>
                <a:gd name="T9" fmla="*/ 0 h 12"/>
                <a:gd name="T10" fmla="*/ 252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33"/>
            </a:p>
          </p:txBody>
        </p:sp>
        <p:sp>
          <p:nvSpPr>
            <p:cNvPr id="8" name="Freeform 8"/>
            <p:cNvSpPr>
              <a:spLocks/>
            </p:cNvSpPr>
            <p:nvPr/>
          </p:nvSpPr>
          <p:spPr bwMode="ltGray">
            <a:xfrm>
              <a:off x="0" y="1155"/>
              <a:ext cx="351" cy="12"/>
            </a:xfrm>
            <a:custGeom>
              <a:avLst/>
              <a:gdLst>
                <a:gd name="T0" fmla="*/ 0 w 251"/>
                <a:gd name="T1" fmla="*/ 0 h 12"/>
                <a:gd name="T2" fmla="*/ 0 w 251"/>
                <a:gd name="T3" fmla="*/ 12 h 12"/>
                <a:gd name="T4" fmla="*/ 351 w 251"/>
                <a:gd name="T5" fmla="*/ 12 h 12"/>
                <a:gd name="T6" fmla="*/ 351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33"/>
            </a:p>
          </p:txBody>
        </p:sp>
        <p:grpSp>
          <p:nvGrpSpPr>
            <p:cNvPr id="9" name="Group 9"/>
            <p:cNvGrpSpPr>
              <a:grpSpLocks/>
            </p:cNvGrpSpPr>
            <p:nvPr/>
          </p:nvGrpSpPr>
          <p:grpSpPr bwMode="auto">
            <a:xfrm>
              <a:off x="348" y="4"/>
              <a:ext cx="5410" cy="4316"/>
              <a:chOff x="348" y="4"/>
              <a:chExt cx="5410" cy="4316"/>
            </a:xfrm>
          </p:grpSpPr>
          <p:sp>
            <p:nvSpPr>
              <p:cNvPr id="10" name="Freeform 10"/>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33"/>
              </a:p>
            </p:txBody>
          </p:sp>
          <p:sp>
            <p:nvSpPr>
              <p:cNvPr id="11" name="Freeform 11"/>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33"/>
              </a:p>
            </p:txBody>
          </p:sp>
          <p:sp>
            <p:nvSpPr>
              <p:cNvPr id="12" name="Freeform 12"/>
              <p:cNvSpPr>
                <a:spLocks/>
              </p:cNvSpPr>
              <p:nvPr/>
            </p:nvSpPr>
            <p:spPr bwMode="ltGray">
              <a:xfrm>
                <a:off x="1019" y="1155"/>
                <a:ext cx="4739" cy="12"/>
              </a:xfrm>
              <a:custGeom>
                <a:avLst/>
                <a:gdLst>
                  <a:gd name="T0" fmla="*/ 4739 w 4724"/>
                  <a:gd name="T1" fmla="*/ 0 h 12"/>
                  <a:gd name="T2" fmla="*/ 0 w 4724"/>
                  <a:gd name="T3" fmla="*/ 0 h 12"/>
                  <a:gd name="T4" fmla="*/ 0 w 4724"/>
                  <a:gd name="T5" fmla="*/ 12 h 12"/>
                  <a:gd name="T6" fmla="*/ 4739 w 4724"/>
                  <a:gd name="T7" fmla="*/ 12 h 12"/>
                  <a:gd name="T8" fmla="*/ 4739 w 4724"/>
                  <a:gd name="T9" fmla="*/ 0 h 12"/>
                  <a:gd name="T10" fmla="*/ 4739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33"/>
              </a:p>
            </p:txBody>
          </p:sp>
          <p:sp>
            <p:nvSpPr>
              <p:cNvPr id="13" name="Freeform 13"/>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33"/>
              </a:p>
            </p:txBody>
          </p:sp>
          <p:sp>
            <p:nvSpPr>
              <p:cNvPr id="14" name="Freeform 14"/>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33"/>
              </a:p>
            </p:txBody>
          </p:sp>
          <p:sp>
            <p:nvSpPr>
              <p:cNvPr id="15" name="Freeform 15"/>
              <p:cNvSpPr>
                <a:spLocks/>
              </p:cNvSpPr>
              <p:nvPr/>
            </p:nvSpPr>
            <p:spPr bwMode="ltGray">
              <a:xfrm>
                <a:off x="349" y="1155"/>
                <a:ext cx="419" cy="13"/>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333"/>
              </a:p>
            </p:txBody>
          </p:sp>
        </p:grpSp>
      </p:grpSp>
      <p:sp>
        <p:nvSpPr>
          <p:cNvPr id="5136" name="Rectangle 16"/>
          <p:cNvSpPr>
            <a:spLocks noGrp="1" noChangeArrowheads="1"/>
          </p:cNvSpPr>
          <p:nvPr>
            <p:ph type="ctrTitle" sz="quarter"/>
          </p:nvPr>
        </p:nvSpPr>
        <p:spPr>
          <a:xfrm>
            <a:off x="668806" y="1250953"/>
            <a:ext cx="4440356" cy="898525"/>
          </a:xfrm>
        </p:spPr>
        <p:txBody>
          <a:bodyPr anchor="b"/>
          <a:lstStyle>
            <a:lvl1pPr>
              <a:defRPr/>
            </a:lvl1pPr>
          </a:lstStyle>
          <a:p>
            <a:pPr lvl="0"/>
            <a:r>
              <a:rPr lang="en-US" altLang="en-US" noProof="0"/>
              <a:t>Click to edit Master title style</a:t>
            </a:r>
          </a:p>
        </p:txBody>
      </p:sp>
      <p:sp>
        <p:nvSpPr>
          <p:cNvPr id="5137" name="Rectangle 17"/>
          <p:cNvSpPr>
            <a:spLocks noGrp="1" noChangeArrowheads="1"/>
          </p:cNvSpPr>
          <p:nvPr>
            <p:ph type="subTitle" sz="quarter" idx="1"/>
          </p:nvPr>
        </p:nvSpPr>
        <p:spPr>
          <a:xfrm>
            <a:off x="668807" y="2435225"/>
            <a:ext cx="4010713" cy="1098550"/>
          </a:xfrm>
        </p:spPr>
        <p:txBody>
          <a:bodyPr/>
          <a:lstStyle>
            <a:lvl1pPr marL="0" indent="0">
              <a:buFont typeface="Wingdings" pitchFamily="2" charset="2"/>
              <a:buNone/>
              <a:defRPr/>
            </a:lvl1pPr>
          </a:lstStyle>
          <a:p>
            <a:pPr lvl="0"/>
            <a:r>
              <a:rPr lang="en-US" altLang="en-US" noProof="0"/>
              <a:t>Click to edit Master subtitle style</a:t>
            </a:r>
          </a:p>
        </p:txBody>
      </p:sp>
      <p:sp>
        <p:nvSpPr>
          <p:cNvPr id="18" name="Rectangle 18"/>
          <p:cNvSpPr>
            <a:spLocks noGrp="1" noChangeArrowheads="1"/>
          </p:cNvSpPr>
          <p:nvPr>
            <p:ph type="dt" sz="quarter" idx="10"/>
          </p:nvPr>
        </p:nvSpPr>
        <p:spPr/>
        <p:txBody>
          <a:bodyPr/>
          <a:lstStyle>
            <a:lvl1pPr>
              <a:defRPr smtClean="0"/>
            </a:lvl1pPr>
          </a:lstStyle>
          <a:p>
            <a:pPr>
              <a:defRPr/>
            </a:pPr>
            <a:endParaRPr lang="en-US" altLang="en-US"/>
          </a:p>
        </p:txBody>
      </p:sp>
      <p:sp>
        <p:nvSpPr>
          <p:cNvPr id="19" name="Rectangle 19"/>
          <p:cNvSpPr>
            <a:spLocks noGrp="1" noChangeArrowheads="1"/>
          </p:cNvSpPr>
          <p:nvPr>
            <p:ph type="ftr" sz="quarter" idx="11"/>
          </p:nvPr>
        </p:nvSpPr>
        <p:spPr>
          <a:xfrm>
            <a:off x="2101658" y="3914775"/>
            <a:ext cx="1813815" cy="287338"/>
          </a:xfrm>
        </p:spPr>
        <p:txBody>
          <a:bodyPr/>
          <a:lstStyle>
            <a:lvl1pPr>
              <a:defRPr smtClean="0"/>
            </a:lvl1pPr>
          </a:lstStyle>
          <a:p>
            <a:pPr>
              <a:defRPr/>
            </a:pPr>
            <a:endParaRPr lang="en-US" altLang="en-US"/>
          </a:p>
        </p:txBody>
      </p:sp>
      <p:sp>
        <p:nvSpPr>
          <p:cNvPr id="20" name="Rectangle 20"/>
          <p:cNvSpPr>
            <a:spLocks noGrp="1" noChangeArrowheads="1"/>
          </p:cNvSpPr>
          <p:nvPr>
            <p:ph type="sldNum" sz="quarter" idx="12"/>
          </p:nvPr>
        </p:nvSpPr>
        <p:spPr/>
        <p:txBody>
          <a:bodyPr/>
          <a:lstStyle>
            <a:lvl1pPr>
              <a:defRPr/>
            </a:lvl1pPr>
          </a:lstStyle>
          <a:p>
            <a:fld id="{B8309752-FC2E-4251-9CCF-ED9D9ECD0E66}" type="slidenum">
              <a:rPr lang="en-US" altLang="en-US"/>
              <a:pPr/>
              <a:t>‹#›</a:t>
            </a:fld>
            <a:endParaRPr lang="en-US" altLang="en-US"/>
          </a:p>
        </p:txBody>
      </p:sp>
    </p:spTree>
    <p:extLst>
      <p:ext uri="{BB962C8B-B14F-4D97-AF65-F5344CB8AC3E}">
        <p14:creationId xmlns:p14="http://schemas.microsoft.com/office/powerpoint/2010/main" val="1102870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9"/>
          <p:cNvSpPr>
            <a:spLocks noGrp="1" noChangeArrowheads="1"/>
          </p:cNvSpPr>
          <p:nvPr>
            <p:ph type="sldNum" sz="quarter" idx="12"/>
          </p:nvPr>
        </p:nvSpPr>
        <p:spPr>
          <a:ln/>
        </p:spPr>
        <p:txBody>
          <a:bodyPr/>
          <a:lstStyle>
            <a:lvl1pPr>
              <a:defRPr/>
            </a:lvl1pPr>
          </a:lstStyle>
          <a:p>
            <a:fld id="{6EBCF3ED-7292-4DC3-BE33-ABB3858AE4A2}" type="slidenum">
              <a:rPr lang="en-US" altLang="en-US"/>
              <a:pPr/>
              <a:t>‹#›</a:t>
            </a:fld>
            <a:endParaRPr lang="en-US" altLang="en-US"/>
          </a:p>
        </p:txBody>
      </p:sp>
    </p:spTree>
    <p:extLst>
      <p:ext uri="{BB962C8B-B14F-4D97-AF65-F5344CB8AC3E}">
        <p14:creationId xmlns:p14="http://schemas.microsoft.com/office/powerpoint/2010/main" val="3990112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213896" y="190503"/>
            <a:ext cx="1180991" cy="36290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8806" y="190503"/>
            <a:ext cx="3341909" cy="36290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9"/>
          <p:cNvSpPr>
            <a:spLocks noGrp="1" noChangeArrowheads="1"/>
          </p:cNvSpPr>
          <p:nvPr>
            <p:ph type="sldNum" sz="quarter" idx="12"/>
          </p:nvPr>
        </p:nvSpPr>
        <p:spPr>
          <a:ln/>
        </p:spPr>
        <p:txBody>
          <a:bodyPr/>
          <a:lstStyle>
            <a:lvl1pPr>
              <a:defRPr/>
            </a:lvl1pPr>
          </a:lstStyle>
          <a:p>
            <a:fld id="{A5A93F64-06C5-4CDF-BAE5-D877DAD56B9B}" type="slidenum">
              <a:rPr lang="en-US" altLang="en-US"/>
              <a:pPr/>
              <a:t>‹#›</a:t>
            </a:fld>
            <a:endParaRPr lang="en-US" altLang="en-US"/>
          </a:p>
        </p:txBody>
      </p:sp>
    </p:spTree>
    <p:extLst>
      <p:ext uri="{BB962C8B-B14F-4D97-AF65-F5344CB8AC3E}">
        <p14:creationId xmlns:p14="http://schemas.microsoft.com/office/powerpoint/2010/main" val="2623168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9"/>
          <p:cNvSpPr>
            <a:spLocks noGrp="1" noChangeArrowheads="1"/>
          </p:cNvSpPr>
          <p:nvPr>
            <p:ph type="sldNum" sz="quarter" idx="12"/>
          </p:nvPr>
        </p:nvSpPr>
        <p:spPr>
          <a:ln/>
        </p:spPr>
        <p:txBody>
          <a:bodyPr/>
          <a:lstStyle>
            <a:lvl1pPr>
              <a:defRPr/>
            </a:lvl1pPr>
          </a:lstStyle>
          <a:p>
            <a:fld id="{45E2AA69-7038-4EE5-8722-71C3925DC9B6}" type="slidenum">
              <a:rPr lang="en-US" altLang="en-US"/>
              <a:pPr/>
              <a:t>‹#›</a:t>
            </a:fld>
            <a:endParaRPr lang="en-US" altLang="en-US"/>
          </a:p>
        </p:txBody>
      </p:sp>
    </p:spTree>
    <p:extLst>
      <p:ext uri="{BB962C8B-B14F-4D97-AF65-F5344CB8AC3E}">
        <p14:creationId xmlns:p14="http://schemas.microsoft.com/office/powerpoint/2010/main" val="1362845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926" y="2760666"/>
            <a:ext cx="4870001" cy="854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452926" y="1820863"/>
            <a:ext cx="4870001" cy="939800"/>
          </a:xfrm>
        </p:spPr>
        <p:txBody>
          <a:bodyPr anchor="b"/>
          <a:lstStyle>
            <a:lvl1pPr marL="0" indent="0">
              <a:buNone/>
              <a:defRPr sz="2666"/>
            </a:lvl1pPr>
            <a:lvl2pPr marL="609539" indent="0">
              <a:buNone/>
              <a:defRPr sz="2400"/>
            </a:lvl2pPr>
            <a:lvl3pPr marL="1219078" indent="0">
              <a:buNone/>
              <a:defRPr sz="2133"/>
            </a:lvl3pPr>
            <a:lvl4pPr marL="1828617" indent="0">
              <a:buNone/>
              <a:defRPr sz="1866"/>
            </a:lvl4pPr>
            <a:lvl5pPr marL="2438156" indent="0">
              <a:buNone/>
              <a:defRPr sz="1866"/>
            </a:lvl5pPr>
            <a:lvl6pPr marL="3047695" indent="0">
              <a:buNone/>
              <a:defRPr sz="1866"/>
            </a:lvl6pPr>
            <a:lvl7pPr marL="3657234" indent="0">
              <a:buNone/>
              <a:defRPr sz="1866"/>
            </a:lvl7pPr>
            <a:lvl8pPr marL="4266773" indent="0">
              <a:buNone/>
              <a:defRPr sz="1866"/>
            </a:lvl8pPr>
            <a:lvl9pPr marL="4876312" indent="0">
              <a:buNone/>
              <a:defRPr sz="1866"/>
            </a:lvl9pPr>
          </a:lstStyle>
          <a:p>
            <a:pPr lvl="0"/>
            <a:r>
              <a:rPr lang="en-US"/>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9"/>
          <p:cNvSpPr>
            <a:spLocks noGrp="1" noChangeArrowheads="1"/>
          </p:cNvSpPr>
          <p:nvPr>
            <p:ph type="sldNum" sz="quarter" idx="12"/>
          </p:nvPr>
        </p:nvSpPr>
        <p:spPr>
          <a:ln/>
        </p:spPr>
        <p:txBody>
          <a:bodyPr/>
          <a:lstStyle>
            <a:lvl1pPr>
              <a:defRPr/>
            </a:lvl1pPr>
          </a:lstStyle>
          <a:p>
            <a:fld id="{82F5854B-72BF-4776-9F17-BE85FC0170FD}" type="slidenum">
              <a:rPr lang="en-US" altLang="en-US"/>
              <a:pPr/>
              <a:t>‹#›</a:t>
            </a:fld>
            <a:endParaRPr lang="en-US" altLang="en-US"/>
          </a:p>
        </p:txBody>
      </p:sp>
    </p:spTree>
    <p:extLst>
      <p:ext uri="{BB962C8B-B14F-4D97-AF65-F5344CB8AC3E}">
        <p14:creationId xmlns:p14="http://schemas.microsoft.com/office/powerpoint/2010/main" val="3624264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8806" y="1241425"/>
            <a:ext cx="2260391" cy="2578100"/>
          </a:xfrm>
        </p:spPr>
        <p:txBody>
          <a:bodyPr/>
          <a:lstStyle>
            <a:lvl1pPr>
              <a:defRPr sz="3733"/>
            </a:lvl1pPr>
            <a:lvl2pPr>
              <a:defRPr sz="3200"/>
            </a:lvl2pPr>
            <a:lvl3pPr>
              <a:defRPr sz="2666"/>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132377" y="1241425"/>
            <a:ext cx="2262508" cy="2578100"/>
          </a:xfrm>
        </p:spPr>
        <p:txBody>
          <a:bodyPr/>
          <a:lstStyle>
            <a:lvl1pPr>
              <a:defRPr sz="3733"/>
            </a:lvl1pPr>
            <a:lvl2pPr>
              <a:defRPr sz="3200"/>
            </a:lvl2pPr>
            <a:lvl3pPr>
              <a:defRPr sz="2666"/>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9"/>
          <p:cNvSpPr>
            <a:spLocks noGrp="1" noChangeArrowheads="1"/>
          </p:cNvSpPr>
          <p:nvPr>
            <p:ph type="sldNum" sz="quarter" idx="12"/>
          </p:nvPr>
        </p:nvSpPr>
        <p:spPr>
          <a:ln/>
        </p:spPr>
        <p:txBody>
          <a:bodyPr/>
          <a:lstStyle>
            <a:lvl1pPr>
              <a:defRPr/>
            </a:lvl1pPr>
          </a:lstStyle>
          <a:p>
            <a:fld id="{DC6686FF-9BB6-49DA-B36E-F5B3C0A662FA}" type="slidenum">
              <a:rPr lang="en-US" altLang="en-US"/>
              <a:pPr/>
              <a:t>‹#›</a:t>
            </a:fld>
            <a:endParaRPr lang="en-US" altLang="en-US"/>
          </a:p>
        </p:txBody>
      </p:sp>
    </p:spTree>
    <p:extLst>
      <p:ext uri="{BB962C8B-B14F-4D97-AF65-F5344CB8AC3E}">
        <p14:creationId xmlns:p14="http://schemas.microsoft.com/office/powerpoint/2010/main" val="926280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5725" y="171450"/>
            <a:ext cx="5157839" cy="7175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85726" y="962025"/>
            <a:ext cx="2531299" cy="400050"/>
          </a:xfrm>
        </p:spPr>
        <p:txBody>
          <a:bodyPr anchor="b"/>
          <a:lstStyle>
            <a:lvl1pPr marL="0" indent="0">
              <a:buNone/>
              <a:defRPr sz="3200" b="1"/>
            </a:lvl1pPr>
            <a:lvl2pPr marL="609539" indent="0">
              <a:buNone/>
              <a:defRPr sz="2666" b="1"/>
            </a:lvl2pPr>
            <a:lvl3pPr marL="1219078" indent="0">
              <a:buNone/>
              <a:defRPr sz="2400" b="1"/>
            </a:lvl3pPr>
            <a:lvl4pPr marL="1828617" indent="0">
              <a:buNone/>
              <a:defRPr sz="2133" b="1"/>
            </a:lvl4pPr>
            <a:lvl5pPr marL="2438156" indent="0">
              <a:buNone/>
              <a:defRPr sz="2133" b="1"/>
            </a:lvl5pPr>
            <a:lvl6pPr marL="3047695" indent="0">
              <a:buNone/>
              <a:defRPr sz="2133" b="1"/>
            </a:lvl6pPr>
            <a:lvl7pPr marL="3657234" indent="0">
              <a:buNone/>
              <a:defRPr sz="2133" b="1"/>
            </a:lvl7pPr>
            <a:lvl8pPr marL="4266773" indent="0">
              <a:buNone/>
              <a:defRPr sz="2133" b="1"/>
            </a:lvl8pPr>
            <a:lvl9pPr marL="4876312" indent="0">
              <a:buNone/>
              <a:defRPr sz="2133" b="1"/>
            </a:lvl9pPr>
          </a:lstStyle>
          <a:p>
            <a:pPr lvl="0"/>
            <a:r>
              <a:rPr lang="en-US"/>
              <a:t>Click to edit Master text styles</a:t>
            </a:r>
          </a:p>
        </p:txBody>
      </p:sp>
      <p:sp>
        <p:nvSpPr>
          <p:cNvPr id="4" name="Content Placeholder 3"/>
          <p:cNvSpPr>
            <a:spLocks noGrp="1"/>
          </p:cNvSpPr>
          <p:nvPr>
            <p:ph sz="half" idx="2"/>
          </p:nvPr>
        </p:nvSpPr>
        <p:spPr>
          <a:xfrm>
            <a:off x="285726" y="1362075"/>
            <a:ext cx="2531299" cy="2476500"/>
          </a:xfrm>
        </p:spPr>
        <p:txBody>
          <a:bodyPr/>
          <a:lstStyle>
            <a:lvl1pPr>
              <a:defRPr sz="3200"/>
            </a:lvl1pPr>
            <a:lvl2pPr>
              <a:defRPr sz="2666"/>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910149" y="962025"/>
            <a:ext cx="2533415" cy="400050"/>
          </a:xfrm>
        </p:spPr>
        <p:txBody>
          <a:bodyPr anchor="b"/>
          <a:lstStyle>
            <a:lvl1pPr marL="0" indent="0">
              <a:buNone/>
              <a:defRPr sz="3200" b="1"/>
            </a:lvl1pPr>
            <a:lvl2pPr marL="609539" indent="0">
              <a:buNone/>
              <a:defRPr sz="2666" b="1"/>
            </a:lvl2pPr>
            <a:lvl3pPr marL="1219078" indent="0">
              <a:buNone/>
              <a:defRPr sz="2400" b="1"/>
            </a:lvl3pPr>
            <a:lvl4pPr marL="1828617" indent="0">
              <a:buNone/>
              <a:defRPr sz="2133" b="1"/>
            </a:lvl4pPr>
            <a:lvl5pPr marL="2438156" indent="0">
              <a:buNone/>
              <a:defRPr sz="2133" b="1"/>
            </a:lvl5pPr>
            <a:lvl6pPr marL="3047695" indent="0">
              <a:buNone/>
              <a:defRPr sz="2133" b="1"/>
            </a:lvl6pPr>
            <a:lvl7pPr marL="3657234" indent="0">
              <a:buNone/>
              <a:defRPr sz="2133" b="1"/>
            </a:lvl7pPr>
            <a:lvl8pPr marL="4266773" indent="0">
              <a:buNone/>
              <a:defRPr sz="2133" b="1"/>
            </a:lvl8pPr>
            <a:lvl9pPr marL="4876312" indent="0">
              <a:buNone/>
              <a:defRPr sz="2133" b="1"/>
            </a:lvl9pPr>
          </a:lstStyle>
          <a:p>
            <a:pPr lvl="0"/>
            <a:r>
              <a:rPr lang="en-US"/>
              <a:t>Click to edit Master text styles</a:t>
            </a:r>
          </a:p>
        </p:txBody>
      </p:sp>
      <p:sp>
        <p:nvSpPr>
          <p:cNvPr id="6" name="Content Placeholder 5"/>
          <p:cNvSpPr>
            <a:spLocks noGrp="1"/>
          </p:cNvSpPr>
          <p:nvPr>
            <p:ph sz="quarter" idx="4"/>
          </p:nvPr>
        </p:nvSpPr>
        <p:spPr>
          <a:xfrm>
            <a:off x="2910149" y="1362075"/>
            <a:ext cx="2533415" cy="2476500"/>
          </a:xfrm>
        </p:spPr>
        <p:txBody>
          <a:bodyPr/>
          <a:lstStyle>
            <a:lvl1pPr>
              <a:defRPr sz="3200"/>
            </a:lvl1pPr>
            <a:lvl2pPr>
              <a:defRPr sz="2666"/>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9"/>
          <p:cNvSpPr>
            <a:spLocks noGrp="1" noChangeArrowheads="1"/>
          </p:cNvSpPr>
          <p:nvPr>
            <p:ph type="sldNum" sz="quarter" idx="12"/>
          </p:nvPr>
        </p:nvSpPr>
        <p:spPr>
          <a:ln/>
        </p:spPr>
        <p:txBody>
          <a:bodyPr/>
          <a:lstStyle>
            <a:lvl1pPr>
              <a:defRPr/>
            </a:lvl1pPr>
          </a:lstStyle>
          <a:p>
            <a:fld id="{38B0C71D-8A9D-42F2-82B6-87FA5808709E}" type="slidenum">
              <a:rPr lang="en-US" altLang="en-US"/>
              <a:pPr/>
              <a:t>‹#›</a:t>
            </a:fld>
            <a:endParaRPr lang="en-US" altLang="en-US"/>
          </a:p>
        </p:txBody>
      </p:sp>
    </p:spTree>
    <p:extLst>
      <p:ext uri="{BB962C8B-B14F-4D97-AF65-F5344CB8AC3E}">
        <p14:creationId xmlns:p14="http://schemas.microsoft.com/office/powerpoint/2010/main" val="372877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9"/>
          <p:cNvSpPr>
            <a:spLocks noGrp="1" noChangeArrowheads="1"/>
          </p:cNvSpPr>
          <p:nvPr>
            <p:ph type="sldNum" sz="quarter" idx="12"/>
          </p:nvPr>
        </p:nvSpPr>
        <p:spPr>
          <a:ln/>
        </p:spPr>
        <p:txBody>
          <a:bodyPr/>
          <a:lstStyle>
            <a:lvl1pPr>
              <a:defRPr/>
            </a:lvl1pPr>
          </a:lstStyle>
          <a:p>
            <a:fld id="{4C0DE0A6-8692-4D07-86EB-841ABDC5C94A}" type="slidenum">
              <a:rPr lang="en-US" altLang="en-US"/>
              <a:pPr/>
              <a:t>‹#›</a:t>
            </a:fld>
            <a:endParaRPr lang="en-US" altLang="en-US"/>
          </a:p>
        </p:txBody>
      </p:sp>
    </p:spTree>
    <p:extLst>
      <p:ext uri="{BB962C8B-B14F-4D97-AF65-F5344CB8AC3E}">
        <p14:creationId xmlns:p14="http://schemas.microsoft.com/office/powerpoint/2010/main" val="662655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9"/>
          <p:cNvSpPr>
            <a:spLocks noGrp="1" noChangeArrowheads="1"/>
          </p:cNvSpPr>
          <p:nvPr>
            <p:ph type="sldNum" sz="quarter" idx="12"/>
          </p:nvPr>
        </p:nvSpPr>
        <p:spPr>
          <a:ln/>
        </p:spPr>
        <p:txBody>
          <a:bodyPr/>
          <a:lstStyle>
            <a:lvl1pPr>
              <a:defRPr/>
            </a:lvl1pPr>
          </a:lstStyle>
          <a:p>
            <a:fld id="{3592A36C-7F97-44DC-9AFA-4041EA429F4D}" type="slidenum">
              <a:rPr lang="en-US" altLang="en-US"/>
              <a:pPr/>
              <a:t>‹#›</a:t>
            </a:fld>
            <a:endParaRPr lang="en-US" altLang="en-US"/>
          </a:p>
        </p:txBody>
      </p:sp>
    </p:spTree>
    <p:extLst>
      <p:ext uri="{BB962C8B-B14F-4D97-AF65-F5344CB8AC3E}">
        <p14:creationId xmlns:p14="http://schemas.microsoft.com/office/powerpoint/2010/main" val="728842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5724" y="171453"/>
            <a:ext cx="1885775" cy="727075"/>
          </a:xfrm>
        </p:spPr>
        <p:txBody>
          <a:bodyPr anchor="b"/>
          <a:lstStyle>
            <a:lvl1pPr algn="l">
              <a:defRPr sz="2666" b="1"/>
            </a:lvl1pPr>
          </a:lstStyle>
          <a:p>
            <a:r>
              <a:rPr lang="en-US"/>
              <a:t>Click to edit Master title style</a:t>
            </a:r>
          </a:p>
        </p:txBody>
      </p:sp>
      <p:sp>
        <p:nvSpPr>
          <p:cNvPr id="3" name="Content Placeholder 2"/>
          <p:cNvSpPr>
            <a:spLocks noGrp="1"/>
          </p:cNvSpPr>
          <p:nvPr>
            <p:ph idx="1"/>
          </p:nvPr>
        </p:nvSpPr>
        <p:spPr>
          <a:xfrm>
            <a:off x="2239228" y="171453"/>
            <a:ext cx="3204337" cy="3667125"/>
          </a:xfrm>
        </p:spPr>
        <p:txBody>
          <a:bodyPr/>
          <a:lstStyle>
            <a:lvl1pPr>
              <a:defRPr sz="4266"/>
            </a:lvl1pPr>
            <a:lvl2pPr>
              <a:defRPr sz="3733"/>
            </a:lvl2pPr>
            <a:lvl3pPr>
              <a:defRPr sz="3200"/>
            </a:lvl3pPr>
            <a:lvl4pPr>
              <a:defRPr sz="2666"/>
            </a:lvl4pPr>
            <a:lvl5pPr>
              <a:defRPr sz="2666"/>
            </a:lvl5pPr>
            <a:lvl6pPr>
              <a:defRPr sz="2666"/>
            </a:lvl6pPr>
            <a:lvl7pPr>
              <a:defRPr sz="2666"/>
            </a:lvl7pPr>
            <a:lvl8pPr>
              <a:defRPr sz="2666"/>
            </a:lvl8pPr>
            <a:lvl9pPr>
              <a:defRPr sz="26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85724" y="898525"/>
            <a:ext cx="1885775" cy="2940050"/>
          </a:xfrm>
        </p:spPr>
        <p:txBody>
          <a:bodyPr/>
          <a:lstStyle>
            <a:lvl1pPr marL="0" indent="0">
              <a:buNone/>
              <a:defRPr sz="1866"/>
            </a:lvl1pPr>
            <a:lvl2pPr marL="609539" indent="0">
              <a:buNone/>
              <a:defRPr sz="1600"/>
            </a:lvl2pPr>
            <a:lvl3pPr marL="1219078" indent="0">
              <a:buNone/>
              <a:defRPr sz="1333"/>
            </a:lvl3pPr>
            <a:lvl4pPr marL="1828617" indent="0">
              <a:buNone/>
              <a:defRPr sz="1200"/>
            </a:lvl4pPr>
            <a:lvl5pPr marL="2438156" indent="0">
              <a:buNone/>
              <a:defRPr sz="1200"/>
            </a:lvl5pPr>
            <a:lvl6pPr marL="3047695" indent="0">
              <a:buNone/>
              <a:defRPr sz="1200"/>
            </a:lvl6pPr>
            <a:lvl7pPr marL="3657234" indent="0">
              <a:buNone/>
              <a:defRPr sz="1200"/>
            </a:lvl7pPr>
            <a:lvl8pPr marL="4266773" indent="0">
              <a:buNone/>
              <a:defRPr sz="1200"/>
            </a:lvl8pPr>
            <a:lvl9pPr marL="4876312" indent="0">
              <a:buNone/>
              <a:defRPr sz="1200"/>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9"/>
          <p:cNvSpPr>
            <a:spLocks noGrp="1" noChangeArrowheads="1"/>
          </p:cNvSpPr>
          <p:nvPr>
            <p:ph type="sldNum" sz="quarter" idx="12"/>
          </p:nvPr>
        </p:nvSpPr>
        <p:spPr>
          <a:ln/>
        </p:spPr>
        <p:txBody>
          <a:bodyPr/>
          <a:lstStyle>
            <a:lvl1pPr>
              <a:defRPr/>
            </a:lvl1pPr>
          </a:lstStyle>
          <a:p>
            <a:fld id="{CE685B71-C211-45B1-941E-1F5C76BA6A4A}" type="slidenum">
              <a:rPr lang="en-US" altLang="en-US"/>
              <a:pPr/>
              <a:t>‹#›</a:t>
            </a:fld>
            <a:endParaRPr lang="en-US" altLang="en-US"/>
          </a:p>
        </p:txBody>
      </p:sp>
    </p:spTree>
    <p:extLst>
      <p:ext uri="{BB962C8B-B14F-4D97-AF65-F5344CB8AC3E}">
        <p14:creationId xmlns:p14="http://schemas.microsoft.com/office/powerpoint/2010/main" val="2254925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3848" y="3008313"/>
            <a:ext cx="3437149" cy="355600"/>
          </a:xfrm>
        </p:spPr>
        <p:txBody>
          <a:bodyPr anchor="b"/>
          <a:lstStyle>
            <a:lvl1pPr algn="l">
              <a:defRPr sz="2666" b="1"/>
            </a:lvl1pPr>
          </a:lstStyle>
          <a:p>
            <a:r>
              <a:rPr lang="en-US"/>
              <a:t>Click to edit Master title style</a:t>
            </a:r>
          </a:p>
        </p:txBody>
      </p:sp>
      <p:sp>
        <p:nvSpPr>
          <p:cNvPr id="3" name="Picture Placeholder 2"/>
          <p:cNvSpPr>
            <a:spLocks noGrp="1"/>
          </p:cNvSpPr>
          <p:nvPr>
            <p:ph type="pic" idx="1"/>
          </p:nvPr>
        </p:nvSpPr>
        <p:spPr>
          <a:xfrm>
            <a:off x="1123848" y="384175"/>
            <a:ext cx="3437149" cy="2578100"/>
          </a:xfrm>
        </p:spPr>
        <p:txBody>
          <a:bodyPr/>
          <a:lstStyle>
            <a:lvl1pPr marL="0" indent="0">
              <a:buNone/>
              <a:defRPr sz="4266"/>
            </a:lvl1pPr>
            <a:lvl2pPr marL="609539" indent="0">
              <a:buNone/>
              <a:defRPr sz="3733"/>
            </a:lvl2pPr>
            <a:lvl3pPr marL="1219078" indent="0">
              <a:buNone/>
              <a:defRPr sz="3200"/>
            </a:lvl3pPr>
            <a:lvl4pPr marL="1828617" indent="0">
              <a:buNone/>
              <a:defRPr sz="2666"/>
            </a:lvl4pPr>
            <a:lvl5pPr marL="2438156" indent="0">
              <a:buNone/>
              <a:defRPr sz="2666"/>
            </a:lvl5pPr>
            <a:lvl6pPr marL="3047695" indent="0">
              <a:buNone/>
              <a:defRPr sz="2666"/>
            </a:lvl6pPr>
            <a:lvl7pPr marL="3657234" indent="0">
              <a:buNone/>
              <a:defRPr sz="2666"/>
            </a:lvl7pPr>
            <a:lvl8pPr marL="4266773" indent="0">
              <a:buNone/>
              <a:defRPr sz="2666"/>
            </a:lvl8pPr>
            <a:lvl9pPr marL="4876312" indent="0">
              <a:buNone/>
              <a:defRPr sz="2666"/>
            </a:lvl9pPr>
          </a:lstStyle>
          <a:p>
            <a:pPr lvl="0"/>
            <a:endParaRPr lang="en-US" noProof="0"/>
          </a:p>
        </p:txBody>
      </p:sp>
      <p:sp>
        <p:nvSpPr>
          <p:cNvPr id="4" name="Text Placeholder 3"/>
          <p:cNvSpPr>
            <a:spLocks noGrp="1"/>
          </p:cNvSpPr>
          <p:nvPr>
            <p:ph type="body" sz="half" idx="2"/>
          </p:nvPr>
        </p:nvSpPr>
        <p:spPr>
          <a:xfrm>
            <a:off x="1123848" y="3363916"/>
            <a:ext cx="3437149" cy="503237"/>
          </a:xfrm>
        </p:spPr>
        <p:txBody>
          <a:bodyPr/>
          <a:lstStyle>
            <a:lvl1pPr marL="0" indent="0">
              <a:buNone/>
              <a:defRPr sz="1866"/>
            </a:lvl1pPr>
            <a:lvl2pPr marL="609539" indent="0">
              <a:buNone/>
              <a:defRPr sz="1600"/>
            </a:lvl2pPr>
            <a:lvl3pPr marL="1219078" indent="0">
              <a:buNone/>
              <a:defRPr sz="1333"/>
            </a:lvl3pPr>
            <a:lvl4pPr marL="1828617" indent="0">
              <a:buNone/>
              <a:defRPr sz="1200"/>
            </a:lvl4pPr>
            <a:lvl5pPr marL="2438156" indent="0">
              <a:buNone/>
              <a:defRPr sz="1200"/>
            </a:lvl5pPr>
            <a:lvl6pPr marL="3047695" indent="0">
              <a:buNone/>
              <a:defRPr sz="1200"/>
            </a:lvl6pPr>
            <a:lvl7pPr marL="3657234" indent="0">
              <a:buNone/>
              <a:defRPr sz="1200"/>
            </a:lvl7pPr>
            <a:lvl8pPr marL="4266773" indent="0">
              <a:buNone/>
              <a:defRPr sz="1200"/>
            </a:lvl8pPr>
            <a:lvl9pPr marL="4876312" indent="0">
              <a:buNone/>
              <a:defRPr sz="1200"/>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9"/>
          <p:cNvSpPr>
            <a:spLocks noGrp="1" noChangeArrowheads="1"/>
          </p:cNvSpPr>
          <p:nvPr>
            <p:ph type="sldNum" sz="quarter" idx="12"/>
          </p:nvPr>
        </p:nvSpPr>
        <p:spPr>
          <a:ln/>
        </p:spPr>
        <p:txBody>
          <a:bodyPr/>
          <a:lstStyle>
            <a:lvl1pPr>
              <a:defRPr/>
            </a:lvl1pPr>
          </a:lstStyle>
          <a:p>
            <a:fld id="{B9CF66E4-0D6F-46D9-9382-55B49AFF0E47}" type="slidenum">
              <a:rPr lang="en-US" altLang="en-US"/>
              <a:pPr/>
              <a:t>‹#›</a:t>
            </a:fld>
            <a:endParaRPr lang="en-US" altLang="en-US"/>
          </a:p>
        </p:txBody>
      </p:sp>
    </p:spTree>
    <p:extLst>
      <p:ext uri="{BB962C8B-B14F-4D97-AF65-F5344CB8AC3E}">
        <p14:creationId xmlns:p14="http://schemas.microsoft.com/office/powerpoint/2010/main" val="3906813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 y="4763"/>
            <a:ext cx="5727171" cy="4292600"/>
            <a:chOff x="0" y="4"/>
            <a:chExt cx="5758" cy="4316"/>
          </a:xfrm>
        </p:grpSpPr>
        <p:sp>
          <p:nvSpPr>
            <p:cNvPr id="1032" name="Freeform 3"/>
            <p:cNvSpPr>
              <a:spLocks/>
            </p:cNvSpPr>
            <p:nvPr/>
          </p:nvSpPr>
          <p:spPr bwMode="hidden">
            <a:xfrm>
              <a:off x="558" y="1161"/>
              <a:ext cx="5200" cy="3159"/>
            </a:xfrm>
            <a:custGeom>
              <a:avLst/>
              <a:gdLst>
                <a:gd name="T0" fmla="*/ 0 w 5184"/>
                <a:gd name="T1" fmla="*/ 3159 h 3159"/>
                <a:gd name="T2" fmla="*/ 5200 w 5184"/>
                <a:gd name="T3" fmla="*/ 3159 h 3159"/>
                <a:gd name="T4" fmla="*/ 5200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33"/>
            </a:p>
          </p:txBody>
        </p:sp>
        <p:sp>
          <p:nvSpPr>
            <p:cNvPr id="1033" name="Freeform 4"/>
            <p:cNvSpPr>
              <a:spLocks/>
            </p:cNvSpPr>
            <p:nvPr/>
          </p:nvSpPr>
          <p:spPr bwMode="hidden">
            <a:xfrm>
              <a:off x="0" y="1161"/>
              <a:ext cx="558" cy="3159"/>
            </a:xfrm>
            <a:custGeom>
              <a:avLst/>
              <a:gdLst>
                <a:gd name="T0" fmla="*/ 0 w 556"/>
                <a:gd name="T1" fmla="*/ 0 h 3159"/>
                <a:gd name="T2" fmla="*/ 0 w 556"/>
                <a:gd name="T3" fmla="*/ 3159 h 3159"/>
                <a:gd name="T4" fmla="*/ 558 w 556"/>
                <a:gd name="T5" fmla="*/ 3159 h 3159"/>
                <a:gd name="T6" fmla="*/ 558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33"/>
            </a:p>
          </p:txBody>
        </p:sp>
        <p:grpSp>
          <p:nvGrpSpPr>
            <p:cNvPr id="1034" name="Group 5"/>
            <p:cNvGrpSpPr>
              <a:grpSpLocks/>
            </p:cNvGrpSpPr>
            <p:nvPr userDrawn="1"/>
          </p:nvGrpSpPr>
          <p:grpSpPr bwMode="auto">
            <a:xfrm>
              <a:off x="0" y="4"/>
              <a:ext cx="5758" cy="4316"/>
              <a:chOff x="0" y="4"/>
              <a:chExt cx="5758" cy="4316"/>
            </a:xfrm>
          </p:grpSpPr>
          <p:sp>
            <p:nvSpPr>
              <p:cNvPr id="1035" name="Freeform 6"/>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33"/>
              </a:p>
            </p:txBody>
          </p:sp>
          <p:sp>
            <p:nvSpPr>
              <p:cNvPr id="1036" name="Freeform 7"/>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33"/>
              </a:p>
            </p:txBody>
          </p:sp>
          <p:sp>
            <p:nvSpPr>
              <p:cNvPr id="1037" name="Freeform 8"/>
              <p:cNvSpPr>
                <a:spLocks/>
              </p:cNvSpPr>
              <p:nvPr/>
            </p:nvSpPr>
            <p:spPr bwMode="ltGray">
              <a:xfrm>
                <a:off x="1019" y="1155"/>
                <a:ext cx="4739" cy="12"/>
              </a:xfrm>
              <a:custGeom>
                <a:avLst/>
                <a:gdLst>
                  <a:gd name="T0" fmla="*/ 4739 w 4724"/>
                  <a:gd name="T1" fmla="*/ 0 h 12"/>
                  <a:gd name="T2" fmla="*/ 0 w 4724"/>
                  <a:gd name="T3" fmla="*/ 0 h 12"/>
                  <a:gd name="T4" fmla="*/ 0 w 4724"/>
                  <a:gd name="T5" fmla="*/ 12 h 12"/>
                  <a:gd name="T6" fmla="*/ 4739 w 4724"/>
                  <a:gd name="T7" fmla="*/ 12 h 12"/>
                  <a:gd name="T8" fmla="*/ 4739 w 4724"/>
                  <a:gd name="T9" fmla="*/ 0 h 12"/>
                  <a:gd name="T10" fmla="*/ 4739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33"/>
              </a:p>
            </p:txBody>
          </p:sp>
          <p:sp>
            <p:nvSpPr>
              <p:cNvPr id="1038" name="Freeform 9"/>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33"/>
              </a:p>
            </p:txBody>
          </p:sp>
          <p:sp>
            <p:nvSpPr>
              <p:cNvPr id="1039" name="Freeform 10"/>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33"/>
              </a:p>
            </p:txBody>
          </p:sp>
          <p:sp>
            <p:nvSpPr>
              <p:cNvPr id="4107" name="Freeform 11"/>
              <p:cNvSpPr>
                <a:spLocks/>
              </p:cNvSpPr>
              <p:nvPr/>
            </p:nvSpPr>
            <p:spPr bwMode="ltGray">
              <a:xfrm>
                <a:off x="551" y="951"/>
                <a:ext cx="13"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333"/>
              </a:p>
            </p:txBody>
          </p:sp>
          <p:sp>
            <p:nvSpPr>
              <p:cNvPr id="1041" name="Freeform 12"/>
              <p:cNvSpPr>
                <a:spLocks/>
              </p:cNvSpPr>
              <p:nvPr/>
            </p:nvSpPr>
            <p:spPr bwMode="ltGray">
              <a:xfrm>
                <a:off x="0" y="1155"/>
                <a:ext cx="351" cy="12"/>
              </a:xfrm>
              <a:custGeom>
                <a:avLst/>
                <a:gdLst>
                  <a:gd name="T0" fmla="*/ 0 w 251"/>
                  <a:gd name="T1" fmla="*/ 0 h 12"/>
                  <a:gd name="T2" fmla="*/ 0 w 251"/>
                  <a:gd name="T3" fmla="*/ 12 h 12"/>
                  <a:gd name="T4" fmla="*/ 351 w 251"/>
                  <a:gd name="T5" fmla="*/ 12 h 12"/>
                  <a:gd name="T6" fmla="*/ 351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33"/>
              </a:p>
            </p:txBody>
          </p:sp>
          <p:sp>
            <p:nvSpPr>
              <p:cNvPr id="1042" name="Freeform 13"/>
              <p:cNvSpPr>
                <a:spLocks/>
              </p:cNvSpPr>
              <p:nvPr/>
            </p:nvSpPr>
            <p:spPr bwMode="ltGray">
              <a:xfrm>
                <a:off x="767" y="1155"/>
                <a:ext cx="252" cy="12"/>
              </a:xfrm>
              <a:custGeom>
                <a:avLst/>
                <a:gdLst>
                  <a:gd name="T0" fmla="*/ 252 w 251"/>
                  <a:gd name="T1" fmla="*/ 0 h 12"/>
                  <a:gd name="T2" fmla="*/ 0 w 251"/>
                  <a:gd name="T3" fmla="*/ 0 h 12"/>
                  <a:gd name="T4" fmla="*/ 0 w 251"/>
                  <a:gd name="T5" fmla="*/ 12 h 12"/>
                  <a:gd name="T6" fmla="*/ 252 w 251"/>
                  <a:gd name="T7" fmla="*/ 12 h 12"/>
                  <a:gd name="T8" fmla="*/ 252 w 251"/>
                  <a:gd name="T9" fmla="*/ 0 h 12"/>
                  <a:gd name="T10" fmla="*/ 252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33"/>
              </a:p>
            </p:txBody>
          </p:sp>
          <p:sp>
            <p:nvSpPr>
              <p:cNvPr id="4110" name="Freeform 14"/>
              <p:cNvSpPr>
                <a:spLocks/>
              </p:cNvSpPr>
              <p:nvPr/>
            </p:nvSpPr>
            <p:spPr bwMode="ltGray">
              <a:xfrm>
                <a:off x="349" y="1155"/>
                <a:ext cx="417" cy="13"/>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333"/>
              </a:p>
            </p:txBody>
          </p:sp>
        </p:grpSp>
      </p:grpSp>
      <p:sp>
        <p:nvSpPr>
          <p:cNvPr id="4111" name="Rectangle 15"/>
          <p:cNvSpPr>
            <a:spLocks noGrp="1" noChangeArrowheads="1"/>
          </p:cNvSpPr>
          <p:nvPr>
            <p:ph type="title"/>
          </p:nvPr>
        </p:nvSpPr>
        <p:spPr bwMode="auto">
          <a:xfrm>
            <a:off x="668806" y="190503"/>
            <a:ext cx="4726081" cy="89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9110" tIns="24554" rIns="49110" bIns="24554" numCol="1" anchor="ctr" anchorCtr="0" compatLnSpc="1">
            <a:prstTxWarp prst="textNoShape">
              <a:avLst/>
            </a:prstTxWarp>
          </a:bodyPr>
          <a:lstStyle/>
          <a:p>
            <a:pPr lvl="0"/>
            <a:r>
              <a:rPr lang="en-US" altLang="en-US"/>
              <a:t>Click to edit Master title style</a:t>
            </a:r>
          </a:p>
        </p:txBody>
      </p:sp>
      <p:sp>
        <p:nvSpPr>
          <p:cNvPr id="4112" name="Rectangle 16"/>
          <p:cNvSpPr>
            <a:spLocks noGrp="1" noChangeArrowheads="1"/>
          </p:cNvSpPr>
          <p:nvPr>
            <p:ph type="body" idx="1"/>
          </p:nvPr>
        </p:nvSpPr>
        <p:spPr bwMode="auto">
          <a:xfrm>
            <a:off x="668806" y="1241425"/>
            <a:ext cx="4726081"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9110" tIns="24554" rIns="49110" bIns="2455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13" name="Rectangle 17"/>
          <p:cNvSpPr>
            <a:spLocks noGrp="1" noChangeArrowheads="1"/>
          </p:cNvSpPr>
          <p:nvPr>
            <p:ph type="dt" sz="half" idx="2"/>
          </p:nvPr>
        </p:nvSpPr>
        <p:spPr bwMode="auto">
          <a:xfrm>
            <a:off x="668806" y="3914775"/>
            <a:ext cx="1193690"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9110" tIns="24554" rIns="49110" bIns="24554" numCol="1" anchor="t" anchorCtr="0" compatLnSpc="1">
            <a:prstTxWarp prst="textNoShape">
              <a:avLst/>
            </a:prstTxWarp>
          </a:bodyPr>
          <a:lstStyle>
            <a:lvl1pPr defTabSz="653985" eaLnBrk="1" hangingPunct="1">
              <a:defRPr sz="667" smtClean="0">
                <a:effectLst>
                  <a:outerShdw blurRad="38100" dist="38100" dir="2700000" algn="tl">
                    <a:srgbClr val="000000"/>
                  </a:outerShdw>
                </a:effectLst>
              </a:defRPr>
            </a:lvl1pPr>
          </a:lstStyle>
          <a:p>
            <a:pPr>
              <a:defRPr/>
            </a:pPr>
            <a:endParaRPr lang="en-US" altLang="en-US"/>
          </a:p>
        </p:txBody>
      </p:sp>
      <p:sp>
        <p:nvSpPr>
          <p:cNvPr id="4114" name="Rectangle 18"/>
          <p:cNvSpPr>
            <a:spLocks noGrp="1" noChangeArrowheads="1"/>
          </p:cNvSpPr>
          <p:nvPr>
            <p:ph type="ftr" sz="quarter" idx="3"/>
          </p:nvPr>
        </p:nvSpPr>
        <p:spPr bwMode="auto">
          <a:xfrm>
            <a:off x="2148221" y="3914775"/>
            <a:ext cx="1813815"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9110" tIns="24554" rIns="49110" bIns="24554" numCol="1" anchor="t" anchorCtr="0" compatLnSpc="1">
            <a:prstTxWarp prst="textNoShape">
              <a:avLst/>
            </a:prstTxWarp>
          </a:bodyPr>
          <a:lstStyle>
            <a:lvl1pPr algn="ctr" defTabSz="653985" eaLnBrk="1" hangingPunct="1">
              <a:defRPr sz="667" smtClean="0">
                <a:effectLst>
                  <a:outerShdw blurRad="38100" dist="38100" dir="2700000" algn="tl">
                    <a:srgbClr val="000000"/>
                  </a:outerShdw>
                </a:effectLst>
              </a:defRPr>
            </a:lvl1pPr>
          </a:lstStyle>
          <a:p>
            <a:pPr>
              <a:defRPr/>
            </a:pPr>
            <a:endParaRPr lang="en-US" altLang="en-US"/>
          </a:p>
        </p:txBody>
      </p:sp>
      <p:sp>
        <p:nvSpPr>
          <p:cNvPr id="4115" name="Rectangle 19"/>
          <p:cNvSpPr>
            <a:spLocks noGrp="1" noChangeArrowheads="1"/>
          </p:cNvSpPr>
          <p:nvPr>
            <p:ph type="sldNum" sz="quarter" idx="4"/>
          </p:nvPr>
        </p:nvSpPr>
        <p:spPr bwMode="auto">
          <a:xfrm>
            <a:off x="4201196" y="3914775"/>
            <a:ext cx="1193690"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9110" tIns="24554" rIns="49110" bIns="24554" numCol="1" anchor="t" anchorCtr="0" compatLnSpc="1">
            <a:prstTxWarp prst="textNoShape">
              <a:avLst/>
            </a:prstTxWarp>
          </a:bodyPr>
          <a:lstStyle>
            <a:lvl1pPr algn="r" defTabSz="653985" eaLnBrk="1" hangingPunct="1">
              <a:defRPr sz="667">
                <a:effectLst>
                  <a:outerShdw blurRad="38100" dist="38100" dir="2700000" algn="tl">
                    <a:srgbClr val="000000"/>
                  </a:outerShdw>
                </a:effectLst>
              </a:defRPr>
            </a:lvl1pPr>
          </a:lstStyle>
          <a:p>
            <a:fld id="{9843928E-69C3-4396-AADC-238447CF4C10}"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53985" rtl="0" eaLnBrk="0" fontAlgn="base" hangingPunct="0">
        <a:spcBef>
          <a:spcPct val="0"/>
        </a:spcBef>
        <a:spcAft>
          <a:spcPct val="0"/>
        </a:spcAft>
        <a:defRPr sz="3200" b="1">
          <a:solidFill>
            <a:schemeClr val="tx2"/>
          </a:solidFill>
          <a:effectLst>
            <a:outerShdw blurRad="38100" dist="38100" dir="2700000" algn="tl">
              <a:srgbClr val="000000"/>
            </a:outerShdw>
          </a:effectLst>
          <a:latin typeface="+mj-lt"/>
          <a:ea typeface="+mj-ea"/>
          <a:cs typeface="+mj-cs"/>
        </a:defRPr>
      </a:lvl1pPr>
      <a:lvl2pPr algn="l" defTabSz="653985" rtl="0" eaLnBrk="0" fontAlgn="base" hangingPunct="0">
        <a:spcBef>
          <a:spcPct val="0"/>
        </a:spcBef>
        <a:spcAft>
          <a:spcPct val="0"/>
        </a:spcAft>
        <a:defRPr sz="3200" b="1">
          <a:solidFill>
            <a:schemeClr val="tx2"/>
          </a:solidFill>
          <a:effectLst>
            <a:outerShdw blurRad="38100" dist="38100" dir="2700000" algn="tl">
              <a:srgbClr val="000000"/>
            </a:outerShdw>
          </a:effectLst>
          <a:latin typeface="Tahoma" pitchFamily="34" charset="0"/>
        </a:defRPr>
      </a:lvl2pPr>
      <a:lvl3pPr algn="l" defTabSz="653985" rtl="0" eaLnBrk="0" fontAlgn="base" hangingPunct="0">
        <a:spcBef>
          <a:spcPct val="0"/>
        </a:spcBef>
        <a:spcAft>
          <a:spcPct val="0"/>
        </a:spcAft>
        <a:defRPr sz="3200" b="1">
          <a:solidFill>
            <a:schemeClr val="tx2"/>
          </a:solidFill>
          <a:effectLst>
            <a:outerShdw blurRad="38100" dist="38100" dir="2700000" algn="tl">
              <a:srgbClr val="000000"/>
            </a:outerShdw>
          </a:effectLst>
          <a:latin typeface="Tahoma" pitchFamily="34" charset="0"/>
        </a:defRPr>
      </a:lvl3pPr>
      <a:lvl4pPr algn="l" defTabSz="653985" rtl="0" eaLnBrk="0" fontAlgn="base" hangingPunct="0">
        <a:spcBef>
          <a:spcPct val="0"/>
        </a:spcBef>
        <a:spcAft>
          <a:spcPct val="0"/>
        </a:spcAft>
        <a:defRPr sz="3200" b="1">
          <a:solidFill>
            <a:schemeClr val="tx2"/>
          </a:solidFill>
          <a:effectLst>
            <a:outerShdw blurRad="38100" dist="38100" dir="2700000" algn="tl">
              <a:srgbClr val="000000"/>
            </a:outerShdw>
          </a:effectLst>
          <a:latin typeface="Tahoma" pitchFamily="34" charset="0"/>
        </a:defRPr>
      </a:lvl4pPr>
      <a:lvl5pPr algn="l" defTabSz="653985" rtl="0" eaLnBrk="0" fontAlgn="base" hangingPunct="0">
        <a:spcBef>
          <a:spcPct val="0"/>
        </a:spcBef>
        <a:spcAft>
          <a:spcPct val="0"/>
        </a:spcAft>
        <a:defRPr sz="3200" b="1">
          <a:solidFill>
            <a:schemeClr val="tx2"/>
          </a:solidFill>
          <a:effectLst>
            <a:outerShdw blurRad="38100" dist="38100" dir="2700000" algn="tl">
              <a:srgbClr val="000000"/>
            </a:outerShdw>
          </a:effectLst>
          <a:latin typeface="Tahoma" pitchFamily="34" charset="0"/>
        </a:defRPr>
      </a:lvl5pPr>
      <a:lvl6pPr marL="609539" algn="l" defTabSz="653985" rtl="0" fontAlgn="base">
        <a:spcBef>
          <a:spcPct val="0"/>
        </a:spcBef>
        <a:spcAft>
          <a:spcPct val="0"/>
        </a:spcAft>
        <a:defRPr sz="3200" b="1">
          <a:solidFill>
            <a:schemeClr val="tx2"/>
          </a:solidFill>
          <a:effectLst>
            <a:outerShdw blurRad="38100" dist="38100" dir="2700000" algn="tl">
              <a:srgbClr val="000000"/>
            </a:outerShdw>
          </a:effectLst>
          <a:latin typeface="Tahoma" pitchFamily="34" charset="0"/>
        </a:defRPr>
      </a:lvl6pPr>
      <a:lvl7pPr marL="1219078" algn="l" defTabSz="653985" rtl="0" fontAlgn="base">
        <a:spcBef>
          <a:spcPct val="0"/>
        </a:spcBef>
        <a:spcAft>
          <a:spcPct val="0"/>
        </a:spcAft>
        <a:defRPr sz="3200" b="1">
          <a:solidFill>
            <a:schemeClr val="tx2"/>
          </a:solidFill>
          <a:effectLst>
            <a:outerShdw blurRad="38100" dist="38100" dir="2700000" algn="tl">
              <a:srgbClr val="000000"/>
            </a:outerShdw>
          </a:effectLst>
          <a:latin typeface="Tahoma" pitchFamily="34" charset="0"/>
        </a:defRPr>
      </a:lvl7pPr>
      <a:lvl8pPr marL="1828617" algn="l" defTabSz="653985" rtl="0" fontAlgn="base">
        <a:spcBef>
          <a:spcPct val="0"/>
        </a:spcBef>
        <a:spcAft>
          <a:spcPct val="0"/>
        </a:spcAft>
        <a:defRPr sz="3200" b="1">
          <a:solidFill>
            <a:schemeClr val="tx2"/>
          </a:solidFill>
          <a:effectLst>
            <a:outerShdw blurRad="38100" dist="38100" dir="2700000" algn="tl">
              <a:srgbClr val="000000"/>
            </a:outerShdw>
          </a:effectLst>
          <a:latin typeface="Tahoma" pitchFamily="34" charset="0"/>
        </a:defRPr>
      </a:lvl8pPr>
      <a:lvl9pPr marL="2438156" algn="l" defTabSz="653985" rtl="0" fontAlgn="base">
        <a:spcBef>
          <a:spcPct val="0"/>
        </a:spcBef>
        <a:spcAft>
          <a:spcPct val="0"/>
        </a:spcAft>
        <a:defRPr sz="3200" b="1">
          <a:solidFill>
            <a:schemeClr val="tx2"/>
          </a:solidFill>
          <a:effectLst>
            <a:outerShdw blurRad="38100" dist="38100" dir="2700000" algn="tl">
              <a:srgbClr val="000000"/>
            </a:outerShdw>
          </a:effectLst>
          <a:latin typeface="Tahoma" pitchFamily="34" charset="0"/>
        </a:defRPr>
      </a:lvl9pPr>
    </p:titleStyle>
    <p:bodyStyle>
      <a:lvl1pPr marL="245509" indent="-245509" algn="l" defTabSz="653985" rtl="0" eaLnBrk="0" fontAlgn="base" hangingPunct="0">
        <a:spcBef>
          <a:spcPct val="20000"/>
        </a:spcBef>
        <a:spcAft>
          <a:spcPct val="0"/>
        </a:spcAft>
        <a:buClr>
          <a:schemeClr val="hlink"/>
        </a:buClr>
        <a:buSzPct val="70000"/>
        <a:buFont typeface="Wingdings" panose="05000000000000000000" pitchFamily="2" charset="2"/>
        <a:buChar char="n"/>
        <a:defRPr sz="2266">
          <a:solidFill>
            <a:schemeClr val="tx1"/>
          </a:solidFill>
          <a:effectLst>
            <a:outerShdw blurRad="38100" dist="38100" dir="2700000" algn="tl">
              <a:srgbClr val="000000"/>
            </a:outerShdw>
          </a:effectLst>
          <a:latin typeface="+mn-lt"/>
          <a:ea typeface="+mn-ea"/>
          <a:cs typeface="+mn-cs"/>
        </a:defRPr>
      </a:lvl1pPr>
      <a:lvl2pPr marL="531231" indent="-203180" algn="l" defTabSz="653985"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2pPr>
      <a:lvl3pPr marL="819069" indent="-165083" algn="l" defTabSz="653985" rtl="0" eaLnBrk="0" fontAlgn="base" hangingPunct="0">
        <a:spcBef>
          <a:spcPct val="20000"/>
        </a:spcBef>
        <a:spcAft>
          <a:spcPct val="0"/>
        </a:spcAft>
        <a:buClr>
          <a:schemeClr val="hlink"/>
        </a:buClr>
        <a:buSzPct val="70000"/>
        <a:buFont typeface="Wingdings" panose="05000000000000000000" pitchFamily="2" charset="2"/>
        <a:buChar char="n"/>
        <a:defRPr sz="1733">
          <a:solidFill>
            <a:schemeClr val="tx1"/>
          </a:solidFill>
          <a:effectLst>
            <a:outerShdw blurRad="38100" dist="38100" dir="2700000" algn="tl">
              <a:srgbClr val="000000"/>
            </a:outerShdw>
          </a:effectLst>
          <a:latin typeface="+mn-lt"/>
        </a:defRPr>
      </a:lvl3pPr>
      <a:lvl4pPr marL="1145003" indent="-162968" algn="l" defTabSz="653985" rtl="0" eaLnBrk="0" fontAlgn="base" hangingPunct="0">
        <a:spcBef>
          <a:spcPct val="20000"/>
        </a:spcBef>
        <a:spcAft>
          <a:spcPct val="0"/>
        </a:spcAft>
        <a:buClr>
          <a:schemeClr val="tx1"/>
        </a:buClr>
        <a:buChar char="–"/>
        <a:defRPr sz="1467">
          <a:solidFill>
            <a:schemeClr val="tx1"/>
          </a:solidFill>
          <a:effectLst>
            <a:outerShdw blurRad="38100" dist="38100" dir="2700000" algn="tl">
              <a:srgbClr val="000000"/>
            </a:outerShdw>
          </a:effectLst>
          <a:latin typeface="+mn-lt"/>
        </a:defRPr>
      </a:lvl4pPr>
      <a:lvl5pPr marL="1473053" indent="-162968" algn="l" defTabSz="653985" rtl="0" eaLnBrk="0" fontAlgn="base" hangingPunct="0">
        <a:spcBef>
          <a:spcPct val="20000"/>
        </a:spcBef>
        <a:spcAft>
          <a:spcPct val="0"/>
        </a:spcAft>
        <a:buClr>
          <a:schemeClr val="hlink"/>
        </a:buClr>
        <a:buSzPct val="70000"/>
        <a:buFont typeface="Wingdings" panose="05000000000000000000" pitchFamily="2" charset="2"/>
        <a:buChar char="n"/>
        <a:defRPr sz="1467">
          <a:solidFill>
            <a:schemeClr val="tx1"/>
          </a:solidFill>
          <a:effectLst>
            <a:outerShdw blurRad="38100" dist="38100" dir="2700000" algn="tl">
              <a:srgbClr val="000000"/>
            </a:outerShdw>
          </a:effectLst>
          <a:latin typeface="+mn-lt"/>
        </a:defRPr>
      </a:lvl5pPr>
      <a:lvl6pPr marL="2082592" indent="-162968" algn="l" defTabSz="653985" rtl="0" fontAlgn="base">
        <a:spcBef>
          <a:spcPct val="20000"/>
        </a:spcBef>
        <a:spcAft>
          <a:spcPct val="0"/>
        </a:spcAft>
        <a:buClr>
          <a:schemeClr val="hlink"/>
        </a:buClr>
        <a:buSzPct val="70000"/>
        <a:buFont typeface="Wingdings" pitchFamily="2" charset="2"/>
        <a:buChar char="n"/>
        <a:defRPr sz="1467">
          <a:solidFill>
            <a:schemeClr val="tx1"/>
          </a:solidFill>
          <a:effectLst>
            <a:outerShdw blurRad="38100" dist="38100" dir="2700000" algn="tl">
              <a:srgbClr val="000000"/>
            </a:outerShdw>
          </a:effectLst>
          <a:latin typeface="+mn-lt"/>
        </a:defRPr>
      </a:lvl6pPr>
      <a:lvl7pPr marL="2692131" indent="-162968" algn="l" defTabSz="653985" rtl="0" fontAlgn="base">
        <a:spcBef>
          <a:spcPct val="20000"/>
        </a:spcBef>
        <a:spcAft>
          <a:spcPct val="0"/>
        </a:spcAft>
        <a:buClr>
          <a:schemeClr val="hlink"/>
        </a:buClr>
        <a:buSzPct val="70000"/>
        <a:buFont typeface="Wingdings" pitchFamily="2" charset="2"/>
        <a:buChar char="n"/>
        <a:defRPr sz="1467">
          <a:solidFill>
            <a:schemeClr val="tx1"/>
          </a:solidFill>
          <a:effectLst>
            <a:outerShdw blurRad="38100" dist="38100" dir="2700000" algn="tl">
              <a:srgbClr val="000000"/>
            </a:outerShdw>
          </a:effectLst>
          <a:latin typeface="+mn-lt"/>
        </a:defRPr>
      </a:lvl7pPr>
      <a:lvl8pPr marL="3301670" indent="-162968" algn="l" defTabSz="653985" rtl="0" fontAlgn="base">
        <a:spcBef>
          <a:spcPct val="20000"/>
        </a:spcBef>
        <a:spcAft>
          <a:spcPct val="0"/>
        </a:spcAft>
        <a:buClr>
          <a:schemeClr val="hlink"/>
        </a:buClr>
        <a:buSzPct val="70000"/>
        <a:buFont typeface="Wingdings" pitchFamily="2" charset="2"/>
        <a:buChar char="n"/>
        <a:defRPr sz="1467">
          <a:solidFill>
            <a:schemeClr val="tx1"/>
          </a:solidFill>
          <a:effectLst>
            <a:outerShdw blurRad="38100" dist="38100" dir="2700000" algn="tl">
              <a:srgbClr val="000000"/>
            </a:outerShdw>
          </a:effectLst>
          <a:latin typeface="+mn-lt"/>
        </a:defRPr>
      </a:lvl8pPr>
      <a:lvl9pPr marL="3911209" indent="-162968" algn="l" defTabSz="653985" rtl="0" fontAlgn="base">
        <a:spcBef>
          <a:spcPct val="20000"/>
        </a:spcBef>
        <a:spcAft>
          <a:spcPct val="0"/>
        </a:spcAft>
        <a:buClr>
          <a:schemeClr val="hlink"/>
        </a:buClr>
        <a:buSzPct val="70000"/>
        <a:buFont typeface="Wingdings" pitchFamily="2" charset="2"/>
        <a:buChar char="n"/>
        <a:defRPr sz="1467">
          <a:solidFill>
            <a:schemeClr val="tx1"/>
          </a:solidFill>
          <a:effectLst>
            <a:outerShdw blurRad="38100" dist="38100" dir="2700000" algn="tl">
              <a:srgbClr val="000000"/>
            </a:outerShdw>
          </a:effectLst>
          <a:latin typeface="+mn-lt"/>
        </a:defRPr>
      </a:lvl9pPr>
    </p:bodyStyle>
    <p:otherStyle>
      <a:defPPr>
        <a:defRPr lang="en-US"/>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factmyth.com/factoids/there-are-four-fundamental-forces/" TargetMode="External"/><Relationship Id="rId2" Type="http://schemas.openxmlformats.org/officeDocument/2006/relationships/hyperlink" Target="http://factmyth.com/factoids/the-standard-model-shows-how-elementary-particles-interact/"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factmyth.com/factoids/there-are-four-fundamental-forces/"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www.chemistry.tutorvista.com/.../electromagnetic-force.html" TargetMode="External"/><Relationship Id="rId2" Type="http://schemas.openxmlformats.org/officeDocument/2006/relationships/hyperlink" Target="http://www.thefreedictionary.com/electromagnetic+force"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hyperlink" Target="http://www.dictionary.com/browse/gravity" TargetMode="External"/><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en.wikipedia.org/wiki/Virtual_particle" TargetMode="External"/><Relationship Id="rId2" Type="http://schemas.openxmlformats.org/officeDocument/2006/relationships/hyperlink" Target="http://factmyth.com/factoids/all-particles-are-made-from-massless-particles/"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home.cern/about/physics/standard-model" TargetMode="External"/><Relationship Id="rId2" Type="http://schemas.openxmlformats.org/officeDocument/2006/relationships/hyperlink" Target="http://factmyth.com/factoids/there-are-four-fundamental-forces/" TargetMode="External"/><Relationship Id="rId1" Type="http://schemas.openxmlformats.org/officeDocument/2006/relationships/slideLayout" Target="../slideLayouts/slideLayout7.xml"/><Relationship Id="rId6" Type="http://schemas.openxmlformats.org/officeDocument/2006/relationships/hyperlink" Target="http://www.youtube.com/user/scishow" TargetMode="External"/><Relationship Id="rId5" Type="http://schemas.openxmlformats.org/officeDocument/2006/relationships/hyperlink" Target="http://www.youtube.com/channel/UC7_gcs09iThXybpVgjHZ_7g" TargetMode="External"/><Relationship Id="rId4" Type="http://schemas.openxmlformats.org/officeDocument/2006/relationships/hyperlink" Target="http://www.youtube.com/channel/UCD5B6VoXv41fJ-IW8Wrhz9A"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jpeg"/></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www.answers.com/" TargetMode="External"/><Relationship Id="rId2" Type="http://schemas.openxmlformats.org/officeDocument/2006/relationships/hyperlink" Target="https://www.physicsforums.com/threads/estimating-"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image" Target="../media/image680.emf"/><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69.emf"/><Relationship Id="rId5" Type="http://schemas.openxmlformats.org/officeDocument/2006/relationships/customXml" Target="../ink/ink2.xml"/><Relationship Id="rId4" Type="http://schemas.openxmlformats.org/officeDocument/2006/relationships/image" Target="../media/image68.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hyperlink" Target="http://r.search.aol.com/_ylt=AwrC1FQ2ovVbH30A6RVpCWVH;_ylu=X3oDMTByMjB0aG5zBGNvbG8DYmYxBHBvcwMxBHZ0aWQDBHNlYwNzYw--/RV=2/RE=1542853303/RO=10/RU=http:/www.oxforddictionaries.com/RK=0/RS=EVUFrZW.1wcspRlbIQLz4X4QK1g-"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customXml" Target="../ink/ink4.xml"/><Relationship Id="rId7" Type="http://schemas.openxmlformats.org/officeDocument/2006/relationships/image" Target="../media/image84.jpe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customXml" Target="../ink/ink5.xml"/><Relationship Id="rId4" Type="http://schemas.openxmlformats.org/officeDocument/2006/relationships/image" Target="../media/image72.emf"/></Relationships>
</file>

<file path=ppt/slides/_rels/slide7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8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8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5" Type="http://schemas.openxmlformats.org/officeDocument/2006/relationships/image" Target="../media/image116.png"/><Relationship Id="rId4" Type="http://schemas.openxmlformats.org/officeDocument/2006/relationships/image" Target="../media/image115.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cASSINI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79" y="-61119"/>
            <a:ext cx="5742667" cy="574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5"/>
          <p:cNvSpPr txBox="1">
            <a:spLocks noChangeArrowheads="1"/>
          </p:cNvSpPr>
          <p:nvPr/>
        </p:nvSpPr>
        <p:spPr bwMode="auto">
          <a:xfrm>
            <a:off x="1286742" y="3817044"/>
            <a:ext cx="3047719" cy="3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90538">
              <a:spcBef>
                <a:spcPct val="20000"/>
              </a:spcBef>
              <a:buClr>
                <a:schemeClr val="hlink"/>
              </a:buClr>
              <a:buSzPct val="70000"/>
              <a:buFont typeface="Wingdings" panose="05000000000000000000" pitchFamily="2" charset="2"/>
              <a:buChar char="n"/>
              <a:defRPr sz="1700">
                <a:solidFill>
                  <a:schemeClr val="tx1"/>
                </a:solidFill>
                <a:latin typeface="Tahoma" panose="020B0604030504040204" pitchFamily="34" charset="0"/>
              </a:defRPr>
            </a:lvl1pPr>
            <a:lvl2pPr marL="398463" indent="-152400" defTabSz="490538">
              <a:spcBef>
                <a:spcPct val="20000"/>
              </a:spcBef>
              <a:buClr>
                <a:schemeClr val="tx1"/>
              </a:buClr>
              <a:buChar char="–"/>
              <a:defRPr sz="1500">
                <a:solidFill>
                  <a:schemeClr val="tx1"/>
                </a:solidFill>
                <a:latin typeface="Tahoma" panose="020B0604030504040204" pitchFamily="34" charset="0"/>
              </a:defRPr>
            </a:lvl2pPr>
            <a:lvl3pPr marL="614363" indent="-123825" defTabSz="490538">
              <a:spcBef>
                <a:spcPct val="20000"/>
              </a:spcBef>
              <a:buClr>
                <a:schemeClr val="hlink"/>
              </a:buClr>
              <a:buSzPct val="70000"/>
              <a:buFont typeface="Wingdings" panose="05000000000000000000" pitchFamily="2" charset="2"/>
              <a:buChar char="n"/>
              <a:defRPr sz="1300">
                <a:solidFill>
                  <a:schemeClr val="tx1"/>
                </a:solidFill>
                <a:latin typeface="Tahoma" panose="020B0604030504040204" pitchFamily="34" charset="0"/>
              </a:defRPr>
            </a:lvl3pPr>
            <a:lvl4pPr marL="858838" indent="-122238" defTabSz="490538">
              <a:spcBef>
                <a:spcPct val="20000"/>
              </a:spcBef>
              <a:buClr>
                <a:schemeClr val="tx1"/>
              </a:buClr>
              <a:buChar char="–"/>
              <a:defRPr sz="1100">
                <a:solidFill>
                  <a:schemeClr val="tx1"/>
                </a:solidFill>
                <a:latin typeface="Tahoma" panose="020B0604030504040204" pitchFamily="34" charset="0"/>
              </a:defRPr>
            </a:lvl4pPr>
            <a:lvl5pPr marL="1104900" indent="-122238" defTabSz="490538">
              <a:spcBef>
                <a:spcPct val="20000"/>
              </a:spcBef>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5pPr>
            <a:lvl6pPr marL="1562100"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6pPr>
            <a:lvl7pPr marL="2019300"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7pPr>
            <a:lvl8pPr marL="2476500"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8pPr>
            <a:lvl9pPr marL="2933700"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9pPr>
          </a:lstStyle>
          <a:p>
            <a:pPr algn="ctr">
              <a:spcBef>
                <a:spcPct val="50000"/>
              </a:spcBef>
              <a:buClrTx/>
              <a:buSzTx/>
              <a:buFontTx/>
              <a:buNone/>
            </a:pPr>
            <a:endParaRPr lang="en-US" altLang="en-US" sz="1866" b="1" dirty="0"/>
          </a:p>
        </p:txBody>
      </p:sp>
      <p:sp>
        <p:nvSpPr>
          <p:cNvPr id="11268" name="WordArt 6"/>
          <p:cNvSpPr>
            <a:spLocks noChangeArrowheads="1" noChangeShapeType="1" noTextEdit="1"/>
          </p:cNvSpPr>
          <p:nvPr/>
        </p:nvSpPr>
        <p:spPr bwMode="auto">
          <a:xfrm>
            <a:off x="1188244" y="3340736"/>
            <a:ext cx="3557789" cy="48044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48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endParaRPr>
          </a:p>
        </p:txBody>
      </p:sp>
      <p:sp>
        <p:nvSpPr>
          <p:cNvPr id="11269" name="Text Box 8"/>
          <p:cNvSpPr txBox="1">
            <a:spLocks noChangeArrowheads="1"/>
          </p:cNvSpPr>
          <p:nvPr/>
        </p:nvSpPr>
        <p:spPr bwMode="auto">
          <a:xfrm>
            <a:off x="1326450" y="3033305"/>
            <a:ext cx="2946128" cy="297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90538">
              <a:spcBef>
                <a:spcPct val="20000"/>
              </a:spcBef>
              <a:buClr>
                <a:schemeClr val="hlink"/>
              </a:buClr>
              <a:buSzPct val="70000"/>
              <a:buFont typeface="Wingdings" panose="05000000000000000000" pitchFamily="2" charset="2"/>
              <a:buChar char="n"/>
              <a:defRPr sz="1700">
                <a:solidFill>
                  <a:schemeClr val="tx1"/>
                </a:solidFill>
                <a:latin typeface="Tahoma" panose="020B0604030504040204" pitchFamily="34" charset="0"/>
              </a:defRPr>
            </a:lvl1pPr>
            <a:lvl2pPr marL="398463" indent="-152400" defTabSz="490538">
              <a:spcBef>
                <a:spcPct val="20000"/>
              </a:spcBef>
              <a:buClr>
                <a:schemeClr val="tx1"/>
              </a:buClr>
              <a:buChar char="–"/>
              <a:defRPr sz="1500">
                <a:solidFill>
                  <a:schemeClr val="tx1"/>
                </a:solidFill>
                <a:latin typeface="Tahoma" panose="020B0604030504040204" pitchFamily="34" charset="0"/>
              </a:defRPr>
            </a:lvl2pPr>
            <a:lvl3pPr marL="614363" indent="-123825" defTabSz="490538">
              <a:spcBef>
                <a:spcPct val="20000"/>
              </a:spcBef>
              <a:buClr>
                <a:schemeClr val="hlink"/>
              </a:buClr>
              <a:buSzPct val="70000"/>
              <a:buFont typeface="Wingdings" panose="05000000000000000000" pitchFamily="2" charset="2"/>
              <a:buChar char="n"/>
              <a:defRPr sz="1300">
                <a:solidFill>
                  <a:schemeClr val="tx1"/>
                </a:solidFill>
                <a:latin typeface="Tahoma" panose="020B0604030504040204" pitchFamily="34" charset="0"/>
              </a:defRPr>
            </a:lvl3pPr>
            <a:lvl4pPr marL="858838" indent="-122238" defTabSz="490538">
              <a:spcBef>
                <a:spcPct val="20000"/>
              </a:spcBef>
              <a:buClr>
                <a:schemeClr val="tx1"/>
              </a:buClr>
              <a:buChar char="–"/>
              <a:defRPr sz="1100">
                <a:solidFill>
                  <a:schemeClr val="tx1"/>
                </a:solidFill>
                <a:latin typeface="Tahoma" panose="020B0604030504040204" pitchFamily="34" charset="0"/>
              </a:defRPr>
            </a:lvl4pPr>
            <a:lvl5pPr marL="1104900" indent="-122238" defTabSz="490538">
              <a:spcBef>
                <a:spcPct val="20000"/>
              </a:spcBef>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5pPr>
            <a:lvl6pPr marL="1562100"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6pPr>
            <a:lvl7pPr marL="2019300"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7pPr>
            <a:lvl8pPr marL="2476500"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8pPr>
            <a:lvl9pPr marL="2933700"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9pPr>
          </a:lstStyle>
          <a:p>
            <a:pPr>
              <a:spcBef>
                <a:spcPct val="50000"/>
              </a:spcBef>
              <a:buClrTx/>
              <a:buSzTx/>
              <a:buFontTx/>
              <a:buNone/>
            </a:pPr>
            <a:endParaRPr lang="en-US" altLang="en-US" sz="1333"/>
          </a:p>
        </p:txBody>
      </p:sp>
      <p:sp>
        <p:nvSpPr>
          <p:cNvPr id="11270" name="WordArt 9"/>
          <p:cNvSpPr>
            <a:spLocks noChangeArrowheads="1" noChangeShapeType="1" noTextEdit="1"/>
          </p:cNvSpPr>
          <p:nvPr/>
        </p:nvSpPr>
        <p:spPr bwMode="auto">
          <a:xfrm rot="21173174">
            <a:off x="1419889" y="2818129"/>
            <a:ext cx="2174443" cy="1680422"/>
          </a:xfrm>
          <a:prstGeom prst="rect">
            <a:avLst/>
          </a:prstGeom>
        </p:spPr>
        <p:txBody>
          <a:bodyPr wrap="none" fromWordArt="1">
            <a:prstTxWarp prst="textCascadeUp">
              <a:avLst>
                <a:gd name="adj" fmla="val 28569"/>
              </a:avLst>
            </a:prstTxWarp>
            <a:scene3d>
              <a:camera prst="legacyPerspectiveFront">
                <a:rot lat="20519997" lon="1080000" rev="0"/>
              </a:camera>
              <a:lightRig rig="legacyHarsh2" dir="b"/>
            </a:scene3d>
            <a:sp3d extrusionH="430200" prstMaterial="legacyMatte">
              <a:extrusionClr>
                <a:srgbClr val="FF6600"/>
              </a:extrusionClr>
              <a:contourClr>
                <a:srgbClr val="FFE701"/>
              </a:contourClr>
            </a:sp3d>
          </a:bodyPr>
          <a:lstStyle/>
          <a:p>
            <a:pPr algn="ctr"/>
            <a:r>
              <a:rPr lang="en-US" sz="4800" kern="10" dirty="0">
                <a:ln w="9525">
                  <a:round/>
                  <a:headEnd/>
                  <a:tailEnd/>
                </a:ln>
                <a:gradFill rotWithShape="1">
                  <a:gsLst>
                    <a:gs pos="0">
                      <a:srgbClr val="FFE701"/>
                    </a:gs>
                    <a:gs pos="100000">
                      <a:srgbClr val="FE3E02"/>
                    </a:gs>
                  </a:gsLst>
                  <a:lin ang="5580000" scaled="1"/>
                </a:gradFill>
                <a:latin typeface="Comic Sans MS" panose="030F0702030302020204" pitchFamily="66" charset="0"/>
              </a:rPr>
              <a:t>Quantum Physics and</a:t>
            </a:r>
          </a:p>
          <a:p>
            <a:pPr algn="ctr"/>
            <a:r>
              <a:rPr lang="en-US" sz="4800" kern="10" dirty="0">
                <a:ln w="9525">
                  <a:round/>
                  <a:headEnd/>
                  <a:tailEnd/>
                </a:ln>
                <a:gradFill rotWithShape="1">
                  <a:gsLst>
                    <a:gs pos="0">
                      <a:srgbClr val="FFE701"/>
                    </a:gs>
                    <a:gs pos="100000">
                      <a:srgbClr val="FE3E02"/>
                    </a:gs>
                  </a:gsLst>
                  <a:lin ang="5580000" scaled="1"/>
                </a:gradFill>
                <a:latin typeface="Comic Sans MS" panose="030F0702030302020204" pitchFamily="66" charset="0"/>
              </a:rPr>
              <a:t> String Theory</a:t>
            </a:r>
          </a:p>
          <a:p>
            <a:pPr algn="ctr"/>
            <a:endParaRPr lang="en-US" sz="4800" kern="10" dirty="0">
              <a:ln w="9525">
                <a:round/>
                <a:headEnd/>
                <a:tailEnd/>
              </a:ln>
              <a:gradFill rotWithShape="1">
                <a:gsLst>
                  <a:gs pos="0">
                    <a:srgbClr val="FFE701"/>
                  </a:gs>
                  <a:gs pos="100000">
                    <a:srgbClr val="FE3E02"/>
                  </a:gs>
                </a:gsLst>
                <a:lin ang="5580000" scaled="1"/>
              </a:gradFill>
              <a:latin typeface="Impact" panose="020B0806030902050204" pitchFamily="34" charset="0"/>
            </a:endParaRPr>
          </a:p>
        </p:txBody>
      </p:sp>
      <p:sp>
        <p:nvSpPr>
          <p:cNvPr id="11271" name="WordArt 7"/>
          <p:cNvSpPr>
            <a:spLocks noChangeArrowheads="1" noChangeShapeType="1" noTextEdit="1"/>
          </p:cNvSpPr>
          <p:nvPr/>
        </p:nvSpPr>
        <p:spPr bwMode="auto">
          <a:xfrm>
            <a:off x="-107156" y="770880"/>
            <a:ext cx="3758853" cy="2728756"/>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contourClr>
                <a:srgbClr val="FFE701"/>
              </a:contourClr>
            </a:sp3d>
          </a:bodyPr>
          <a:lstStyle/>
          <a:p>
            <a:pPr algn="ctr"/>
            <a:r>
              <a:rPr lang="en-US" sz="4800" kern="10" dirty="0">
                <a:ln w="9525">
                  <a:round/>
                  <a:headEnd/>
                  <a:tailEnd/>
                </a:ln>
                <a:gradFill rotWithShape="0">
                  <a:gsLst>
                    <a:gs pos="0">
                      <a:srgbClr val="FFE701"/>
                    </a:gs>
                    <a:gs pos="100000">
                      <a:srgbClr val="FE3E02"/>
                    </a:gs>
                  </a:gsLst>
                  <a:lin ang="5400000" scaled="1"/>
                </a:gradFill>
                <a:latin typeface="Impact" panose="020B0806030902050204" pitchFamily="34" charset="0"/>
              </a:rPr>
              <a:t>Quantum things</a:t>
            </a:r>
          </a:p>
          <a:p>
            <a:pPr algn="ctr"/>
            <a:r>
              <a:rPr lang="en-US" sz="4800" kern="10" dirty="0">
                <a:ln w="9525">
                  <a:round/>
                  <a:headEnd/>
                  <a:tailEnd/>
                </a:ln>
                <a:gradFill rotWithShape="0">
                  <a:gsLst>
                    <a:gs pos="0">
                      <a:srgbClr val="FFE701"/>
                    </a:gs>
                    <a:gs pos="100000">
                      <a:srgbClr val="FE3E02"/>
                    </a:gs>
                  </a:gsLst>
                  <a:lin ang="5400000" scaled="1"/>
                </a:gradFill>
                <a:latin typeface="Impact" panose="020B0806030902050204" pitchFamily="34" charset="0"/>
              </a:rPr>
              <a:t> &amp;  fizzy  strings</a:t>
            </a:r>
          </a:p>
        </p:txBody>
      </p:sp>
      <p:pic>
        <p:nvPicPr>
          <p:cNvPr id="11" name="Picture 13" descr="CAP AE SEAL SMALL">
            <a:extLst>
              <a:ext uri="{FF2B5EF4-FFF2-40B4-BE49-F238E27FC236}">
                <a16:creationId xmlns:a16="http://schemas.microsoft.com/office/drawing/2014/main" id="{070BF1B0-28E3-4BC8-B9CA-08A20561E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44" y="29175"/>
            <a:ext cx="840329" cy="840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393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www.youngthinkersguild.com/wordpress/wp-content/uploads/2014/12/einsteinrelativity1.jpg">
            <a:extLst>
              <a:ext uri="{FF2B5EF4-FFF2-40B4-BE49-F238E27FC236}">
                <a16:creationId xmlns:a16="http://schemas.microsoft.com/office/drawing/2014/main" id="{5FF38594-235B-40F6-8A95-4A8A8D9B09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1375"/>
            <a:ext cx="5729288" cy="26146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308074B-0443-4450-A0F4-D309CE4BAB89}"/>
              </a:ext>
            </a:extLst>
          </p:cNvPr>
          <p:cNvSpPr txBox="1"/>
          <p:nvPr/>
        </p:nvSpPr>
        <p:spPr>
          <a:xfrm rot="20494512">
            <a:off x="862067" y="2321677"/>
            <a:ext cx="3653446" cy="246221"/>
          </a:xfrm>
          <a:prstGeom prst="rect">
            <a:avLst/>
          </a:prstGeom>
          <a:noFill/>
        </p:spPr>
        <p:txBody>
          <a:bodyPr wrap="square" rtlCol="0">
            <a:spAutoFit/>
          </a:bodyPr>
          <a:lstStyle/>
          <a:p>
            <a:r>
              <a:rPr lang="en-US" dirty="0">
                <a:solidFill>
                  <a:srgbClr val="FFC000"/>
                </a:solidFill>
              </a:rPr>
              <a:t>…</a:t>
            </a:r>
          </a:p>
        </p:txBody>
      </p:sp>
    </p:spTree>
    <p:extLst>
      <p:ext uri="{BB962C8B-B14F-4D97-AF65-F5344CB8AC3E}">
        <p14:creationId xmlns:p14="http://schemas.microsoft.com/office/powerpoint/2010/main" val="3997524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tse3.mm.bing.net/th?id=OIP.w-RiNya2v5suOWmLfcEuCQHaFu&amp;pid=Api&amp;P=0&amp;w=215&amp;h=167">
            <a:extLst>
              <a:ext uri="{FF2B5EF4-FFF2-40B4-BE49-F238E27FC236}">
                <a16:creationId xmlns:a16="http://schemas.microsoft.com/office/drawing/2014/main" id="{E9B6DE1B-99E6-4E70-8461-E8456A09E9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0706" y="100867"/>
            <a:ext cx="2047875" cy="15906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tse2.mm.bing.net/th?id=OIP.OelmYyEQleYn50Hgu9E8PgHaH5&amp;pid=Api&amp;P=0&amp;w=300&amp;h=300">
            <a:extLst>
              <a:ext uri="{FF2B5EF4-FFF2-40B4-BE49-F238E27FC236}">
                <a16:creationId xmlns:a16="http://schemas.microsoft.com/office/drawing/2014/main" id="{2B0554EB-0209-413C-93D1-A6922A2FD8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 y="-51473"/>
            <a:ext cx="1733248" cy="184388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tse2.mm.bing.net/th?id=OIP.jcOV8pmtpS9dDJ0uzCy_7QAAAA&amp;pid=Api&amp;P=0&amp;w=300&amp;h=300">
            <a:extLst>
              <a:ext uri="{FF2B5EF4-FFF2-40B4-BE49-F238E27FC236}">
                <a16:creationId xmlns:a16="http://schemas.microsoft.com/office/drawing/2014/main" id="{47AB0BFC-1672-4771-BB9F-28251E0DEA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2054" y="-506810"/>
            <a:ext cx="1733248" cy="24184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A877D4D-F8C6-422C-87E7-517620637262}"/>
              </a:ext>
            </a:extLst>
          </p:cNvPr>
          <p:cNvSpPr txBox="1"/>
          <p:nvPr/>
        </p:nvSpPr>
        <p:spPr>
          <a:xfrm>
            <a:off x="0" y="1691542"/>
            <a:ext cx="4953000" cy="2985433"/>
          </a:xfrm>
          <a:prstGeom prst="rect">
            <a:avLst/>
          </a:prstGeom>
          <a:noFill/>
        </p:spPr>
        <p:txBody>
          <a:bodyPr wrap="square" rtlCol="0">
            <a:spAutoFit/>
          </a:bodyPr>
          <a:lstStyle/>
          <a:p>
            <a:r>
              <a:rPr lang="en-US" dirty="0"/>
              <a:t>To paraphrase of the first law of thermodynamics: </a:t>
            </a:r>
          </a:p>
          <a:p>
            <a:r>
              <a:rPr lang="en-US" dirty="0"/>
              <a:t>"Nothing disappears; everything goes somewhere.“</a:t>
            </a:r>
          </a:p>
          <a:p>
            <a:r>
              <a:rPr lang="en-US" dirty="0"/>
              <a:t>Matter, for example, cannot be destroyed, but only turned into energy.</a:t>
            </a:r>
          </a:p>
          <a:p>
            <a:r>
              <a:rPr lang="en-US" dirty="0"/>
              <a:t>E=mc</a:t>
            </a:r>
            <a:r>
              <a:rPr lang="en-US" baseline="30000" dirty="0"/>
              <a:t>2</a:t>
            </a:r>
            <a:r>
              <a:rPr lang="en-US" dirty="0"/>
              <a:t> is the equation that describes the amount of energy it turns into.”         </a:t>
            </a:r>
          </a:p>
          <a:p>
            <a:r>
              <a:rPr lang="en-US" dirty="0"/>
              <a:t>This is called the energy – matter equivalence.                          						</a:t>
            </a:r>
          </a:p>
          <a:p>
            <a:endParaRPr lang="en-US" b="1" cap="all" dirty="0"/>
          </a:p>
          <a:p>
            <a:r>
              <a:rPr lang="en-US" dirty="0"/>
              <a:t>“Matter can be thought of as highly organized energy, and energy can be viewed as disorganized matter. Turning one into the other can only be done at a certain ratio, and that ratio is what Einstein's equation provides. Splitting a heavy atom makes two lighter atoms, but their combined weight is not equal to the weight of the original atom; it's slightly lower. The difference in mass was converted to energy at a rate of </a:t>
            </a:r>
            <a:r>
              <a:rPr lang="en-US" sz="1400" dirty="0">
                <a:solidFill>
                  <a:srgbClr val="FFC000"/>
                </a:solidFill>
              </a:rPr>
              <a:t>E (energy released) = m (difference in mass) x c (the speed of light)</a:t>
            </a:r>
            <a:r>
              <a:rPr lang="en-US" sz="1400" baseline="30000" dirty="0">
                <a:solidFill>
                  <a:srgbClr val="FFC000"/>
                </a:solidFill>
              </a:rPr>
              <a:t>2</a:t>
            </a:r>
            <a:r>
              <a:rPr lang="en-US" dirty="0"/>
              <a:t>.”</a:t>
            </a:r>
          </a:p>
          <a:p>
            <a:endParaRPr lang="en-US" dirty="0"/>
          </a:p>
          <a:p>
            <a:r>
              <a:rPr lang="en-US" dirty="0"/>
              <a:t>				Reference.com</a:t>
            </a:r>
          </a:p>
          <a:p>
            <a:endParaRPr lang="en-US" dirty="0"/>
          </a:p>
          <a:p>
            <a:endParaRPr lang="en-US" dirty="0"/>
          </a:p>
        </p:txBody>
      </p:sp>
      <p:pic>
        <p:nvPicPr>
          <p:cNvPr id="2" name="Picture 1">
            <a:extLst>
              <a:ext uri="{FF2B5EF4-FFF2-40B4-BE49-F238E27FC236}">
                <a16:creationId xmlns:a16="http://schemas.microsoft.com/office/drawing/2014/main" id="{08F40D51-FB13-4E3E-8AC2-D9D8706E107E}"/>
              </a:ext>
            </a:extLst>
          </p:cNvPr>
          <p:cNvPicPr>
            <a:picLocks noChangeAspect="1"/>
          </p:cNvPicPr>
          <p:nvPr/>
        </p:nvPicPr>
        <p:blipFill>
          <a:blip r:embed="rId5"/>
          <a:stretch>
            <a:fillRect/>
          </a:stretch>
        </p:blipFill>
        <p:spPr>
          <a:xfrm>
            <a:off x="4801897" y="2910681"/>
            <a:ext cx="882449" cy="748889"/>
          </a:xfrm>
          <a:prstGeom prst="rect">
            <a:avLst/>
          </a:prstGeom>
        </p:spPr>
      </p:pic>
      <p:sp>
        <p:nvSpPr>
          <p:cNvPr id="3" name="TextBox 2">
            <a:extLst>
              <a:ext uri="{FF2B5EF4-FFF2-40B4-BE49-F238E27FC236}">
                <a16:creationId xmlns:a16="http://schemas.microsoft.com/office/drawing/2014/main" id="{F1755CDF-A391-4C1E-B978-B2EC6A1880F6}"/>
              </a:ext>
            </a:extLst>
          </p:cNvPr>
          <p:cNvSpPr txBox="1"/>
          <p:nvPr/>
        </p:nvSpPr>
        <p:spPr>
          <a:xfrm>
            <a:off x="4786418" y="3640015"/>
            <a:ext cx="913405" cy="400110"/>
          </a:xfrm>
          <a:prstGeom prst="rect">
            <a:avLst/>
          </a:prstGeom>
          <a:noFill/>
        </p:spPr>
        <p:txBody>
          <a:bodyPr wrap="square" rtlCol="0">
            <a:spAutoFit/>
          </a:bodyPr>
          <a:lstStyle/>
          <a:p>
            <a:pPr algn="ctr"/>
            <a:r>
              <a:rPr lang="en-US" dirty="0"/>
              <a:t>The “strong “force</a:t>
            </a:r>
          </a:p>
        </p:txBody>
      </p:sp>
    </p:spTree>
    <p:extLst>
      <p:ext uri="{BB962C8B-B14F-4D97-AF65-F5344CB8AC3E}">
        <p14:creationId xmlns:p14="http://schemas.microsoft.com/office/powerpoint/2010/main" val="2077562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EA106F-ED14-4165-8485-36950032F8D7}"/>
              </a:ext>
            </a:extLst>
          </p:cNvPr>
          <p:cNvSpPr txBox="1"/>
          <p:nvPr/>
        </p:nvSpPr>
        <p:spPr>
          <a:xfrm>
            <a:off x="1188244" y="472281"/>
            <a:ext cx="3505200" cy="246221"/>
          </a:xfrm>
          <a:prstGeom prst="rect">
            <a:avLst/>
          </a:prstGeom>
          <a:noFill/>
        </p:spPr>
        <p:txBody>
          <a:bodyPr wrap="square" rtlCol="0">
            <a:spAutoFit/>
          </a:bodyPr>
          <a:lstStyle/>
          <a:p>
            <a:r>
              <a:rPr lang="en-US" dirty="0"/>
              <a:t>When we burn wood, it becomes heat and light and ash.</a:t>
            </a:r>
          </a:p>
        </p:txBody>
      </p:sp>
      <p:pic>
        <p:nvPicPr>
          <p:cNvPr id="6148" name="Picture 4" descr="https://tse1.mm.bing.net/th?id=OIP.Z_-yVuMC-5Bszsy2exK_0wHaKq&amp;pid=Api&amp;P=0&amp;w=300&amp;h=300">
            <a:extLst>
              <a:ext uri="{FF2B5EF4-FFF2-40B4-BE49-F238E27FC236}">
                <a16:creationId xmlns:a16="http://schemas.microsoft.com/office/drawing/2014/main" id="{D19A029C-0143-41D5-A4E8-474D851E5C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7844" y="966038"/>
            <a:ext cx="1990725"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407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C9C433-48FD-4743-8FF4-AE375F7F0172}"/>
              </a:ext>
            </a:extLst>
          </p:cNvPr>
          <p:cNvSpPr/>
          <p:nvPr/>
        </p:nvSpPr>
        <p:spPr>
          <a:xfrm>
            <a:off x="654844" y="243681"/>
            <a:ext cx="4114800" cy="830997"/>
          </a:xfrm>
          <a:prstGeom prst="rect">
            <a:avLst/>
          </a:prstGeom>
        </p:spPr>
        <p:txBody>
          <a:bodyPr wrap="square">
            <a:spAutoFit/>
          </a:bodyPr>
          <a:lstStyle/>
          <a:p>
            <a:pPr marL="0" marR="0" algn="ctr"/>
            <a:r>
              <a:rPr lang="en-US" sz="1600" b="1" dirty="0">
                <a:latin typeface="Helvetica" panose="020B0604020202020204" pitchFamily="34" charset="0"/>
                <a:ea typeface="Times New Roman" panose="02020603050405020304" pitchFamily="18" charset="0"/>
              </a:rPr>
              <a:t>The Standard Model of particle physics: The absolutely amazing theory of </a:t>
            </a:r>
            <a:r>
              <a:rPr lang="en-US" sz="1600" b="1" i="1" dirty="0">
                <a:solidFill>
                  <a:srgbClr val="FFC000"/>
                </a:solidFill>
                <a:latin typeface="Helvetica" panose="020B0604020202020204" pitchFamily="34" charset="0"/>
                <a:ea typeface="Times New Roman" panose="02020603050405020304" pitchFamily="18" charset="0"/>
              </a:rPr>
              <a:t>almost</a:t>
            </a:r>
            <a:r>
              <a:rPr lang="en-US" sz="1600" b="1" i="1" dirty="0">
                <a:latin typeface="Helvetica" panose="020B0604020202020204" pitchFamily="34" charset="0"/>
                <a:ea typeface="Times New Roman" panose="02020603050405020304" pitchFamily="18" charset="0"/>
              </a:rPr>
              <a:t> </a:t>
            </a:r>
            <a:r>
              <a:rPr lang="en-US" sz="1600" b="1" dirty="0">
                <a:latin typeface="Helvetica" panose="020B0604020202020204" pitchFamily="34" charset="0"/>
                <a:ea typeface="Times New Roman" panose="02020603050405020304" pitchFamily="18" charset="0"/>
              </a:rPr>
              <a:t>everything…</a:t>
            </a:r>
            <a:endParaRPr lang="en-US" sz="1600" b="1" dirty="0">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D68A8393-CAA6-42B5-BA5B-F30C7C93960B}"/>
              </a:ext>
            </a:extLst>
          </p:cNvPr>
          <p:cNvSpPr txBox="1"/>
          <p:nvPr/>
        </p:nvSpPr>
        <p:spPr>
          <a:xfrm>
            <a:off x="731044" y="1691481"/>
            <a:ext cx="4191000" cy="1815882"/>
          </a:xfrm>
          <a:prstGeom prst="rect">
            <a:avLst/>
          </a:prstGeom>
          <a:noFill/>
        </p:spPr>
        <p:txBody>
          <a:bodyPr wrap="square" rtlCol="0">
            <a:spAutoFit/>
          </a:bodyPr>
          <a:lstStyle/>
          <a:p>
            <a:pPr algn="ctr"/>
            <a:r>
              <a:rPr lang="en-US" dirty="0"/>
              <a:t>“ </a:t>
            </a:r>
            <a:r>
              <a:rPr lang="en-US" sz="1400" u="sng" dirty="0">
                <a:hlinkClick r:id="rId2"/>
              </a:rPr>
              <a:t>The Standard Model explains how the basic building blocks of matter interact</a:t>
            </a:r>
            <a:r>
              <a:rPr lang="en-US" sz="1400" dirty="0"/>
              <a:t>, governed by </a:t>
            </a:r>
            <a:r>
              <a:rPr lang="en-US" sz="1400" u="sng" dirty="0">
                <a:hlinkClick r:id="rId3"/>
              </a:rPr>
              <a:t>four fundamental forces</a:t>
            </a:r>
            <a:r>
              <a:rPr lang="en-US" sz="1400" dirty="0"/>
              <a:t>.</a:t>
            </a:r>
          </a:p>
          <a:p>
            <a:pPr algn="ctr"/>
            <a:r>
              <a:rPr lang="en-US" sz="1400" dirty="0"/>
              <a:t> That means on a fundamental level it is the theory of [almost] everything </a:t>
            </a:r>
          </a:p>
          <a:p>
            <a:pPr algn="ctr"/>
            <a:endParaRPr lang="en-US" sz="1400" dirty="0"/>
          </a:p>
          <a:p>
            <a:pPr algn="ctr"/>
            <a:r>
              <a:rPr lang="en-US" sz="1400" dirty="0"/>
              <a:t>(aside from things like [gravity], dark energy, the multiverse theories, string theory, </a:t>
            </a:r>
            <a:r>
              <a:rPr lang="en-US" sz="1400" dirty="0" err="1"/>
              <a:t>etc</a:t>
            </a:r>
            <a:r>
              <a:rPr lang="en-US" sz="1400" dirty="0"/>
              <a:t>).” </a:t>
            </a:r>
          </a:p>
        </p:txBody>
      </p:sp>
    </p:spTree>
    <p:extLst>
      <p:ext uri="{BB962C8B-B14F-4D97-AF65-F5344CB8AC3E}">
        <p14:creationId xmlns:p14="http://schemas.microsoft.com/office/powerpoint/2010/main" val="2586102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67BFDB-880E-443A-A496-600DD00366DA}"/>
              </a:ext>
            </a:extLst>
          </p:cNvPr>
          <p:cNvSpPr txBox="1"/>
          <p:nvPr/>
        </p:nvSpPr>
        <p:spPr>
          <a:xfrm>
            <a:off x="959644" y="472281"/>
            <a:ext cx="3657600" cy="3170099"/>
          </a:xfrm>
          <a:prstGeom prst="rect">
            <a:avLst/>
          </a:prstGeom>
          <a:noFill/>
        </p:spPr>
        <p:txBody>
          <a:bodyPr wrap="square" rtlCol="0">
            <a:spAutoFit/>
          </a:bodyPr>
          <a:lstStyle/>
          <a:p>
            <a:r>
              <a:rPr lang="en-US" sz="2000" u="sng" dirty="0">
                <a:solidFill>
                  <a:schemeClr val="tx1">
                    <a:lumMod val="95000"/>
                  </a:schemeClr>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The four forces</a:t>
            </a:r>
            <a:r>
              <a:rPr lang="en-US" sz="2000" dirty="0">
                <a:solidFill>
                  <a:schemeClr val="tx1">
                    <a:lumMod val="95000"/>
                  </a:schemeClr>
                </a:solidFill>
                <a:latin typeface="Arial" panose="020B0604020202020204" pitchFamily="34" charset="0"/>
                <a:cs typeface="Arial" panose="020B0604020202020204" pitchFamily="34" charset="0"/>
              </a:rPr>
              <a:t> are </a:t>
            </a:r>
          </a:p>
          <a:p>
            <a:endParaRPr lang="en-US" sz="2000" dirty="0">
              <a:solidFill>
                <a:schemeClr val="tx1">
                  <a:lumMod val="95000"/>
                </a:schemeClr>
              </a:solidFill>
              <a:latin typeface="Arial" panose="020B0604020202020204" pitchFamily="34" charset="0"/>
              <a:cs typeface="Arial" panose="020B0604020202020204" pitchFamily="34" charset="0"/>
            </a:endParaRPr>
          </a:p>
          <a:p>
            <a:r>
              <a:rPr lang="en-US" sz="2000" dirty="0">
                <a:solidFill>
                  <a:schemeClr val="tx1">
                    <a:lumMod val="95000"/>
                  </a:schemeClr>
                </a:solidFill>
                <a:latin typeface="Arial" panose="020B0604020202020204" pitchFamily="34" charset="0"/>
                <a:cs typeface="Arial" panose="020B0604020202020204" pitchFamily="34" charset="0"/>
              </a:rPr>
              <a:t>the electromagnetic force, </a:t>
            </a:r>
          </a:p>
          <a:p>
            <a:r>
              <a:rPr lang="en-US" sz="2000" dirty="0">
                <a:solidFill>
                  <a:schemeClr val="tx1">
                    <a:lumMod val="95000"/>
                  </a:schemeClr>
                </a:solidFill>
                <a:latin typeface="Arial" panose="020B0604020202020204" pitchFamily="34" charset="0"/>
                <a:cs typeface="Arial" panose="020B0604020202020204" pitchFamily="34" charset="0"/>
              </a:rPr>
              <a:t>the gravitational force,</a:t>
            </a:r>
          </a:p>
          <a:p>
            <a:r>
              <a:rPr lang="en-US" sz="2000" dirty="0">
                <a:solidFill>
                  <a:schemeClr val="tx1">
                    <a:lumMod val="95000"/>
                  </a:schemeClr>
                </a:solidFill>
                <a:latin typeface="Arial" panose="020B0604020202020204" pitchFamily="34" charset="0"/>
                <a:cs typeface="Arial" panose="020B0604020202020204" pitchFamily="34" charset="0"/>
              </a:rPr>
              <a:t>the weak nuclear force, and the strong nuclear force. </a:t>
            </a:r>
          </a:p>
          <a:p>
            <a:endParaRPr lang="en-US" sz="2000" dirty="0">
              <a:solidFill>
                <a:schemeClr val="tx1">
                  <a:lumMod val="95000"/>
                </a:schemeClr>
              </a:solidFill>
              <a:latin typeface="Arial" panose="020B0604020202020204" pitchFamily="34" charset="0"/>
              <a:cs typeface="Arial" panose="020B0604020202020204" pitchFamily="34" charset="0"/>
            </a:endParaRPr>
          </a:p>
          <a:p>
            <a:endParaRPr lang="en-US" sz="2000" dirty="0">
              <a:solidFill>
                <a:schemeClr val="tx1">
                  <a:lumMod val="95000"/>
                </a:schemeClr>
              </a:solidFill>
              <a:latin typeface="Arial" panose="020B0604020202020204" pitchFamily="34" charset="0"/>
              <a:cs typeface="Arial" panose="020B0604020202020204" pitchFamily="34" charset="0"/>
            </a:endParaRPr>
          </a:p>
          <a:p>
            <a:r>
              <a:rPr lang="en-US" sz="2000" dirty="0">
                <a:solidFill>
                  <a:schemeClr val="tx1">
                    <a:lumMod val="95000"/>
                  </a:schemeClr>
                </a:solidFill>
                <a:latin typeface="Arial" panose="020B0604020202020204" pitchFamily="34" charset="0"/>
                <a:cs typeface="Arial" panose="020B0604020202020204" pitchFamily="34" charset="0"/>
              </a:rPr>
              <a:t>The two nuclear forces hold particles together</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2011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782E7F-4CC7-4D4B-B634-DEEF5D69BBC9}"/>
              </a:ext>
            </a:extLst>
          </p:cNvPr>
          <p:cNvSpPr txBox="1"/>
          <p:nvPr/>
        </p:nvSpPr>
        <p:spPr>
          <a:xfrm>
            <a:off x="502444" y="20725"/>
            <a:ext cx="5226844" cy="4124206"/>
          </a:xfrm>
          <a:prstGeom prst="rect">
            <a:avLst/>
          </a:prstGeom>
          <a:noFill/>
        </p:spPr>
        <p:txBody>
          <a:bodyPr wrap="square" rtlCol="0">
            <a:spAutoFit/>
          </a:bodyPr>
          <a:lstStyle/>
          <a:p>
            <a:pPr algn="ctr"/>
            <a:r>
              <a:rPr lang="en-US" sz="2400" dirty="0">
                <a:latin typeface="Blue Highway Condensed" panose="02010603020202020303" pitchFamily="2" charset="0"/>
              </a:rPr>
              <a:t>The electromagnetic force:</a:t>
            </a:r>
            <a:endParaRPr lang="en-US" sz="1400" dirty="0"/>
          </a:p>
          <a:p>
            <a:r>
              <a:rPr lang="en-US" sz="1400" dirty="0"/>
              <a:t>“The force arising from the attractions and repulsions associated with electric and magnetic fields.</a:t>
            </a:r>
          </a:p>
          <a:p>
            <a:endParaRPr lang="en-US" sz="1400" dirty="0"/>
          </a:p>
          <a:p>
            <a:r>
              <a:rPr lang="en-US" sz="1400" dirty="0"/>
              <a:t>The electromagnetic force is one of the four basic forces in nature, being weaker than the strong nuclear force but stronger than the weak force and gravity.”</a:t>
            </a:r>
          </a:p>
          <a:p>
            <a:r>
              <a:rPr lang="en-US" sz="1400" dirty="0"/>
              <a:t>				                     </a:t>
            </a:r>
            <a:r>
              <a:rPr lang="en-US" sz="1400" dirty="0">
                <a:hlinkClick r:id="rId2"/>
              </a:rPr>
              <a:t>www.thefreedictionary.com/electromagnetic+force</a:t>
            </a:r>
            <a:endParaRPr lang="en-US" sz="1400" dirty="0"/>
          </a:p>
          <a:p>
            <a:endParaRPr lang="en-US" sz="1400" dirty="0"/>
          </a:p>
          <a:p>
            <a:r>
              <a:rPr lang="en-US" sz="1400" dirty="0"/>
              <a:t>“The electromagnetic force is definitely the force that the electromagnetic field exerts on electrical charged particles. The bonds that link the constituents of solids, liquids, gases and plasma are basically based quantum photonic interactions as defined by electromagnetic force.”</a:t>
            </a:r>
          </a:p>
          <a:p>
            <a:r>
              <a:rPr lang="en-US" sz="1400" dirty="0"/>
              <a:t>                     </a:t>
            </a:r>
          </a:p>
          <a:p>
            <a:r>
              <a:rPr lang="en-US" sz="1400" dirty="0"/>
              <a:t>                     </a:t>
            </a:r>
            <a:r>
              <a:rPr lang="en-US" sz="1400" dirty="0">
                <a:hlinkClick r:id="rId3"/>
              </a:rPr>
              <a:t>www.chemistry.tutorvista.com/.../electromagnetic-force.html</a:t>
            </a:r>
            <a:r>
              <a:rPr lang="en-US" sz="1400" dirty="0"/>
              <a:t>  </a:t>
            </a:r>
            <a:r>
              <a:rPr lang="en-US" dirty="0"/>
              <a:t>  </a:t>
            </a:r>
          </a:p>
        </p:txBody>
      </p:sp>
    </p:spTree>
    <p:extLst>
      <p:ext uri="{BB962C8B-B14F-4D97-AF65-F5344CB8AC3E}">
        <p14:creationId xmlns:p14="http://schemas.microsoft.com/office/powerpoint/2010/main" val="1007090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29A3AB-7253-4681-ADAE-B901B1C1892F}"/>
              </a:ext>
            </a:extLst>
          </p:cNvPr>
          <p:cNvSpPr txBox="1"/>
          <p:nvPr/>
        </p:nvSpPr>
        <p:spPr>
          <a:xfrm>
            <a:off x="273844" y="101392"/>
            <a:ext cx="5410200" cy="1138773"/>
          </a:xfrm>
          <a:prstGeom prst="rect">
            <a:avLst/>
          </a:prstGeom>
          <a:noFill/>
        </p:spPr>
        <p:txBody>
          <a:bodyPr wrap="square" rtlCol="0">
            <a:spAutoFit/>
          </a:bodyPr>
          <a:lstStyle/>
          <a:p>
            <a:r>
              <a:rPr lang="en-US" sz="1600" dirty="0"/>
              <a:t>“The electromagnetic spectrum:</a:t>
            </a:r>
          </a:p>
          <a:p>
            <a:r>
              <a:rPr lang="en-US" sz="1600" dirty="0"/>
              <a:t>The photon: </a:t>
            </a:r>
            <a:r>
              <a:rPr lang="en-US" dirty="0"/>
              <a:t>A photon is a particle of light defined as a discrete bundle (or quantum) of electromagnetic (or light) energy. Photons are always in motion and, in a vacuum (a completely empty space), have a constant speed of light to all observers.”</a:t>
            </a:r>
          </a:p>
          <a:p>
            <a:r>
              <a:rPr lang="en-US" sz="1600" dirty="0"/>
              <a:t>                            </a:t>
            </a:r>
            <a:r>
              <a:rPr lang="en-US" dirty="0"/>
              <a:t>www.thoughtco.com/what-is-a-photon-definition-and..</a:t>
            </a:r>
            <a:endParaRPr lang="en-US" sz="1600" dirty="0"/>
          </a:p>
        </p:txBody>
      </p:sp>
      <p:pic>
        <p:nvPicPr>
          <p:cNvPr id="13314" name="Picture 2" descr="https://newgradoptometry.com/wp-content/uploads/2014/12/1-electromagnetic-spectrum-me4f6eea1c9d84083a9cb32e9cc26c89d.png">
            <a:extLst>
              <a:ext uri="{FF2B5EF4-FFF2-40B4-BE49-F238E27FC236}">
                <a16:creationId xmlns:a16="http://schemas.microsoft.com/office/drawing/2014/main" id="{035E3154-1752-44F7-9CAF-D1C65ED8CA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6350"/>
            <a:ext cx="5729288" cy="3021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139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1DCFED-1A4E-4060-991E-A38D2FC07002}"/>
              </a:ext>
            </a:extLst>
          </p:cNvPr>
          <p:cNvPicPr>
            <a:picLocks noChangeAspect="1"/>
          </p:cNvPicPr>
          <p:nvPr/>
        </p:nvPicPr>
        <p:blipFill>
          <a:blip r:embed="rId2"/>
          <a:stretch>
            <a:fillRect/>
          </a:stretch>
        </p:blipFill>
        <p:spPr>
          <a:xfrm>
            <a:off x="4083844" y="167481"/>
            <a:ext cx="1581150" cy="1581150"/>
          </a:xfrm>
          <a:prstGeom prst="rect">
            <a:avLst/>
          </a:prstGeom>
        </p:spPr>
      </p:pic>
      <p:pic>
        <p:nvPicPr>
          <p:cNvPr id="4" name="Picture 3">
            <a:extLst>
              <a:ext uri="{FF2B5EF4-FFF2-40B4-BE49-F238E27FC236}">
                <a16:creationId xmlns:a16="http://schemas.microsoft.com/office/drawing/2014/main" id="{E29B68AF-AE47-4689-A9A7-17E3FEA1AED5}"/>
              </a:ext>
            </a:extLst>
          </p:cNvPr>
          <p:cNvPicPr>
            <a:picLocks noChangeAspect="1"/>
          </p:cNvPicPr>
          <p:nvPr/>
        </p:nvPicPr>
        <p:blipFill>
          <a:blip r:embed="rId3"/>
          <a:stretch>
            <a:fillRect/>
          </a:stretch>
        </p:blipFill>
        <p:spPr>
          <a:xfrm>
            <a:off x="2880505" y="1996281"/>
            <a:ext cx="2867025" cy="1466850"/>
          </a:xfrm>
          <a:prstGeom prst="rect">
            <a:avLst/>
          </a:prstGeom>
        </p:spPr>
      </p:pic>
      <p:sp>
        <p:nvSpPr>
          <p:cNvPr id="5" name="TextBox 4">
            <a:extLst>
              <a:ext uri="{FF2B5EF4-FFF2-40B4-BE49-F238E27FC236}">
                <a16:creationId xmlns:a16="http://schemas.microsoft.com/office/drawing/2014/main" id="{6D84DA0F-DFA7-44BB-9EB4-922C918DC023}"/>
              </a:ext>
            </a:extLst>
          </p:cNvPr>
          <p:cNvSpPr txBox="1"/>
          <p:nvPr/>
        </p:nvSpPr>
        <p:spPr>
          <a:xfrm>
            <a:off x="197644" y="22703"/>
            <a:ext cx="3562350" cy="707886"/>
          </a:xfrm>
          <a:prstGeom prst="rect">
            <a:avLst/>
          </a:prstGeom>
          <a:noFill/>
        </p:spPr>
        <p:txBody>
          <a:bodyPr wrap="square" rtlCol="0">
            <a:spAutoFit/>
          </a:bodyPr>
          <a:lstStyle/>
          <a:p>
            <a:r>
              <a:rPr lang="en-US" b="1" dirty="0"/>
              <a:t>Wave particle duality</a:t>
            </a:r>
            <a:r>
              <a:rPr lang="en-US" dirty="0"/>
              <a:t>: Newton said light was a particle and Maxwell showed light is an “electromagnetic wave surging through space.”                 </a:t>
            </a:r>
            <a:r>
              <a:rPr lang="en-US" u="sng" dirty="0"/>
              <a:t>The Quantum Universe</a:t>
            </a:r>
          </a:p>
          <a:p>
            <a:r>
              <a:rPr lang="en-US" b="1" dirty="0">
                <a:solidFill>
                  <a:srgbClr val="FFC000"/>
                </a:solidFill>
              </a:rPr>
              <a:t>A photon is a wave AND a particle</a:t>
            </a:r>
            <a:r>
              <a:rPr lang="en-US" dirty="0"/>
              <a:t>.</a:t>
            </a:r>
          </a:p>
        </p:txBody>
      </p:sp>
      <p:pic>
        <p:nvPicPr>
          <p:cNvPr id="15362" name="Picture 2" descr="https://tse1.mm.bing.net/th?id=OIP.nITXNHZd_ErpaigtFOppmQHaFj&amp;pid=Api&amp;P=0&amp;w=245&amp;h=184">
            <a:extLst>
              <a:ext uri="{FF2B5EF4-FFF2-40B4-BE49-F238E27FC236}">
                <a16:creationId xmlns:a16="http://schemas.microsoft.com/office/drawing/2014/main" id="{68A8F1D4-E11F-42A8-86A9-E92CBCE53A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644" y="855644"/>
            <a:ext cx="2378062" cy="17859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B7B7356-52A2-4DA5-BA2C-EC6E932D56A7}"/>
              </a:ext>
            </a:extLst>
          </p:cNvPr>
          <p:cNvPicPr>
            <a:picLocks noChangeAspect="1"/>
          </p:cNvPicPr>
          <p:nvPr/>
        </p:nvPicPr>
        <p:blipFill>
          <a:blip r:embed="rId5"/>
          <a:stretch>
            <a:fillRect/>
          </a:stretch>
        </p:blipFill>
        <p:spPr>
          <a:xfrm>
            <a:off x="426244" y="2719328"/>
            <a:ext cx="2771775" cy="1562100"/>
          </a:xfrm>
          <a:prstGeom prst="rect">
            <a:avLst/>
          </a:prstGeom>
        </p:spPr>
      </p:pic>
    </p:spTree>
    <p:extLst>
      <p:ext uri="{BB962C8B-B14F-4D97-AF65-F5344CB8AC3E}">
        <p14:creationId xmlns:p14="http://schemas.microsoft.com/office/powerpoint/2010/main" val="3981677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A8CA80-D69A-497F-ADC6-E959754187E8}"/>
              </a:ext>
            </a:extLst>
          </p:cNvPr>
          <p:cNvSpPr txBox="1"/>
          <p:nvPr/>
        </p:nvSpPr>
        <p:spPr>
          <a:xfrm>
            <a:off x="995190" y="396081"/>
            <a:ext cx="3352800" cy="246221"/>
          </a:xfrm>
          <a:prstGeom prst="rect">
            <a:avLst/>
          </a:prstGeom>
          <a:noFill/>
        </p:spPr>
        <p:txBody>
          <a:bodyPr wrap="square" rtlCol="0">
            <a:spAutoFit/>
          </a:bodyPr>
          <a:lstStyle/>
          <a:p>
            <a:endParaRPr lang="en-US" dirty="0"/>
          </a:p>
        </p:txBody>
      </p:sp>
      <p:pic>
        <p:nvPicPr>
          <p:cNvPr id="3" name="Picture 2">
            <a:extLst>
              <a:ext uri="{FF2B5EF4-FFF2-40B4-BE49-F238E27FC236}">
                <a16:creationId xmlns:a16="http://schemas.microsoft.com/office/drawing/2014/main" id="{DEED42AA-4A9D-496C-9E0B-E6BAFEE79F97}"/>
              </a:ext>
            </a:extLst>
          </p:cNvPr>
          <p:cNvPicPr>
            <a:picLocks noChangeAspect="1"/>
          </p:cNvPicPr>
          <p:nvPr/>
        </p:nvPicPr>
        <p:blipFill>
          <a:blip r:embed="rId2"/>
          <a:stretch>
            <a:fillRect/>
          </a:stretch>
        </p:blipFill>
        <p:spPr>
          <a:xfrm>
            <a:off x="1018267" y="853281"/>
            <a:ext cx="3353091" cy="243861"/>
          </a:xfrm>
          <a:prstGeom prst="rect">
            <a:avLst/>
          </a:prstGeom>
        </p:spPr>
      </p:pic>
      <p:sp>
        <p:nvSpPr>
          <p:cNvPr id="4" name="Rectangle 3">
            <a:extLst>
              <a:ext uri="{FF2B5EF4-FFF2-40B4-BE49-F238E27FC236}">
                <a16:creationId xmlns:a16="http://schemas.microsoft.com/office/drawing/2014/main" id="{A0215EFC-B80A-4E4F-94FD-11D373DEE62A}"/>
              </a:ext>
            </a:extLst>
          </p:cNvPr>
          <p:cNvSpPr/>
          <p:nvPr/>
        </p:nvSpPr>
        <p:spPr>
          <a:xfrm>
            <a:off x="807244" y="1188820"/>
            <a:ext cx="4114800" cy="3108543"/>
          </a:xfrm>
          <a:prstGeom prst="rect">
            <a:avLst/>
          </a:prstGeom>
        </p:spPr>
        <p:txBody>
          <a:bodyPr wrap="square">
            <a:spAutoFit/>
          </a:bodyPr>
          <a:lstStyle/>
          <a:p>
            <a:r>
              <a:rPr lang="en-US" sz="1800" dirty="0">
                <a:solidFill>
                  <a:schemeClr val="tx1">
                    <a:lumMod val="95000"/>
                  </a:schemeClr>
                </a:solidFill>
                <a:latin typeface="helvetica neue"/>
              </a:rPr>
              <a:t>The gravitational force, or gravity:</a:t>
            </a:r>
          </a:p>
          <a:p>
            <a:endParaRPr lang="en-US" sz="1800" dirty="0">
              <a:solidFill>
                <a:schemeClr val="tx1">
                  <a:lumMod val="95000"/>
                </a:schemeClr>
              </a:solidFill>
              <a:latin typeface="helvetica neue"/>
            </a:endParaRPr>
          </a:p>
          <a:p>
            <a:r>
              <a:rPr lang="en-US" dirty="0">
                <a:solidFill>
                  <a:schemeClr val="tx1">
                    <a:lumMod val="95000"/>
                  </a:schemeClr>
                </a:solidFill>
                <a:latin typeface="helvetica neue"/>
              </a:rPr>
              <a:t>“the force that attracts a body toward the center of the earth, or toward any other physical body having mass.</a:t>
            </a:r>
          </a:p>
          <a:p>
            <a:r>
              <a:rPr lang="en-US" dirty="0">
                <a:solidFill>
                  <a:schemeClr val="tx1">
                    <a:lumMod val="95000"/>
                  </a:schemeClr>
                </a:solidFill>
                <a:latin typeface="helvetica neue"/>
              </a:rPr>
              <a:t>Gravity is a </a:t>
            </a:r>
            <a:r>
              <a:rPr lang="en-US" u="sng" dirty="0">
                <a:solidFill>
                  <a:schemeClr val="tx1">
                    <a:lumMod val="95000"/>
                  </a:schemeClr>
                </a:solidFill>
                <a:latin typeface="helvetica neue"/>
              </a:rPr>
              <a:t>weak </a:t>
            </a:r>
            <a:r>
              <a:rPr lang="en-US" dirty="0">
                <a:solidFill>
                  <a:schemeClr val="tx1">
                    <a:lumMod val="95000"/>
                  </a:schemeClr>
                </a:solidFill>
                <a:latin typeface="helvetica neue"/>
              </a:rPr>
              <a:t>force but involves </a:t>
            </a:r>
            <a:r>
              <a:rPr lang="en-US" u="sng" dirty="0">
                <a:solidFill>
                  <a:schemeClr val="tx1">
                    <a:lumMod val="95000"/>
                  </a:schemeClr>
                </a:solidFill>
                <a:latin typeface="helvetica neue"/>
              </a:rPr>
              <a:t>things having great mass</a:t>
            </a:r>
            <a:r>
              <a:rPr lang="en-US" dirty="0">
                <a:solidFill>
                  <a:schemeClr val="tx1">
                    <a:lumMod val="95000"/>
                  </a:schemeClr>
                </a:solidFill>
                <a:latin typeface="helvetica neue"/>
              </a:rPr>
              <a:t>”.</a:t>
            </a:r>
          </a:p>
          <a:p>
            <a:r>
              <a:rPr lang="en-US" dirty="0">
                <a:solidFill>
                  <a:schemeClr val="tx1">
                    <a:lumMod val="95000"/>
                  </a:schemeClr>
                </a:solidFill>
                <a:latin typeface="helvetica neue"/>
              </a:rPr>
              <a:t>                                                        </a:t>
            </a:r>
            <a:r>
              <a:rPr lang="en-US" u="sng" dirty="0">
                <a:solidFill>
                  <a:schemeClr val="tx1">
                    <a:lumMod val="95000"/>
                  </a:schemeClr>
                </a:solidFill>
                <a:latin typeface="helvetica neue"/>
              </a:rPr>
              <a:t>Oxford Dictionary</a:t>
            </a:r>
          </a:p>
          <a:p>
            <a:endParaRPr lang="en-US" dirty="0">
              <a:solidFill>
                <a:schemeClr val="tx1">
                  <a:lumMod val="95000"/>
                </a:schemeClr>
              </a:solidFill>
              <a:latin typeface="helvetica neue"/>
            </a:endParaRPr>
          </a:p>
          <a:p>
            <a:r>
              <a:rPr lang="en-US" dirty="0"/>
              <a:t>“At the atomic level, where masses are very small, the force of gravity is negligible, but for objects that have very large masses such as planets, stars, and galaxies, gravity is a predominant force, and it plays an important role in theories of the structure of the universe.”</a:t>
            </a:r>
          </a:p>
          <a:p>
            <a:r>
              <a:rPr lang="en-US" dirty="0">
                <a:solidFill>
                  <a:schemeClr val="tx1">
                    <a:lumMod val="95000"/>
                  </a:schemeClr>
                </a:solidFill>
                <a:latin typeface="helvetica neue"/>
              </a:rPr>
              <a:t>                                                                            	  			</a:t>
            </a:r>
            <a:r>
              <a:rPr lang="en-US" dirty="0">
                <a:solidFill>
                  <a:schemeClr val="tx1">
                    <a:lumMod val="95000"/>
                  </a:schemeClr>
                </a:solidFill>
                <a:latin typeface="helvetica neue"/>
                <a:hlinkClick r:id="rId3"/>
              </a:rPr>
              <a:t>www.dictionary.com/browse/gravity</a:t>
            </a:r>
            <a:endParaRPr lang="en-US" dirty="0">
              <a:solidFill>
                <a:schemeClr val="tx1">
                  <a:lumMod val="95000"/>
                </a:schemeClr>
              </a:solidFill>
              <a:latin typeface="helvetica neue"/>
            </a:endParaRPr>
          </a:p>
          <a:p>
            <a:endParaRPr lang="en-US" dirty="0">
              <a:solidFill>
                <a:schemeClr val="tx1">
                  <a:lumMod val="95000"/>
                </a:schemeClr>
              </a:solidFill>
              <a:latin typeface="helvetica neue"/>
            </a:endParaRPr>
          </a:p>
          <a:p>
            <a:r>
              <a:rPr lang="en-US" dirty="0">
                <a:solidFill>
                  <a:schemeClr val="tx1">
                    <a:lumMod val="95000"/>
                  </a:schemeClr>
                </a:solidFill>
                <a:latin typeface="helvetica neue"/>
              </a:rPr>
              <a:t>“The fundamental element of gravity is the </a:t>
            </a:r>
          </a:p>
          <a:p>
            <a:endParaRPr lang="en-US" dirty="0">
              <a:solidFill>
                <a:schemeClr val="tx1">
                  <a:lumMod val="95000"/>
                </a:schemeClr>
              </a:solidFill>
              <a:latin typeface="helvetica neue"/>
            </a:endParaRPr>
          </a:p>
          <a:p>
            <a:r>
              <a:rPr lang="en-US" b="1" dirty="0">
                <a:solidFill>
                  <a:srgbClr val="FFC000"/>
                </a:solidFill>
                <a:latin typeface="helvetica neue"/>
              </a:rPr>
              <a:t>Graviton</a:t>
            </a:r>
            <a:r>
              <a:rPr lang="en-US" dirty="0">
                <a:solidFill>
                  <a:schemeClr val="tx1">
                    <a:lumMod val="95000"/>
                  </a:schemeClr>
                </a:solidFill>
                <a:latin typeface="helvetica neue"/>
              </a:rPr>
              <a:t> which is proposed but has not been found.”</a:t>
            </a:r>
            <a:endParaRPr lang="en-US" dirty="0">
              <a:solidFill>
                <a:schemeClr val="tx1">
                  <a:lumMod val="95000"/>
                </a:schemeClr>
              </a:solidFill>
            </a:endParaRPr>
          </a:p>
        </p:txBody>
      </p:sp>
      <p:pic>
        <p:nvPicPr>
          <p:cNvPr id="5" name="Picture 4">
            <a:extLst>
              <a:ext uri="{FF2B5EF4-FFF2-40B4-BE49-F238E27FC236}">
                <a16:creationId xmlns:a16="http://schemas.microsoft.com/office/drawing/2014/main" id="{361FAC00-D7C2-4D63-B618-616E4F02EA30}"/>
              </a:ext>
            </a:extLst>
          </p:cNvPr>
          <p:cNvPicPr>
            <a:picLocks noChangeAspect="1"/>
          </p:cNvPicPr>
          <p:nvPr/>
        </p:nvPicPr>
        <p:blipFill>
          <a:blip r:embed="rId4"/>
          <a:stretch>
            <a:fillRect/>
          </a:stretch>
        </p:blipFill>
        <p:spPr>
          <a:xfrm>
            <a:off x="1112044" y="-70644"/>
            <a:ext cx="1352550" cy="1352550"/>
          </a:xfrm>
          <a:prstGeom prst="rect">
            <a:avLst/>
          </a:prstGeom>
        </p:spPr>
      </p:pic>
      <p:pic>
        <p:nvPicPr>
          <p:cNvPr id="6" name="Picture 5">
            <a:extLst>
              <a:ext uri="{FF2B5EF4-FFF2-40B4-BE49-F238E27FC236}">
                <a16:creationId xmlns:a16="http://schemas.microsoft.com/office/drawing/2014/main" id="{35FAF6F5-D70B-4740-8682-DD69AD6B071D}"/>
              </a:ext>
            </a:extLst>
          </p:cNvPr>
          <p:cNvPicPr>
            <a:picLocks noChangeAspect="1"/>
          </p:cNvPicPr>
          <p:nvPr/>
        </p:nvPicPr>
        <p:blipFill>
          <a:blip r:embed="rId5"/>
          <a:stretch>
            <a:fillRect/>
          </a:stretch>
        </p:blipFill>
        <p:spPr>
          <a:xfrm>
            <a:off x="2694812" y="498"/>
            <a:ext cx="2147887" cy="1210265"/>
          </a:xfrm>
          <a:prstGeom prst="rect">
            <a:avLst/>
          </a:prstGeom>
        </p:spPr>
      </p:pic>
    </p:spTree>
    <p:extLst>
      <p:ext uri="{BB962C8B-B14F-4D97-AF65-F5344CB8AC3E}">
        <p14:creationId xmlns:p14="http://schemas.microsoft.com/office/powerpoint/2010/main" val="3168198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93916B-0C1E-4C7E-A7EB-C2D37A25E4DD}"/>
              </a:ext>
            </a:extLst>
          </p:cNvPr>
          <p:cNvSpPr txBox="1"/>
          <p:nvPr/>
        </p:nvSpPr>
        <p:spPr>
          <a:xfrm>
            <a:off x="731044" y="91281"/>
            <a:ext cx="4572000" cy="2862322"/>
          </a:xfrm>
          <a:prstGeom prst="rect">
            <a:avLst/>
          </a:prstGeom>
          <a:noFill/>
        </p:spPr>
        <p:txBody>
          <a:bodyPr wrap="square" rtlCol="0">
            <a:spAutoFit/>
          </a:bodyPr>
          <a:lstStyle/>
          <a:p>
            <a:r>
              <a:rPr lang="en-US" dirty="0"/>
              <a:t>The bending of light by gravity can lead to the phenomenon of </a:t>
            </a:r>
          </a:p>
          <a:p>
            <a:r>
              <a:rPr lang="en-US" b="1" dirty="0"/>
              <a:t>gravitational lensing</a:t>
            </a:r>
            <a:r>
              <a:rPr lang="en-US" dirty="0"/>
              <a:t>, in which multiple images of the same distant astronomical object are visible in the sky. (We can see a distant galaxy behind another by the blue halo.)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General relativity also predicts the existence of gravitational waves , which have since been observed directly by the physics collaboration LIGO </a:t>
            </a:r>
          </a:p>
          <a:p>
            <a:r>
              <a:rPr lang="en-US" dirty="0"/>
              <a:t>Laser Interfereometry Gravitational-Wave Observatory (at Livingston, La and Hanford, Washington. </a:t>
            </a:r>
          </a:p>
          <a:p>
            <a:r>
              <a:rPr lang="en-US" dirty="0"/>
              <a:t>		</a:t>
            </a:r>
            <a:r>
              <a:rPr lang="en-US" u="sng" dirty="0"/>
              <a:t>www.ligo.caltech.edu/image/ligo20160211a</a:t>
            </a:r>
          </a:p>
        </p:txBody>
      </p:sp>
      <p:pic>
        <p:nvPicPr>
          <p:cNvPr id="4" name="Picture 3">
            <a:extLst>
              <a:ext uri="{FF2B5EF4-FFF2-40B4-BE49-F238E27FC236}">
                <a16:creationId xmlns:a16="http://schemas.microsoft.com/office/drawing/2014/main" id="{D1994A26-5917-4994-8C11-F6C804A33380}"/>
              </a:ext>
            </a:extLst>
          </p:cNvPr>
          <p:cNvPicPr>
            <a:picLocks noChangeAspect="1"/>
          </p:cNvPicPr>
          <p:nvPr/>
        </p:nvPicPr>
        <p:blipFill>
          <a:blip r:embed="rId2"/>
          <a:stretch>
            <a:fillRect/>
          </a:stretch>
        </p:blipFill>
        <p:spPr>
          <a:xfrm>
            <a:off x="2002631" y="3148807"/>
            <a:ext cx="1590675" cy="1057275"/>
          </a:xfrm>
          <a:prstGeom prst="rect">
            <a:avLst/>
          </a:prstGeom>
        </p:spPr>
      </p:pic>
      <p:pic>
        <p:nvPicPr>
          <p:cNvPr id="5" name="Picture 4">
            <a:extLst>
              <a:ext uri="{FF2B5EF4-FFF2-40B4-BE49-F238E27FC236}">
                <a16:creationId xmlns:a16="http://schemas.microsoft.com/office/drawing/2014/main" id="{B79D1734-8B9D-44CA-8DCA-970D9E79BC9C}"/>
              </a:ext>
            </a:extLst>
          </p:cNvPr>
          <p:cNvPicPr>
            <a:picLocks noChangeAspect="1"/>
          </p:cNvPicPr>
          <p:nvPr/>
        </p:nvPicPr>
        <p:blipFill>
          <a:blip r:embed="rId3"/>
          <a:stretch>
            <a:fillRect/>
          </a:stretch>
        </p:blipFill>
        <p:spPr>
          <a:xfrm>
            <a:off x="1987001" y="853281"/>
            <a:ext cx="1638300" cy="1181100"/>
          </a:xfrm>
          <a:prstGeom prst="rect">
            <a:avLst/>
          </a:prstGeom>
        </p:spPr>
      </p:pic>
    </p:spTree>
    <p:extLst>
      <p:ext uri="{BB962C8B-B14F-4D97-AF65-F5344CB8AC3E}">
        <p14:creationId xmlns:p14="http://schemas.microsoft.com/office/powerpoint/2010/main" val="576338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CD1482-AD4A-4E12-9790-DB4BF06DFC08}"/>
              </a:ext>
            </a:extLst>
          </p:cNvPr>
          <p:cNvSpPr txBox="1"/>
          <p:nvPr/>
        </p:nvSpPr>
        <p:spPr>
          <a:xfrm>
            <a:off x="2102644" y="624681"/>
            <a:ext cx="1905000" cy="338554"/>
          </a:xfrm>
          <a:prstGeom prst="rect">
            <a:avLst/>
          </a:prstGeom>
          <a:noFill/>
        </p:spPr>
        <p:txBody>
          <a:bodyPr wrap="square" rtlCol="0">
            <a:spAutoFit/>
          </a:bodyPr>
          <a:lstStyle/>
          <a:p>
            <a:r>
              <a:rPr lang="en-US" sz="1600" dirty="0">
                <a:latin typeface="Kredit" panose="02000506000000020004" pitchFamily="2" charset="0"/>
              </a:rPr>
              <a:t>References</a:t>
            </a:r>
          </a:p>
        </p:txBody>
      </p:sp>
      <p:sp>
        <p:nvSpPr>
          <p:cNvPr id="4" name="TextBox 3">
            <a:extLst>
              <a:ext uri="{FF2B5EF4-FFF2-40B4-BE49-F238E27FC236}">
                <a16:creationId xmlns:a16="http://schemas.microsoft.com/office/drawing/2014/main" id="{7BB58706-A45D-45E3-B3E1-9526FECDA486}"/>
              </a:ext>
            </a:extLst>
          </p:cNvPr>
          <p:cNvSpPr txBox="1"/>
          <p:nvPr/>
        </p:nvSpPr>
        <p:spPr>
          <a:xfrm>
            <a:off x="544954" y="1234281"/>
            <a:ext cx="5181600" cy="3170099"/>
          </a:xfrm>
          <a:prstGeom prst="rect">
            <a:avLst/>
          </a:prstGeom>
          <a:noFill/>
        </p:spPr>
        <p:txBody>
          <a:bodyPr wrap="square" rtlCol="0">
            <a:spAutoFit/>
          </a:bodyPr>
          <a:lstStyle/>
          <a:p>
            <a:r>
              <a:rPr lang="en-US" u="sng" dirty="0"/>
              <a:t>Physics</a:t>
            </a:r>
            <a:r>
              <a:rPr lang="en-US" dirty="0"/>
              <a:t> by Paul </a:t>
            </a:r>
            <a:r>
              <a:rPr lang="en-US" dirty="0" err="1"/>
              <a:t>Pancella</a:t>
            </a:r>
            <a:r>
              <a:rPr lang="en-US" dirty="0"/>
              <a:t>, PhD and Marc Humphrey, PhD</a:t>
            </a:r>
          </a:p>
          <a:p>
            <a:r>
              <a:rPr lang="en-US" u="sng" dirty="0"/>
              <a:t>Quantum Physics </a:t>
            </a:r>
            <a:r>
              <a:rPr lang="en-US" dirty="0"/>
              <a:t>by Marc Humphreys, </a:t>
            </a:r>
            <a:r>
              <a:rPr lang="en-US" dirty="0" err="1"/>
              <a:t>Phd</a:t>
            </a:r>
            <a:r>
              <a:rPr lang="en-US" dirty="0"/>
              <a:t>, Paul </a:t>
            </a:r>
            <a:r>
              <a:rPr lang="en-US" dirty="0" err="1"/>
              <a:t>Pancella</a:t>
            </a:r>
            <a:r>
              <a:rPr lang="en-US" dirty="0"/>
              <a:t>, </a:t>
            </a:r>
            <a:r>
              <a:rPr lang="en-US" dirty="0" err="1"/>
              <a:t>PhD,and</a:t>
            </a:r>
            <a:r>
              <a:rPr lang="en-US" dirty="0"/>
              <a:t> Nora </a:t>
            </a:r>
            <a:r>
              <a:rPr lang="en-US" dirty="0" err="1"/>
              <a:t>Berrah</a:t>
            </a:r>
            <a:r>
              <a:rPr lang="en-US" dirty="0"/>
              <a:t>, </a:t>
            </a:r>
            <a:r>
              <a:rPr lang="en-US" dirty="0" err="1"/>
              <a:t>Phd</a:t>
            </a:r>
            <a:r>
              <a:rPr lang="en-US" dirty="0"/>
              <a:t>.</a:t>
            </a:r>
          </a:p>
          <a:p>
            <a:r>
              <a:rPr lang="en-US" u="sng" dirty="0"/>
              <a:t>The Quantum Universe </a:t>
            </a:r>
            <a:r>
              <a:rPr lang="en-US" dirty="0"/>
              <a:t>by Brian Cox and Jeff Forshaw</a:t>
            </a:r>
          </a:p>
          <a:p>
            <a:r>
              <a:rPr lang="en-US" dirty="0"/>
              <a:t>W</a:t>
            </a:r>
            <a:r>
              <a:rPr lang="en-US" u="sng" dirty="0"/>
              <a:t>e Have No Idea</a:t>
            </a:r>
            <a:r>
              <a:rPr lang="en-US" dirty="0"/>
              <a:t> by Jorge Cham and Daniel </a:t>
            </a:r>
            <a:r>
              <a:rPr lang="en-US" dirty="0" err="1"/>
              <a:t>Whiteson</a:t>
            </a:r>
            <a:endParaRPr lang="en-US" dirty="0"/>
          </a:p>
          <a:p>
            <a:r>
              <a:rPr lang="en-US" u="sng" dirty="0"/>
              <a:t>You are the Universe</a:t>
            </a:r>
            <a:r>
              <a:rPr lang="en-US" dirty="0"/>
              <a:t> by </a:t>
            </a:r>
            <a:r>
              <a:rPr lang="en-US" dirty="0" err="1"/>
              <a:t>Menas</a:t>
            </a:r>
            <a:r>
              <a:rPr lang="en-US" dirty="0"/>
              <a:t> </a:t>
            </a:r>
            <a:r>
              <a:rPr lang="en-US" dirty="0" err="1"/>
              <a:t>Kafatos</a:t>
            </a:r>
            <a:r>
              <a:rPr lang="en-US" dirty="0"/>
              <a:t> (Astrophysicist) and Deepak Chopra, M.D.</a:t>
            </a:r>
            <a:endParaRPr lang="en-US" u="sng" dirty="0"/>
          </a:p>
          <a:p>
            <a:r>
              <a:rPr lang="en-US" u="sng" dirty="0"/>
              <a:t>Quantum Physics in Minutes</a:t>
            </a:r>
            <a:r>
              <a:rPr lang="en-US" dirty="0"/>
              <a:t> by Gemma </a:t>
            </a:r>
            <a:r>
              <a:rPr lang="en-US" dirty="0" err="1"/>
              <a:t>Lavendar</a:t>
            </a:r>
            <a:endParaRPr lang="en-US" u="sng" dirty="0"/>
          </a:p>
          <a:p>
            <a:r>
              <a:rPr lang="en-US" dirty="0"/>
              <a:t>“Crossing the Quantum Divide”  by Tim Folger                                </a:t>
            </a:r>
            <a:r>
              <a:rPr lang="en-US" u="sng" dirty="0"/>
              <a:t>Scientific American </a:t>
            </a:r>
          </a:p>
          <a:p>
            <a:r>
              <a:rPr lang="en-US" u="sng" dirty="0"/>
              <a:t>String Theory </a:t>
            </a:r>
            <a:r>
              <a:rPr lang="en-US" dirty="0"/>
              <a:t>by George Musser</a:t>
            </a:r>
            <a:endParaRPr lang="en-US" u="sng" dirty="0"/>
          </a:p>
          <a:p>
            <a:r>
              <a:rPr lang="en-US" u="sng" dirty="0"/>
              <a:t>The Little Book of String Theory </a:t>
            </a:r>
            <a:r>
              <a:rPr lang="en-US" dirty="0"/>
              <a:t>by Steven </a:t>
            </a:r>
            <a:r>
              <a:rPr lang="en-US" dirty="0" err="1"/>
              <a:t>Gubser</a:t>
            </a:r>
            <a:endParaRPr lang="en-US" dirty="0"/>
          </a:p>
          <a:p>
            <a:r>
              <a:rPr lang="en-US" dirty="0"/>
              <a:t>“The Forgotten Force” by Abagail Beall                                               </a:t>
            </a:r>
            <a:r>
              <a:rPr lang="en-US" u="sng" dirty="0"/>
              <a:t>All About Space</a:t>
            </a:r>
          </a:p>
          <a:p>
            <a:r>
              <a:rPr lang="en-US" u="sng" dirty="0"/>
              <a:t>“</a:t>
            </a:r>
            <a:r>
              <a:rPr lang="en-US" dirty="0"/>
              <a:t>Something’s Wrong with Gravity” by Eric </a:t>
            </a:r>
            <a:r>
              <a:rPr lang="en-US" dirty="0" err="1"/>
              <a:t>Verlinde</a:t>
            </a:r>
            <a:r>
              <a:rPr lang="en-US" dirty="0"/>
              <a:t>                                 </a:t>
            </a:r>
            <a:r>
              <a:rPr lang="en-US" u="sng" dirty="0"/>
              <a:t>Science Focus</a:t>
            </a:r>
          </a:p>
          <a:p>
            <a:r>
              <a:rPr lang="en-US" dirty="0"/>
              <a:t>“The Higgs’s Boson”  		                                       Space.com</a:t>
            </a:r>
          </a:p>
          <a:p>
            <a:r>
              <a:rPr lang="en-US" dirty="0"/>
              <a:t>“The Standard Model” by Glenn </a:t>
            </a:r>
            <a:r>
              <a:rPr lang="en-US" dirty="0" err="1"/>
              <a:t>Starkman</a:t>
            </a:r>
            <a:r>
              <a:rPr lang="en-US" dirty="0"/>
              <a:t>                                   Conversation Website</a:t>
            </a:r>
          </a:p>
          <a:p>
            <a:r>
              <a:rPr lang="en-US" dirty="0"/>
              <a:t>“Is it Higgs?”    </a:t>
            </a:r>
            <a:r>
              <a:rPr lang="en-US" u="sng" dirty="0"/>
              <a:t>Live Science</a:t>
            </a:r>
          </a:p>
          <a:p>
            <a:r>
              <a:rPr lang="en-US" dirty="0"/>
              <a:t>“Quantum Mechanics”                                                                              Wikipedia</a:t>
            </a:r>
          </a:p>
          <a:p>
            <a:r>
              <a:rPr lang="en-US" dirty="0"/>
              <a:t>“The Standard Model”                                                                              Wikipedia</a:t>
            </a:r>
          </a:p>
          <a:p>
            <a:r>
              <a:rPr lang="en-US" dirty="0"/>
              <a:t>“Beyond Time” by Carlo </a:t>
            </a:r>
            <a:r>
              <a:rPr lang="en-US" dirty="0" err="1"/>
              <a:t>Rovetti</a:t>
            </a:r>
            <a:r>
              <a:rPr lang="en-US" dirty="0"/>
              <a:t>                                                                   </a:t>
            </a:r>
            <a:r>
              <a:rPr lang="en-US" u="sng" dirty="0"/>
              <a:t>Discover</a:t>
            </a:r>
          </a:p>
          <a:p>
            <a:endParaRPr lang="en-US" dirty="0"/>
          </a:p>
          <a:p>
            <a:endParaRPr lang="en-US" dirty="0"/>
          </a:p>
          <a:p>
            <a:endParaRPr lang="en-US" dirty="0"/>
          </a:p>
        </p:txBody>
      </p:sp>
    </p:spTree>
    <p:extLst>
      <p:ext uri="{BB962C8B-B14F-4D97-AF65-F5344CB8AC3E}">
        <p14:creationId xmlns:p14="http://schemas.microsoft.com/office/powerpoint/2010/main" val="3859270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50C6E1-C9D5-4D21-9F6D-F4F9A87414F4}"/>
              </a:ext>
            </a:extLst>
          </p:cNvPr>
          <p:cNvSpPr txBox="1"/>
          <p:nvPr/>
        </p:nvSpPr>
        <p:spPr>
          <a:xfrm>
            <a:off x="654844" y="0"/>
            <a:ext cx="4800600" cy="1631216"/>
          </a:xfrm>
          <a:prstGeom prst="rect">
            <a:avLst/>
          </a:prstGeom>
          <a:noFill/>
        </p:spPr>
        <p:txBody>
          <a:bodyPr wrap="square" rtlCol="0">
            <a:spAutoFit/>
          </a:bodyPr>
          <a:lstStyle/>
          <a:p>
            <a:r>
              <a:rPr lang="en-US" sz="2000" dirty="0">
                <a:solidFill>
                  <a:schemeClr val="tx1">
                    <a:lumMod val="95000"/>
                  </a:schemeClr>
                </a:solidFill>
                <a:latin typeface="Arial" panose="020B0604020202020204" pitchFamily="34" charset="0"/>
                <a:cs typeface="Arial" panose="020B0604020202020204" pitchFamily="34" charset="0"/>
              </a:rPr>
              <a:t>the weak nuclear force</a:t>
            </a:r>
          </a:p>
          <a:p>
            <a:endParaRPr lang="en-US" sz="2000" dirty="0">
              <a:solidFill>
                <a:schemeClr val="tx1">
                  <a:lumMod val="95000"/>
                </a:schemeClr>
              </a:solidFill>
              <a:latin typeface="Arial" panose="020B0604020202020204" pitchFamily="34" charset="0"/>
              <a:cs typeface="Arial" panose="020B0604020202020204" pitchFamily="34" charset="0"/>
            </a:endParaRPr>
          </a:p>
          <a:p>
            <a:r>
              <a:rPr lang="en-US" dirty="0"/>
              <a:t>“In particle physics, the weak interaction (the weak force or weak nuclear force) is the mechanism of interaction between sub-atomic particles that causes </a:t>
            </a:r>
            <a:r>
              <a:rPr lang="en-US" b="1" dirty="0">
                <a:solidFill>
                  <a:srgbClr val="FFC000"/>
                </a:solidFill>
              </a:rPr>
              <a:t>radioactive decay </a:t>
            </a:r>
            <a:r>
              <a:rPr lang="en-US" dirty="0"/>
              <a:t>and thus plays an essential role in nuclear fission.”</a:t>
            </a:r>
          </a:p>
          <a:p>
            <a:endParaRPr lang="en-US" dirty="0"/>
          </a:p>
          <a:p>
            <a:r>
              <a:rPr lang="en-US" dirty="0"/>
              <a:t>“The weak force, which mediates certain nuclear reactions, is carried by two fundamental particles, the W and Z bosons.”</a:t>
            </a:r>
          </a:p>
        </p:txBody>
      </p:sp>
      <p:pic>
        <p:nvPicPr>
          <p:cNvPr id="3" name="Picture 2">
            <a:extLst>
              <a:ext uri="{FF2B5EF4-FFF2-40B4-BE49-F238E27FC236}">
                <a16:creationId xmlns:a16="http://schemas.microsoft.com/office/drawing/2014/main" id="{1CC5F9A9-8033-444F-84E8-3DBCEFA2A9C9}"/>
              </a:ext>
            </a:extLst>
          </p:cNvPr>
          <p:cNvPicPr>
            <a:picLocks noChangeAspect="1"/>
          </p:cNvPicPr>
          <p:nvPr/>
        </p:nvPicPr>
        <p:blipFill>
          <a:blip r:embed="rId2"/>
          <a:stretch>
            <a:fillRect/>
          </a:stretch>
        </p:blipFill>
        <p:spPr>
          <a:xfrm>
            <a:off x="98974" y="1813659"/>
            <a:ext cx="2752725" cy="1704975"/>
          </a:xfrm>
          <a:prstGeom prst="rect">
            <a:avLst/>
          </a:prstGeom>
        </p:spPr>
      </p:pic>
      <p:pic>
        <p:nvPicPr>
          <p:cNvPr id="1026" name="Picture 2" descr="http://www.wpclipart.com/science/diagrams/radioactive_decay.png">
            <a:extLst>
              <a:ext uri="{FF2B5EF4-FFF2-40B4-BE49-F238E27FC236}">
                <a16:creationId xmlns:a16="http://schemas.microsoft.com/office/drawing/2014/main" id="{E07C33ED-26C4-4405-8330-C906AAFB0B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8444" y="1823198"/>
            <a:ext cx="2971800" cy="1857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688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DB4085-2594-430F-A421-C3D23B83B604}"/>
              </a:ext>
            </a:extLst>
          </p:cNvPr>
          <p:cNvSpPr txBox="1"/>
          <p:nvPr/>
        </p:nvSpPr>
        <p:spPr>
          <a:xfrm>
            <a:off x="731044" y="396081"/>
            <a:ext cx="3505200" cy="830997"/>
          </a:xfrm>
          <a:prstGeom prst="rect">
            <a:avLst/>
          </a:prstGeom>
          <a:noFill/>
        </p:spPr>
        <p:txBody>
          <a:bodyPr wrap="square" rtlCol="0">
            <a:spAutoFit/>
          </a:bodyPr>
          <a:lstStyle/>
          <a:p>
            <a:r>
              <a:rPr lang="en-US" sz="1600" dirty="0"/>
              <a:t>The strong nuclear force</a:t>
            </a:r>
          </a:p>
          <a:p>
            <a:endParaRPr lang="en-US" sz="1600" dirty="0"/>
          </a:p>
          <a:p>
            <a:r>
              <a:rPr lang="en-US" sz="1600" dirty="0"/>
              <a:t>the bond within the nucleus</a:t>
            </a:r>
          </a:p>
        </p:txBody>
      </p:sp>
      <p:sp>
        <p:nvSpPr>
          <p:cNvPr id="3" name="AutoShape 2" descr="https://tse1.mm.bing.net/th?id=OIP.vuA-fRBGDihLBuHoXFH_ewAAAA&amp;pid=Api&amp;P=0&amp;w=300&amp;h=300">
            <a:extLst>
              <a:ext uri="{FF2B5EF4-FFF2-40B4-BE49-F238E27FC236}">
                <a16:creationId xmlns:a16="http://schemas.microsoft.com/office/drawing/2014/main" id="{1C06AF5E-5EED-49A6-BE25-2A5F7011871B}"/>
              </a:ext>
            </a:extLst>
          </p:cNvPr>
          <p:cNvSpPr>
            <a:spLocks noChangeAspect="1" noChangeArrowheads="1"/>
          </p:cNvSpPr>
          <p:nvPr/>
        </p:nvSpPr>
        <p:spPr bwMode="auto">
          <a:xfrm>
            <a:off x="2711450" y="19954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561C8E3D-EA81-488B-9EBB-7479373D4E63}"/>
              </a:ext>
            </a:extLst>
          </p:cNvPr>
          <p:cNvPicPr>
            <a:picLocks noChangeAspect="1"/>
          </p:cNvPicPr>
          <p:nvPr/>
        </p:nvPicPr>
        <p:blipFill>
          <a:blip r:embed="rId2"/>
          <a:stretch>
            <a:fillRect/>
          </a:stretch>
        </p:blipFill>
        <p:spPr>
          <a:xfrm>
            <a:off x="3855244" y="91281"/>
            <a:ext cx="1638300" cy="1638300"/>
          </a:xfrm>
          <a:prstGeom prst="rect">
            <a:avLst/>
          </a:prstGeom>
        </p:spPr>
      </p:pic>
      <p:pic>
        <p:nvPicPr>
          <p:cNvPr id="5" name="Picture 4">
            <a:extLst>
              <a:ext uri="{FF2B5EF4-FFF2-40B4-BE49-F238E27FC236}">
                <a16:creationId xmlns:a16="http://schemas.microsoft.com/office/drawing/2014/main" id="{3666A484-3485-4FAF-83DF-3194BE71E136}"/>
              </a:ext>
            </a:extLst>
          </p:cNvPr>
          <p:cNvPicPr>
            <a:picLocks noChangeAspect="1"/>
          </p:cNvPicPr>
          <p:nvPr/>
        </p:nvPicPr>
        <p:blipFill>
          <a:blip r:embed="rId3"/>
          <a:stretch>
            <a:fillRect/>
          </a:stretch>
        </p:blipFill>
        <p:spPr>
          <a:xfrm>
            <a:off x="-30956" y="1227078"/>
            <a:ext cx="3648075" cy="1647825"/>
          </a:xfrm>
          <a:prstGeom prst="rect">
            <a:avLst/>
          </a:prstGeom>
        </p:spPr>
      </p:pic>
      <p:pic>
        <p:nvPicPr>
          <p:cNvPr id="6" name="Picture 5">
            <a:extLst>
              <a:ext uri="{FF2B5EF4-FFF2-40B4-BE49-F238E27FC236}">
                <a16:creationId xmlns:a16="http://schemas.microsoft.com/office/drawing/2014/main" id="{220844CD-26E1-4017-A9B4-51AB22D49F43}"/>
              </a:ext>
            </a:extLst>
          </p:cNvPr>
          <p:cNvPicPr>
            <a:picLocks noChangeAspect="1"/>
          </p:cNvPicPr>
          <p:nvPr/>
        </p:nvPicPr>
        <p:blipFill>
          <a:blip r:embed="rId4"/>
          <a:stretch>
            <a:fillRect/>
          </a:stretch>
        </p:blipFill>
        <p:spPr>
          <a:xfrm>
            <a:off x="2564606" y="2749190"/>
            <a:ext cx="2581275" cy="1457325"/>
          </a:xfrm>
          <a:prstGeom prst="rect">
            <a:avLst/>
          </a:prstGeom>
        </p:spPr>
      </p:pic>
      <p:sp>
        <p:nvSpPr>
          <p:cNvPr id="7" name="TextBox 6">
            <a:extLst>
              <a:ext uri="{FF2B5EF4-FFF2-40B4-BE49-F238E27FC236}">
                <a16:creationId xmlns:a16="http://schemas.microsoft.com/office/drawing/2014/main" id="{D7CE0E2C-B42C-441A-B0AC-3141E1961719}"/>
              </a:ext>
            </a:extLst>
          </p:cNvPr>
          <p:cNvSpPr txBox="1"/>
          <p:nvPr/>
        </p:nvSpPr>
        <p:spPr>
          <a:xfrm>
            <a:off x="121444" y="2986881"/>
            <a:ext cx="1905000" cy="707886"/>
          </a:xfrm>
          <a:prstGeom prst="rect">
            <a:avLst/>
          </a:prstGeom>
          <a:noFill/>
        </p:spPr>
        <p:txBody>
          <a:bodyPr wrap="square" rtlCol="0">
            <a:spAutoFit/>
          </a:bodyPr>
          <a:lstStyle/>
          <a:p>
            <a:r>
              <a:rPr lang="en-US" dirty="0"/>
              <a:t>“Gluons carry the strong nuclear force and reside with quarks inside of protons and neutrons.”</a:t>
            </a:r>
          </a:p>
        </p:txBody>
      </p:sp>
    </p:spTree>
    <p:extLst>
      <p:ext uri="{BB962C8B-B14F-4D97-AF65-F5344CB8AC3E}">
        <p14:creationId xmlns:p14="http://schemas.microsoft.com/office/powerpoint/2010/main" val="14540827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116D68-EB7B-4C70-9DBC-EF93B77F65FA}"/>
              </a:ext>
            </a:extLst>
          </p:cNvPr>
          <p:cNvPicPr>
            <a:picLocks noChangeAspect="1"/>
          </p:cNvPicPr>
          <p:nvPr/>
        </p:nvPicPr>
        <p:blipFill>
          <a:blip r:embed="rId2"/>
          <a:stretch>
            <a:fillRect/>
          </a:stretch>
        </p:blipFill>
        <p:spPr>
          <a:xfrm>
            <a:off x="-129778" y="646849"/>
            <a:ext cx="5988844" cy="3368725"/>
          </a:xfrm>
          <a:prstGeom prst="rect">
            <a:avLst/>
          </a:prstGeom>
        </p:spPr>
      </p:pic>
      <p:sp>
        <p:nvSpPr>
          <p:cNvPr id="5" name="TextBox 4">
            <a:extLst>
              <a:ext uri="{FF2B5EF4-FFF2-40B4-BE49-F238E27FC236}">
                <a16:creationId xmlns:a16="http://schemas.microsoft.com/office/drawing/2014/main" id="{172ECBC9-D25F-4ED6-AEBD-C7DEBEE1328B}"/>
              </a:ext>
            </a:extLst>
          </p:cNvPr>
          <p:cNvSpPr txBox="1"/>
          <p:nvPr/>
        </p:nvSpPr>
        <p:spPr>
          <a:xfrm>
            <a:off x="959644" y="190875"/>
            <a:ext cx="3352800" cy="338554"/>
          </a:xfrm>
          <a:prstGeom prst="rect">
            <a:avLst/>
          </a:prstGeom>
          <a:noFill/>
        </p:spPr>
        <p:txBody>
          <a:bodyPr wrap="square" rtlCol="0">
            <a:spAutoFit/>
          </a:bodyPr>
          <a:lstStyle/>
          <a:p>
            <a:pPr algn="ctr"/>
            <a:r>
              <a:rPr lang="en-US" sz="1600" dirty="0"/>
              <a:t>Periodic Table of the Elements</a:t>
            </a:r>
          </a:p>
        </p:txBody>
      </p:sp>
    </p:spTree>
    <p:extLst>
      <p:ext uri="{BB962C8B-B14F-4D97-AF65-F5344CB8AC3E}">
        <p14:creationId xmlns:p14="http://schemas.microsoft.com/office/powerpoint/2010/main" val="1520307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F86842-4AC0-4D08-9D58-04898BAB9FE0}"/>
              </a:ext>
            </a:extLst>
          </p:cNvPr>
          <p:cNvSpPr/>
          <p:nvPr/>
        </p:nvSpPr>
        <p:spPr>
          <a:xfrm>
            <a:off x="578644" y="396081"/>
            <a:ext cx="4953000" cy="4124206"/>
          </a:xfrm>
          <a:prstGeom prst="rect">
            <a:avLst/>
          </a:prstGeom>
        </p:spPr>
        <p:txBody>
          <a:bodyPr wrap="square">
            <a:spAutoFit/>
          </a:bodyPr>
          <a:lstStyle/>
          <a:p>
            <a:r>
              <a:rPr lang="en-US" sz="1400" dirty="0">
                <a:solidFill>
                  <a:schemeClr val="tx1">
                    <a:lumMod val="95000"/>
                  </a:schemeClr>
                </a:solidFill>
                <a:latin typeface="Helvetica Neue"/>
              </a:rPr>
              <a:t>“Here are some standard model facts designed as a simple introduction and overview of the </a:t>
            </a:r>
            <a:r>
              <a:rPr lang="en-US" sz="1400" b="1" dirty="0">
                <a:solidFill>
                  <a:srgbClr val="FFC000"/>
                </a:solidFill>
                <a:latin typeface="Helvetica Neue"/>
              </a:rPr>
              <a:t>standard model of particle physics:</a:t>
            </a:r>
          </a:p>
          <a:p>
            <a:endParaRPr lang="en-US" sz="1400" dirty="0">
              <a:solidFill>
                <a:schemeClr val="tx1">
                  <a:lumMod val="95000"/>
                </a:schemeClr>
              </a:solidFill>
              <a:latin typeface="Helvetica Neue"/>
            </a:endParaRPr>
          </a:p>
          <a:p>
            <a:pPr>
              <a:buFont typeface="Arial" panose="020B0604020202020204" pitchFamily="34" charset="0"/>
              <a:buChar char="•"/>
            </a:pPr>
            <a:r>
              <a:rPr lang="en-US" sz="1400" dirty="0">
                <a:solidFill>
                  <a:schemeClr val="tx1">
                    <a:lumMod val="95000"/>
                  </a:schemeClr>
                </a:solidFill>
                <a:latin typeface="Helvetica Neue"/>
              </a:rPr>
              <a:t>There are two types of elementary particles, Fermions (quarks and leptons) that form the basis of matter, and bosons that “mediate the interactions” between</a:t>
            </a:r>
          </a:p>
          <a:p>
            <a:r>
              <a:rPr lang="en-US" sz="1400" dirty="0">
                <a:solidFill>
                  <a:schemeClr val="tx1">
                    <a:lumMod val="95000"/>
                  </a:schemeClr>
                </a:solidFill>
                <a:latin typeface="Helvetica Neue"/>
              </a:rPr>
              <a:t> fermions.</a:t>
            </a:r>
          </a:p>
          <a:p>
            <a:endParaRPr lang="en-US" sz="1400" dirty="0">
              <a:solidFill>
                <a:schemeClr val="tx1">
                  <a:lumMod val="95000"/>
                </a:schemeClr>
              </a:solidFill>
              <a:latin typeface="Helvetica Neue"/>
            </a:endParaRPr>
          </a:p>
          <a:p>
            <a:pPr>
              <a:buFont typeface="Arial" panose="020B0604020202020204" pitchFamily="34" charset="0"/>
              <a:buChar char="•"/>
            </a:pPr>
            <a:r>
              <a:rPr lang="en-US" sz="1400" dirty="0">
                <a:solidFill>
                  <a:schemeClr val="tx1">
                    <a:lumMod val="95000"/>
                  </a:schemeClr>
                </a:solidFill>
                <a:latin typeface="Helvetica Neue"/>
              </a:rPr>
              <a:t>There is also a special type of boson; </a:t>
            </a:r>
            <a:r>
              <a:rPr lang="en-US" sz="1400" u="sng" dirty="0" err="1">
                <a:solidFill>
                  <a:schemeClr val="tx1">
                    <a:lumMod val="95000"/>
                  </a:schemeClr>
                </a:solidFill>
                <a:latin typeface="Helvetica Neue"/>
                <a:hlinkClick r:id="rId2">
                  <a:extLst>
                    <a:ext uri="{A12FA001-AC4F-418D-AE19-62706E023703}">
                      <ahyp:hlinkClr xmlns:ahyp="http://schemas.microsoft.com/office/drawing/2018/hyperlinkcolor" val="tx"/>
                    </a:ext>
                  </a:extLst>
                </a:hlinkClick>
              </a:rPr>
              <a:t>the”Higgs</a:t>
            </a:r>
            <a:r>
              <a:rPr lang="en-US" sz="1400" u="sng" dirty="0">
                <a:solidFill>
                  <a:schemeClr val="tx1">
                    <a:lumMod val="95000"/>
                  </a:schemeClr>
                </a:solidFill>
                <a:latin typeface="Helvetica Neue"/>
                <a:hlinkClick r:id="rId2">
                  <a:extLst>
                    <a:ext uri="{A12FA001-AC4F-418D-AE19-62706E023703}">
                      <ahyp:hlinkClr xmlns:ahyp="http://schemas.microsoft.com/office/drawing/2018/hyperlinkcolor" val="tx"/>
                    </a:ext>
                  </a:extLst>
                </a:hlinkClick>
              </a:rPr>
              <a:t> Boson” gives massless energy particles their mass</a:t>
            </a:r>
            <a:r>
              <a:rPr lang="en-US" sz="1400" dirty="0">
                <a:solidFill>
                  <a:schemeClr val="tx1">
                    <a:lumMod val="95000"/>
                  </a:schemeClr>
                </a:solidFill>
                <a:latin typeface="Helvetica Neue"/>
              </a:rPr>
              <a:t>.</a:t>
            </a:r>
          </a:p>
          <a:p>
            <a:pPr>
              <a:buFont typeface="Arial" panose="020B0604020202020204" pitchFamily="34" charset="0"/>
              <a:buChar char="•"/>
            </a:pPr>
            <a:endParaRPr lang="en-US" sz="1400" dirty="0">
              <a:solidFill>
                <a:schemeClr val="tx1">
                  <a:lumMod val="95000"/>
                </a:schemeClr>
              </a:solidFill>
              <a:latin typeface="Helvetica Neue"/>
            </a:endParaRPr>
          </a:p>
          <a:p>
            <a:pPr>
              <a:buFont typeface="Arial" panose="020B0604020202020204" pitchFamily="34" charset="0"/>
              <a:buChar char="•"/>
            </a:pPr>
            <a:r>
              <a:rPr lang="en-US" sz="1400" dirty="0">
                <a:solidFill>
                  <a:schemeClr val="tx1">
                    <a:lumMod val="95000"/>
                  </a:schemeClr>
                </a:solidFill>
                <a:latin typeface="Helvetica Neue"/>
              </a:rPr>
              <a:t>Each particle has an anti-particle or is its own anti-particle.</a:t>
            </a:r>
          </a:p>
          <a:p>
            <a:pPr>
              <a:buFont typeface="Arial" panose="020B0604020202020204" pitchFamily="34" charset="0"/>
              <a:buChar char="•"/>
            </a:pPr>
            <a:endParaRPr lang="en-US" sz="1400" dirty="0">
              <a:solidFill>
                <a:schemeClr val="tx1">
                  <a:lumMod val="95000"/>
                </a:schemeClr>
              </a:solidFill>
              <a:latin typeface="Helvetica Neue"/>
            </a:endParaRPr>
          </a:p>
          <a:p>
            <a:pPr>
              <a:buFont typeface="Arial" panose="020B0604020202020204" pitchFamily="34" charset="0"/>
              <a:buChar char="•"/>
            </a:pPr>
            <a:r>
              <a:rPr lang="en-US" sz="1400" dirty="0">
                <a:solidFill>
                  <a:schemeClr val="tx1">
                    <a:lumMod val="95000"/>
                  </a:schemeClr>
                </a:solidFill>
                <a:latin typeface="Helvetica Neue"/>
              </a:rPr>
              <a:t>When fermions interact they exchange </a:t>
            </a:r>
            <a:r>
              <a:rPr lang="en-US" sz="1400" u="sng" dirty="0">
                <a:solidFill>
                  <a:schemeClr val="tx1">
                    <a:lumMod val="95000"/>
                  </a:schemeClr>
                </a:solidFill>
                <a:latin typeface="Helvetica Neue"/>
                <a:hlinkClick r:id="rId3">
                  <a:extLst>
                    <a:ext uri="{A12FA001-AC4F-418D-AE19-62706E023703}">
                      <ahyp:hlinkClr xmlns:ahyp="http://schemas.microsoft.com/office/drawing/2018/hyperlinkcolor" val="tx"/>
                    </a:ext>
                  </a:extLst>
                </a:hlinkClick>
              </a:rPr>
              <a:t>virtual particles</a:t>
            </a:r>
            <a:r>
              <a:rPr lang="en-US" sz="1400" dirty="0">
                <a:solidFill>
                  <a:schemeClr val="tx1">
                    <a:lumMod val="95000"/>
                  </a:schemeClr>
                </a:solidFill>
                <a:latin typeface="Helvetica Neue"/>
              </a:rPr>
              <a:t> via the bosons.”</a:t>
            </a:r>
          </a:p>
          <a:p>
            <a:pPr>
              <a:buFont typeface="Arial" panose="020B0604020202020204" pitchFamily="34" charset="0"/>
              <a:buChar char="•"/>
            </a:pPr>
            <a:endParaRPr lang="en-US" sz="1400" dirty="0">
              <a:solidFill>
                <a:schemeClr val="tx1">
                  <a:lumMod val="95000"/>
                </a:schemeClr>
              </a:solidFill>
              <a:latin typeface="Helvetica Neue"/>
            </a:endParaRPr>
          </a:p>
          <a:p>
            <a:pPr lvl="7">
              <a:buFont typeface="Arial" panose="020B0604020202020204" pitchFamily="34" charset="0"/>
              <a:buChar char="•"/>
            </a:pPr>
            <a:r>
              <a:rPr lang="en-US" sz="1400" u="sng" dirty="0">
                <a:solidFill>
                  <a:schemeClr val="tx1">
                    <a:lumMod val="95000"/>
                  </a:schemeClr>
                </a:solidFill>
                <a:latin typeface="Helvetica Neue"/>
              </a:rPr>
              <a:t>Reference.com</a:t>
            </a:r>
          </a:p>
          <a:p>
            <a:pPr>
              <a:buFont typeface="Arial" panose="020B0604020202020204" pitchFamily="34" charset="0"/>
              <a:buChar char="•"/>
            </a:pPr>
            <a:endParaRPr lang="en-US" dirty="0">
              <a:solidFill>
                <a:schemeClr val="tx1">
                  <a:lumMod val="95000"/>
                </a:schemeClr>
              </a:solidFill>
              <a:latin typeface="Helvetica Neue"/>
            </a:endParaRPr>
          </a:p>
        </p:txBody>
      </p:sp>
    </p:spTree>
    <p:extLst>
      <p:ext uri="{BB962C8B-B14F-4D97-AF65-F5344CB8AC3E}">
        <p14:creationId xmlns:p14="http://schemas.microsoft.com/office/powerpoint/2010/main" val="1163721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CAE2FC-D2F8-4E0D-857A-E1D319FF4E0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836444" cy="4297363"/>
          </a:xfrm>
          <a:prstGeom prst="rect">
            <a:avLst/>
          </a:prstGeom>
          <a:noFill/>
          <a:ln>
            <a:noFill/>
          </a:ln>
        </p:spPr>
      </p:pic>
    </p:spTree>
    <p:extLst>
      <p:ext uri="{BB962C8B-B14F-4D97-AF65-F5344CB8AC3E}">
        <p14:creationId xmlns:p14="http://schemas.microsoft.com/office/powerpoint/2010/main" val="3020472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9BAC2E-F105-4641-B5E0-C53B602BBBDF}"/>
              </a:ext>
            </a:extLst>
          </p:cNvPr>
          <p:cNvPicPr/>
          <p:nvPr/>
        </p:nvPicPr>
        <p:blipFill>
          <a:blip r:embed="rId2"/>
          <a:stretch>
            <a:fillRect/>
          </a:stretch>
        </p:blipFill>
        <p:spPr>
          <a:xfrm>
            <a:off x="9222" y="0"/>
            <a:ext cx="5720066" cy="3596481"/>
          </a:xfrm>
          <a:prstGeom prst="rect">
            <a:avLst/>
          </a:prstGeom>
        </p:spPr>
      </p:pic>
    </p:spTree>
    <p:extLst>
      <p:ext uri="{BB962C8B-B14F-4D97-AF65-F5344CB8AC3E}">
        <p14:creationId xmlns:p14="http://schemas.microsoft.com/office/powerpoint/2010/main" val="822764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1D3B1B-3554-41E0-B39F-8AB271C8E2D0}"/>
              </a:ext>
            </a:extLst>
          </p:cNvPr>
          <p:cNvPicPr>
            <a:picLocks noChangeAspect="1"/>
          </p:cNvPicPr>
          <p:nvPr/>
        </p:nvPicPr>
        <p:blipFill>
          <a:blip r:embed="rId2"/>
          <a:stretch>
            <a:fillRect/>
          </a:stretch>
        </p:blipFill>
        <p:spPr>
          <a:xfrm>
            <a:off x="538523" y="-1"/>
            <a:ext cx="4652242" cy="4297363"/>
          </a:xfrm>
          <a:prstGeom prst="rect">
            <a:avLst/>
          </a:prstGeom>
        </p:spPr>
      </p:pic>
    </p:spTree>
    <p:extLst>
      <p:ext uri="{BB962C8B-B14F-4D97-AF65-F5344CB8AC3E}">
        <p14:creationId xmlns:p14="http://schemas.microsoft.com/office/powerpoint/2010/main" val="2583233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2773BE-1365-49F5-B5E2-0987363B10F7}"/>
              </a:ext>
            </a:extLst>
          </p:cNvPr>
          <p:cNvPicPr>
            <a:picLocks noChangeAspect="1"/>
          </p:cNvPicPr>
          <p:nvPr/>
        </p:nvPicPr>
        <p:blipFill>
          <a:blip r:embed="rId2"/>
          <a:stretch>
            <a:fillRect/>
          </a:stretch>
        </p:blipFill>
        <p:spPr>
          <a:xfrm>
            <a:off x="326411" y="-1"/>
            <a:ext cx="5076465" cy="4297363"/>
          </a:xfrm>
          <a:prstGeom prst="rect">
            <a:avLst/>
          </a:prstGeom>
        </p:spPr>
      </p:pic>
    </p:spTree>
    <p:extLst>
      <p:ext uri="{BB962C8B-B14F-4D97-AF65-F5344CB8AC3E}">
        <p14:creationId xmlns:p14="http://schemas.microsoft.com/office/powerpoint/2010/main" val="33456856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73BD30-798E-430A-957F-AE8E0ACE036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156" y="464026"/>
            <a:ext cx="5943600" cy="3369310"/>
          </a:xfrm>
          <a:prstGeom prst="rect">
            <a:avLst/>
          </a:prstGeom>
          <a:noFill/>
          <a:ln>
            <a:noFill/>
          </a:ln>
        </p:spPr>
      </p:pic>
    </p:spTree>
    <p:extLst>
      <p:ext uri="{BB962C8B-B14F-4D97-AF65-F5344CB8AC3E}">
        <p14:creationId xmlns:p14="http://schemas.microsoft.com/office/powerpoint/2010/main" val="4057964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tsgc.utexas.edu/quarks/quark.gif">
            <a:extLst>
              <a:ext uri="{FF2B5EF4-FFF2-40B4-BE49-F238E27FC236}">
                <a16:creationId xmlns:a16="http://schemas.microsoft.com/office/drawing/2014/main" id="{DB245D44-7B95-4948-A0F8-B9466CD572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88" y="119063"/>
            <a:ext cx="5267325"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925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D1760C-68CF-4755-8EF7-07F6F504FD11}"/>
              </a:ext>
            </a:extLst>
          </p:cNvPr>
          <p:cNvSpPr txBox="1"/>
          <p:nvPr/>
        </p:nvSpPr>
        <p:spPr>
          <a:xfrm>
            <a:off x="2102644" y="472281"/>
            <a:ext cx="1828800" cy="307777"/>
          </a:xfrm>
          <a:prstGeom prst="rect">
            <a:avLst/>
          </a:prstGeom>
          <a:noFill/>
        </p:spPr>
        <p:txBody>
          <a:bodyPr wrap="square" rtlCol="0">
            <a:spAutoFit/>
          </a:bodyPr>
          <a:lstStyle/>
          <a:p>
            <a:r>
              <a:rPr lang="en-US" sz="1400" dirty="0">
                <a:latin typeface="Kredit" panose="02000506000000020004" pitchFamily="2" charset="0"/>
              </a:rPr>
              <a:t>References</a:t>
            </a:r>
          </a:p>
        </p:txBody>
      </p:sp>
      <p:sp>
        <p:nvSpPr>
          <p:cNvPr id="4" name="TextBox 3">
            <a:extLst>
              <a:ext uri="{FF2B5EF4-FFF2-40B4-BE49-F238E27FC236}">
                <a16:creationId xmlns:a16="http://schemas.microsoft.com/office/drawing/2014/main" id="{2A3497CF-14A3-4353-98D1-D9EC69A53B0D}"/>
              </a:ext>
            </a:extLst>
          </p:cNvPr>
          <p:cNvSpPr txBox="1"/>
          <p:nvPr/>
        </p:nvSpPr>
        <p:spPr>
          <a:xfrm>
            <a:off x="623888" y="1310481"/>
            <a:ext cx="5105400" cy="1477328"/>
          </a:xfrm>
          <a:prstGeom prst="rect">
            <a:avLst/>
          </a:prstGeom>
          <a:noFill/>
        </p:spPr>
        <p:txBody>
          <a:bodyPr wrap="square" rtlCol="0">
            <a:spAutoFit/>
          </a:bodyPr>
          <a:lstStyle/>
          <a:p>
            <a:r>
              <a:rPr lang="en-US" dirty="0"/>
              <a:t>“Six Things Everyone Should Know about Quantum Physics” by Chad </a:t>
            </a:r>
            <a:r>
              <a:rPr lang="en-US" dirty="0" err="1"/>
              <a:t>Orzel</a:t>
            </a:r>
            <a:r>
              <a:rPr lang="en-US" dirty="0"/>
              <a:t> Forbes.com</a:t>
            </a:r>
          </a:p>
          <a:p>
            <a:r>
              <a:rPr lang="en-US" dirty="0"/>
              <a:t>“Explainer: Standard Model of Particle Physics” by Jonathan Carroll    The Conversation</a:t>
            </a:r>
          </a:p>
          <a:p>
            <a:r>
              <a:rPr lang="en-US" dirty="0"/>
              <a:t>“6 Implications of finding the Higgs Boson” by Clara Moskowitz          Live Science.com</a:t>
            </a:r>
          </a:p>
          <a:p>
            <a:r>
              <a:rPr lang="en-US" dirty="0"/>
              <a:t> </a:t>
            </a:r>
            <a:r>
              <a:rPr lang="en-US" u="sng" dirty="0"/>
              <a:t>Quantum Physics in Minutes</a:t>
            </a:r>
            <a:r>
              <a:rPr lang="en-US" dirty="0"/>
              <a:t>                                                     by Gemma Lavender</a:t>
            </a:r>
          </a:p>
          <a:p>
            <a:r>
              <a:rPr lang="en-US" dirty="0"/>
              <a:t>“Quantum Mechanics”                                                                         Science Daily</a:t>
            </a:r>
          </a:p>
          <a:p>
            <a:r>
              <a:rPr lang="en-US" dirty="0"/>
              <a:t>“Antimatter is both a particle and a wave”                                                Space.com</a:t>
            </a:r>
          </a:p>
          <a:p>
            <a:r>
              <a:rPr lang="en-US" dirty="0"/>
              <a:t>“What are Elementary Particles?”                                                             Space.com</a:t>
            </a:r>
          </a:p>
          <a:p>
            <a:r>
              <a:rPr lang="en-US" dirty="0"/>
              <a:t>“What is faster than the speed of light? Quantum Entanglement!”  Louis de la Monte</a:t>
            </a:r>
          </a:p>
          <a:p>
            <a:endParaRPr lang="en-US" dirty="0"/>
          </a:p>
        </p:txBody>
      </p:sp>
    </p:spTree>
    <p:extLst>
      <p:ext uri="{BB962C8B-B14F-4D97-AF65-F5344CB8AC3E}">
        <p14:creationId xmlns:p14="http://schemas.microsoft.com/office/powerpoint/2010/main" val="217119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9C2362-C2D8-47AD-95D6-23FEAA7B0FBB}"/>
              </a:ext>
            </a:extLst>
          </p:cNvPr>
          <p:cNvPicPr/>
          <p:nvPr/>
        </p:nvPicPr>
        <p:blipFill>
          <a:blip r:embed="rId2"/>
          <a:stretch>
            <a:fillRect/>
          </a:stretch>
        </p:blipFill>
        <p:spPr>
          <a:xfrm>
            <a:off x="45244" y="1462881"/>
            <a:ext cx="5638800" cy="1619250"/>
          </a:xfrm>
          <a:prstGeom prst="rect">
            <a:avLst/>
          </a:prstGeom>
        </p:spPr>
      </p:pic>
    </p:spTree>
    <p:extLst>
      <p:ext uri="{BB962C8B-B14F-4D97-AF65-F5344CB8AC3E}">
        <p14:creationId xmlns:p14="http://schemas.microsoft.com/office/powerpoint/2010/main" val="27186972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justintymewrites.files.wordpress.com/2012/06/standard-model-physics-particles-infographic-110406g-02.jpg">
            <a:extLst>
              <a:ext uri="{FF2B5EF4-FFF2-40B4-BE49-F238E27FC236}">
                <a16:creationId xmlns:a16="http://schemas.microsoft.com/office/drawing/2014/main" id="{A31E5FC9-2E73-4FDC-A63B-9414C4A93F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363" y="0"/>
            <a:ext cx="2976562" cy="4297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7555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6BB2C3-AEF9-49C4-A9FB-634A13B2E2C7}"/>
              </a:ext>
            </a:extLst>
          </p:cNvPr>
          <p:cNvSpPr txBox="1"/>
          <p:nvPr/>
        </p:nvSpPr>
        <p:spPr>
          <a:xfrm>
            <a:off x="540761" y="378966"/>
            <a:ext cx="5150644" cy="3539430"/>
          </a:xfrm>
          <a:prstGeom prst="rect">
            <a:avLst/>
          </a:prstGeom>
          <a:noFill/>
        </p:spPr>
        <p:txBody>
          <a:bodyPr wrap="square" rtlCol="0">
            <a:spAutoFit/>
          </a:bodyPr>
          <a:lstStyle/>
          <a:p>
            <a:pPr>
              <a:buFont typeface="Arial" panose="020B0604020202020204" pitchFamily="34" charset="0"/>
              <a:buChar char="•"/>
            </a:pPr>
            <a:r>
              <a:rPr lang="en-US" sz="1400" dirty="0">
                <a:solidFill>
                  <a:schemeClr val="tx1">
                    <a:lumMod val="95000"/>
                  </a:schemeClr>
                </a:solidFill>
                <a:latin typeface="Helvetica Neue"/>
              </a:rPr>
              <a:t>“In simple terms, each force has a corresponding boson. Importantly, the well-known photon is the only carrier of the electromagnetic force.</a:t>
            </a:r>
          </a:p>
          <a:p>
            <a:pPr>
              <a:buFont typeface="Arial" panose="020B0604020202020204" pitchFamily="34" charset="0"/>
              <a:buChar char="•"/>
            </a:pPr>
            <a:endParaRPr lang="en-US" sz="1400" dirty="0">
              <a:solidFill>
                <a:schemeClr val="tx1">
                  <a:lumMod val="95000"/>
                </a:schemeClr>
              </a:solidFill>
              <a:latin typeface="Helvetica Neue"/>
            </a:endParaRPr>
          </a:p>
          <a:p>
            <a:pPr>
              <a:buFont typeface="Arial" panose="020B0604020202020204" pitchFamily="34" charset="0"/>
              <a:buChar char="•"/>
            </a:pPr>
            <a:r>
              <a:rPr lang="en-US" sz="1400" dirty="0">
                <a:solidFill>
                  <a:schemeClr val="tx1">
                    <a:lumMod val="95000"/>
                  </a:schemeClr>
                </a:solidFill>
                <a:latin typeface="Helvetica Neue"/>
              </a:rPr>
              <a:t> The less common, but equally important gluon, “glues” composite particles together. Learn more about </a:t>
            </a:r>
            <a:r>
              <a:rPr lang="en-US" sz="1400" u="sng" dirty="0">
                <a:solidFill>
                  <a:schemeClr val="tx1">
                    <a:lumMod val="95000"/>
                  </a:schemeClr>
                </a:solidFill>
                <a:latin typeface="Helvetica Neue"/>
                <a:hlinkClick r:id="rId2">
                  <a:extLst>
                    <a:ext uri="{A12FA001-AC4F-418D-AE19-62706E023703}">
                      <ahyp:hlinkClr xmlns:ahyp="http://schemas.microsoft.com/office/drawing/2018/hyperlinkcolor" val="tx"/>
                    </a:ext>
                  </a:extLst>
                </a:hlinkClick>
              </a:rPr>
              <a:t>the four forces</a:t>
            </a:r>
            <a:r>
              <a:rPr lang="en-US" sz="1400" dirty="0">
                <a:solidFill>
                  <a:schemeClr val="tx1">
                    <a:lumMod val="95000"/>
                  </a:schemeClr>
                </a:solidFill>
                <a:latin typeface="Helvetica Neue"/>
              </a:rPr>
              <a:t>.</a:t>
            </a:r>
          </a:p>
          <a:p>
            <a:pPr>
              <a:buFont typeface="Arial" panose="020B0604020202020204" pitchFamily="34" charset="0"/>
              <a:buChar char="•"/>
            </a:pPr>
            <a:endParaRPr lang="en-US" sz="1400" dirty="0">
              <a:solidFill>
                <a:schemeClr val="tx1">
                  <a:lumMod val="95000"/>
                </a:schemeClr>
              </a:solidFill>
              <a:latin typeface="Helvetica Neue"/>
            </a:endParaRPr>
          </a:p>
          <a:p>
            <a:pPr>
              <a:buFont typeface="Arial" panose="020B0604020202020204" pitchFamily="34" charset="0"/>
              <a:buChar char="•"/>
            </a:pPr>
            <a:r>
              <a:rPr lang="en-US" sz="1400" dirty="0">
                <a:solidFill>
                  <a:schemeClr val="tx1">
                    <a:lumMod val="95000"/>
                  </a:schemeClr>
                </a:solidFill>
                <a:latin typeface="Helvetica Neue"/>
              </a:rPr>
              <a:t>There are still some things that the standard model doesn’t explain like dark energy, quantum gravity, and a few other complicated subjects. So it’s not a theory of everything.</a:t>
            </a:r>
          </a:p>
          <a:p>
            <a:pPr>
              <a:buFont typeface="Arial" panose="020B0604020202020204" pitchFamily="34" charset="0"/>
              <a:buChar char="•"/>
            </a:pPr>
            <a:endParaRPr lang="en-US" sz="1400" dirty="0">
              <a:solidFill>
                <a:schemeClr val="tx1">
                  <a:lumMod val="95000"/>
                </a:schemeClr>
              </a:solidFill>
              <a:latin typeface="Helvetica Neue"/>
            </a:endParaRPr>
          </a:p>
          <a:p>
            <a:pPr>
              <a:buFont typeface="Arial" panose="020B0604020202020204" pitchFamily="34" charset="0"/>
              <a:buChar char="•"/>
            </a:pPr>
            <a:r>
              <a:rPr lang="en-US" sz="1400" dirty="0">
                <a:solidFill>
                  <a:schemeClr val="tx1">
                    <a:lumMod val="95000"/>
                  </a:schemeClr>
                </a:solidFill>
                <a:latin typeface="Helvetica Neue"/>
              </a:rPr>
              <a:t>The best place for information on the standard model is </a:t>
            </a:r>
            <a:r>
              <a:rPr lang="en-US" sz="1400" u="sng" dirty="0">
                <a:solidFill>
                  <a:schemeClr val="tx1">
                    <a:lumMod val="95000"/>
                  </a:schemeClr>
                </a:solidFill>
                <a:latin typeface="Helvetica Neue"/>
                <a:hlinkClick r:id="rId3">
                  <a:extLst>
                    <a:ext uri="{A12FA001-AC4F-418D-AE19-62706E023703}">
                      <ahyp:hlinkClr xmlns:ahyp="http://schemas.microsoft.com/office/drawing/2018/hyperlinkcolor" val="tx"/>
                    </a:ext>
                  </a:extLst>
                </a:hlinkClick>
              </a:rPr>
              <a:t>CERN</a:t>
            </a:r>
            <a:r>
              <a:rPr lang="en-US" sz="1400" dirty="0">
                <a:solidFill>
                  <a:schemeClr val="tx1">
                    <a:lumMod val="95000"/>
                  </a:schemeClr>
                </a:solidFill>
                <a:latin typeface="Helvetica Neue"/>
              </a:rPr>
              <a:t>. I also love </a:t>
            </a:r>
            <a:r>
              <a:rPr lang="en-US" sz="1400" u="sng" dirty="0">
                <a:solidFill>
                  <a:schemeClr val="tx1">
                    <a:lumMod val="95000"/>
                  </a:schemeClr>
                </a:solidFill>
                <a:latin typeface="Helvetica Neue"/>
                <a:hlinkClick r:id="rId4">
                  <a:extLst>
                    <a:ext uri="{A12FA001-AC4F-418D-AE19-62706E023703}">
                      <ahyp:hlinkClr xmlns:ahyp="http://schemas.microsoft.com/office/drawing/2018/hyperlinkcolor" val="tx"/>
                    </a:ext>
                  </a:extLst>
                </a:hlinkClick>
              </a:rPr>
              <a:t>Fermilab’s YouTube channel</a:t>
            </a:r>
            <a:r>
              <a:rPr lang="en-US" sz="1400" dirty="0">
                <a:solidFill>
                  <a:schemeClr val="tx1">
                    <a:lumMod val="95000"/>
                  </a:schemeClr>
                </a:solidFill>
                <a:latin typeface="Helvetica Neue"/>
              </a:rPr>
              <a:t> and </a:t>
            </a:r>
            <a:r>
              <a:rPr lang="en-US" sz="1400" u="sng" dirty="0">
                <a:solidFill>
                  <a:schemeClr val="tx1">
                    <a:lumMod val="95000"/>
                  </a:schemeClr>
                </a:solidFill>
                <a:latin typeface="Helvetica Neue"/>
                <a:hlinkClick r:id="rId5">
                  <a:extLst>
                    <a:ext uri="{A12FA001-AC4F-418D-AE19-62706E023703}">
                      <ahyp:hlinkClr xmlns:ahyp="http://schemas.microsoft.com/office/drawing/2018/hyperlinkcolor" val="tx"/>
                    </a:ext>
                  </a:extLst>
                </a:hlinkClick>
              </a:rPr>
              <a:t>PBS spacetime</a:t>
            </a:r>
            <a:r>
              <a:rPr lang="en-US" sz="1400" dirty="0">
                <a:solidFill>
                  <a:schemeClr val="tx1">
                    <a:lumMod val="95000"/>
                  </a:schemeClr>
                </a:solidFill>
                <a:latin typeface="Helvetica Neue"/>
              </a:rPr>
              <a:t>. If something more basic is needed, </a:t>
            </a:r>
            <a:r>
              <a:rPr lang="en-US" sz="1400" u="sng" dirty="0" err="1">
                <a:solidFill>
                  <a:schemeClr val="tx1">
                    <a:lumMod val="95000"/>
                  </a:schemeClr>
                </a:solidFill>
                <a:latin typeface="Helvetica Neue"/>
                <a:hlinkClick r:id="rId6">
                  <a:extLst>
                    <a:ext uri="{A12FA001-AC4F-418D-AE19-62706E023703}">
                      <ahyp:hlinkClr xmlns:ahyp="http://schemas.microsoft.com/office/drawing/2018/hyperlinkcolor" val="tx"/>
                    </a:ext>
                  </a:extLst>
                </a:hlinkClick>
              </a:rPr>
              <a:t>SciShow</a:t>
            </a:r>
            <a:r>
              <a:rPr lang="en-US" sz="1400" u="sng" dirty="0">
                <a:solidFill>
                  <a:schemeClr val="tx1">
                    <a:lumMod val="95000"/>
                  </a:schemeClr>
                </a:solidFill>
                <a:latin typeface="Helvetica Neue"/>
                <a:hlinkClick r:id="rId6">
                  <a:extLst>
                    <a:ext uri="{A12FA001-AC4F-418D-AE19-62706E023703}">
                      <ahyp:hlinkClr xmlns:ahyp="http://schemas.microsoft.com/office/drawing/2018/hyperlinkcolor" val="tx"/>
                    </a:ext>
                  </a:extLst>
                </a:hlinkClick>
              </a:rPr>
              <a:t> is always a good choice</a:t>
            </a:r>
            <a:r>
              <a:rPr lang="en-US" sz="1400" dirty="0">
                <a:solidFill>
                  <a:schemeClr val="tx1">
                    <a:lumMod val="95000"/>
                  </a:schemeClr>
                </a:solidFill>
                <a:latin typeface="Helvetica Neue"/>
              </a:rPr>
              <a:t>.”</a:t>
            </a:r>
          </a:p>
          <a:p>
            <a:r>
              <a:rPr lang="en-US" sz="1400" dirty="0">
                <a:solidFill>
                  <a:schemeClr val="tx1">
                    <a:lumMod val="95000"/>
                  </a:schemeClr>
                </a:solidFill>
                <a:latin typeface="Helvetica Neue"/>
              </a:rPr>
              <a:t>                                                              </a:t>
            </a:r>
            <a:r>
              <a:rPr lang="en-US" sz="1400" u="sng" dirty="0">
                <a:solidFill>
                  <a:schemeClr val="tx1">
                    <a:lumMod val="95000"/>
                  </a:schemeClr>
                </a:solidFill>
                <a:latin typeface="Helvetica Neue"/>
              </a:rPr>
              <a:t>FACT/MYTH</a:t>
            </a:r>
          </a:p>
        </p:txBody>
      </p:sp>
    </p:spTree>
    <p:extLst>
      <p:ext uri="{BB962C8B-B14F-4D97-AF65-F5344CB8AC3E}">
        <p14:creationId xmlns:p14="http://schemas.microsoft.com/office/powerpoint/2010/main" val="10164296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33B697-0748-45BE-B6A6-DFFE021CD223}"/>
              </a:ext>
            </a:extLst>
          </p:cNvPr>
          <p:cNvPicPr/>
          <p:nvPr/>
        </p:nvPicPr>
        <p:blipFill>
          <a:blip r:embed="rId2"/>
          <a:stretch>
            <a:fillRect/>
          </a:stretch>
        </p:blipFill>
        <p:spPr>
          <a:xfrm>
            <a:off x="540544" y="-19555"/>
            <a:ext cx="4648200" cy="4495801"/>
          </a:xfrm>
          <a:prstGeom prst="rect">
            <a:avLst/>
          </a:prstGeom>
        </p:spPr>
      </p:pic>
      <p:sp>
        <p:nvSpPr>
          <p:cNvPr id="3" name="TextBox 2">
            <a:extLst>
              <a:ext uri="{FF2B5EF4-FFF2-40B4-BE49-F238E27FC236}">
                <a16:creationId xmlns:a16="http://schemas.microsoft.com/office/drawing/2014/main" id="{63263870-6A6F-47F9-A7A1-5D613B991AC9}"/>
              </a:ext>
            </a:extLst>
          </p:cNvPr>
          <p:cNvSpPr txBox="1"/>
          <p:nvPr/>
        </p:nvSpPr>
        <p:spPr>
          <a:xfrm>
            <a:off x="731044" y="167480"/>
            <a:ext cx="1905000" cy="400110"/>
          </a:xfrm>
          <a:prstGeom prst="rect">
            <a:avLst/>
          </a:prstGeom>
          <a:noFill/>
        </p:spPr>
        <p:txBody>
          <a:bodyPr wrap="square" rtlCol="0">
            <a:spAutoFit/>
          </a:bodyPr>
          <a:lstStyle/>
          <a:p>
            <a:r>
              <a:rPr lang="en-US" dirty="0"/>
              <a:t>Quarks is Quarks</a:t>
            </a:r>
          </a:p>
          <a:p>
            <a:endParaRPr lang="en-US" dirty="0"/>
          </a:p>
        </p:txBody>
      </p:sp>
    </p:spTree>
    <p:extLst>
      <p:ext uri="{BB962C8B-B14F-4D97-AF65-F5344CB8AC3E}">
        <p14:creationId xmlns:p14="http://schemas.microsoft.com/office/powerpoint/2010/main" val="40622430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tse2.mm.bing.net/th?id=OIP.vqzUf4dFS1eFR-Gj7Q7VNQAAAA&amp;pid=Api&amp;P=0&amp;w=274&amp;h=184">
            <a:extLst>
              <a:ext uri="{FF2B5EF4-FFF2-40B4-BE49-F238E27FC236}">
                <a16:creationId xmlns:a16="http://schemas.microsoft.com/office/drawing/2014/main" id="{2B9015CD-6C55-4F03-B41C-747308BCFB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844" y="396081"/>
            <a:ext cx="2609850" cy="1752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4E79D9-4678-4375-B7DA-D81AB754D3E5}"/>
              </a:ext>
            </a:extLst>
          </p:cNvPr>
          <p:cNvSpPr txBox="1"/>
          <p:nvPr/>
        </p:nvSpPr>
        <p:spPr>
          <a:xfrm>
            <a:off x="883444" y="53896"/>
            <a:ext cx="2743200" cy="246221"/>
          </a:xfrm>
          <a:prstGeom prst="rect">
            <a:avLst/>
          </a:prstGeom>
          <a:noFill/>
        </p:spPr>
        <p:txBody>
          <a:bodyPr wrap="square" rtlCol="0">
            <a:spAutoFit/>
          </a:bodyPr>
          <a:lstStyle/>
          <a:p>
            <a:r>
              <a:rPr lang="en-US" dirty="0"/>
              <a:t>Quarks is Quarks</a:t>
            </a:r>
          </a:p>
        </p:txBody>
      </p:sp>
      <p:pic>
        <p:nvPicPr>
          <p:cNvPr id="3" name="Picture 2">
            <a:extLst>
              <a:ext uri="{FF2B5EF4-FFF2-40B4-BE49-F238E27FC236}">
                <a16:creationId xmlns:a16="http://schemas.microsoft.com/office/drawing/2014/main" id="{87C7B904-70B6-4AB4-96E0-39B67E98C268}"/>
              </a:ext>
            </a:extLst>
          </p:cNvPr>
          <p:cNvPicPr>
            <a:picLocks noChangeAspect="1"/>
          </p:cNvPicPr>
          <p:nvPr/>
        </p:nvPicPr>
        <p:blipFill>
          <a:blip r:embed="rId3"/>
          <a:stretch>
            <a:fillRect/>
          </a:stretch>
        </p:blipFill>
        <p:spPr>
          <a:xfrm rot="458922">
            <a:off x="2948850" y="356909"/>
            <a:ext cx="2686050" cy="1514475"/>
          </a:xfrm>
          <a:prstGeom prst="rect">
            <a:avLst/>
          </a:prstGeom>
        </p:spPr>
      </p:pic>
      <p:pic>
        <p:nvPicPr>
          <p:cNvPr id="1026" name="Picture 2" descr="https://tse2.mm.bing.net/th?id=OIP.AQsEpoEoU0nFvq0l0qXWKwHaDI&amp;pid=Api&amp;P=0&amp;w=378&amp;h=161">
            <a:extLst>
              <a:ext uri="{FF2B5EF4-FFF2-40B4-BE49-F238E27FC236}">
                <a16:creationId xmlns:a16="http://schemas.microsoft.com/office/drawing/2014/main" id="{69EF4E99-FFB3-4012-94EF-70134AB511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34028">
            <a:off x="1004063" y="2375644"/>
            <a:ext cx="3600450" cy="1524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63972B1-BF5A-4225-A60C-0F1E80E40983}"/>
              </a:ext>
            </a:extLst>
          </p:cNvPr>
          <p:cNvSpPr txBox="1"/>
          <p:nvPr/>
        </p:nvSpPr>
        <p:spPr>
          <a:xfrm>
            <a:off x="614428" y="396081"/>
            <a:ext cx="1143000" cy="400110"/>
          </a:xfrm>
          <a:prstGeom prst="rect">
            <a:avLst/>
          </a:prstGeom>
          <a:noFill/>
        </p:spPr>
        <p:txBody>
          <a:bodyPr wrap="square" rtlCol="0">
            <a:spAutoFit/>
          </a:bodyPr>
          <a:lstStyle/>
          <a:p>
            <a:r>
              <a:rPr lang="en-US" dirty="0">
                <a:solidFill>
                  <a:schemeClr val="bg1"/>
                </a:solidFill>
              </a:rPr>
              <a:t>“FLAVORS” OF QUARKS</a:t>
            </a:r>
          </a:p>
        </p:txBody>
      </p:sp>
    </p:spTree>
    <p:extLst>
      <p:ext uri="{BB962C8B-B14F-4D97-AF65-F5344CB8AC3E}">
        <p14:creationId xmlns:p14="http://schemas.microsoft.com/office/powerpoint/2010/main" val="42558283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kevinbinz.files.wordpress.com/2014/07/atom_baryons.jpg">
            <a:extLst>
              <a:ext uri="{FF2B5EF4-FFF2-40B4-BE49-F238E27FC236}">
                <a16:creationId xmlns:a16="http://schemas.microsoft.com/office/drawing/2014/main" id="{C7455EE3-940B-4CD6-A4F9-0BE6CCC52D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2588"/>
            <a:ext cx="5729288" cy="3532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2184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ppodhu.com/wp-content/uploads/2017/04/standard_model_of_particle_physics_by_aqualumen-d80ugld.png">
            <a:extLst>
              <a:ext uri="{FF2B5EF4-FFF2-40B4-BE49-F238E27FC236}">
                <a16:creationId xmlns:a16="http://schemas.microsoft.com/office/drawing/2014/main" id="{1ADC32EA-ABD9-4E88-A885-2D239594C8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7688"/>
            <a:ext cx="5729288"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6072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10A17B-222C-43E8-85D5-2ECFEA56DFC6}"/>
              </a:ext>
            </a:extLst>
          </p:cNvPr>
          <p:cNvPicPr>
            <a:picLocks noChangeAspect="1"/>
          </p:cNvPicPr>
          <p:nvPr/>
        </p:nvPicPr>
        <p:blipFill>
          <a:blip r:embed="rId2"/>
          <a:stretch>
            <a:fillRect/>
          </a:stretch>
        </p:blipFill>
        <p:spPr>
          <a:xfrm>
            <a:off x="0" y="198"/>
            <a:ext cx="5729288" cy="4296966"/>
          </a:xfrm>
          <a:prstGeom prst="rect">
            <a:avLst/>
          </a:prstGeom>
        </p:spPr>
      </p:pic>
    </p:spTree>
    <p:extLst>
      <p:ext uri="{BB962C8B-B14F-4D97-AF65-F5344CB8AC3E}">
        <p14:creationId xmlns:p14="http://schemas.microsoft.com/office/powerpoint/2010/main" val="33334630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62F31A-24EE-47DA-A344-DFD741047137}"/>
              </a:ext>
            </a:extLst>
          </p:cNvPr>
          <p:cNvSpPr txBox="1"/>
          <p:nvPr/>
        </p:nvSpPr>
        <p:spPr>
          <a:xfrm>
            <a:off x="807244" y="163522"/>
            <a:ext cx="3886200" cy="3970318"/>
          </a:xfrm>
          <a:prstGeom prst="rect">
            <a:avLst/>
          </a:prstGeom>
          <a:noFill/>
        </p:spPr>
        <p:txBody>
          <a:bodyPr wrap="square" rtlCol="0">
            <a:spAutoFit/>
          </a:bodyPr>
          <a:lstStyle/>
          <a:p>
            <a:pPr algn="ctr"/>
            <a:r>
              <a:rPr lang="en-US" sz="2800" dirty="0">
                <a:latin typeface="Stereofidelic" panose="02000400000000000000" pitchFamily="2" charset="0"/>
              </a:rPr>
              <a:t>Prepare to enter the </a:t>
            </a:r>
          </a:p>
          <a:p>
            <a:pPr algn="ctr"/>
            <a:endParaRPr lang="en-US" sz="2800" dirty="0">
              <a:latin typeface="Stereofidelic" panose="02000400000000000000" pitchFamily="2" charset="0"/>
            </a:endParaRPr>
          </a:p>
          <a:p>
            <a:pPr algn="ctr"/>
            <a:r>
              <a:rPr lang="en-US" sz="2800" dirty="0">
                <a:latin typeface="Stereofidelic" panose="02000400000000000000" pitchFamily="2" charset="0"/>
              </a:rPr>
              <a:t>Twilight Zone, </a:t>
            </a:r>
          </a:p>
          <a:p>
            <a:pPr algn="ctr"/>
            <a:endParaRPr lang="en-US" sz="2800" dirty="0">
              <a:latin typeface="Stereofidelic" panose="02000400000000000000" pitchFamily="2" charset="0"/>
            </a:endParaRPr>
          </a:p>
          <a:p>
            <a:pPr algn="ctr"/>
            <a:r>
              <a:rPr lang="en-US" sz="2800" dirty="0">
                <a:latin typeface="Stereofidelic" panose="02000400000000000000" pitchFamily="2" charset="0"/>
              </a:rPr>
              <a:t>The realm of the unreal, </a:t>
            </a:r>
          </a:p>
          <a:p>
            <a:pPr algn="ctr"/>
            <a:endParaRPr lang="en-US" sz="2800" dirty="0">
              <a:latin typeface="Stereofidelic" panose="02000400000000000000" pitchFamily="2" charset="0"/>
            </a:endParaRPr>
          </a:p>
          <a:p>
            <a:pPr algn="ctr"/>
            <a:r>
              <a:rPr lang="en-US" sz="2800" dirty="0">
                <a:latin typeface="Stereofidelic" panose="02000400000000000000" pitchFamily="2" charset="0"/>
              </a:rPr>
              <a:t>The place of contradictions, </a:t>
            </a:r>
          </a:p>
          <a:p>
            <a:pPr algn="ctr"/>
            <a:endParaRPr lang="en-US" sz="2800" dirty="0">
              <a:latin typeface="Stereofidelic" panose="02000400000000000000" pitchFamily="2" charset="0"/>
            </a:endParaRPr>
          </a:p>
          <a:p>
            <a:pPr algn="ctr"/>
            <a:r>
              <a:rPr lang="en-US" sz="2800" dirty="0">
                <a:latin typeface="Stereofidelic" panose="02000400000000000000" pitchFamily="2" charset="0"/>
              </a:rPr>
              <a:t>The world of Quantum Physics…</a:t>
            </a:r>
          </a:p>
        </p:txBody>
      </p:sp>
    </p:spTree>
    <p:extLst>
      <p:ext uri="{BB962C8B-B14F-4D97-AF65-F5344CB8AC3E}">
        <p14:creationId xmlns:p14="http://schemas.microsoft.com/office/powerpoint/2010/main" val="24288799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BE3A18-2870-476F-ABFB-5D4857205DE3}"/>
              </a:ext>
            </a:extLst>
          </p:cNvPr>
          <p:cNvSpPr txBox="1"/>
          <p:nvPr/>
        </p:nvSpPr>
        <p:spPr>
          <a:xfrm>
            <a:off x="1340644" y="167481"/>
            <a:ext cx="3657600" cy="800219"/>
          </a:xfrm>
          <a:prstGeom prst="rect">
            <a:avLst/>
          </a:prstGeom>
          <a:noFill/>
        </p:spPr>
        <p:txBody>
          <a:bodyPr wrap="square" rtlCol="0">
            <a:spAutoFit/>
          </a:bodyPr>
          <a:lstStyle/>
          <a:p>
            <a:pPr algn="ctr"/>
            <a:r>
              <a:rPr lang="en-US" dirty="0"/>
              <a:t>Heisenberg’s Uncertainty Principle</a:t>
            </a:r>
          </a:p>
          <a:p>
            <a:endParaRPr lang="en-US" dirty="0"/>
          </a:p>
          <a:p>
            <a:pPr algn="ctr"/>
            <a:r>
              <a:rPr lang="en-US" dirty="0"/>
              <a:t>We can know </a:t>
            </a:r>
            <a:r>
              <a:rPr lang="en-US" b="1" i="1" dirty="0">
                <a:solidFill>
                  <a:srgbClr val="FFC000"/>
                </a:solidFill>
              </a:rPr>
              <a:t>position</a:t>
            </a:r>
            <a:r>
              <a:rPr lang="en-US" dirty="0"/>
              <a:t>  </a:t>
            </a:r>
            <a:r>
              <a:rPr lang="en-US" sz="1600" dirty="0"/>
              <a:t>or</a:t>
            </a:r>
            <a:r>
              <a:rPr lang="en-US" dirty="0"/>
              <a:t> </a:t>
            </a:r>
            <a:r>
              <a:rPr lang="en-US" b="1" dirty="0">
                <a:solidFill>
                  <a:srgbClr val="FFC000"/>
                </a:solidFill>
              </a:rPr>
              <a:t>momentum </a:t>
            </a:r>
            <a:r>
              <a:rPr lang="en-US" dirty="0"/>
              <a:t>accurately,                  but </a:t>
            </a:r>
            <a:r>
              <a:rPr lang="en-US" b="1" i="1" dirty="0">
                <a:solidFill>
                  <a:srgbClr val="FFC000"/>
                </a:solidFill>
              </a:rPr>
              <a:t>not both simultaneously…</a:t>
            </a:r>
          </a:p>
        </p:txBody>
      </p:sp>
      <p:pic>
        <p:nvPicPr>
          <p:cNvPr id="3" name="Picture 2">
            <a:extLst>
              <a:ext uri="{FF2B5EF4-FFF2-40B4-BE49-F238E27FC236}">
                <a16:creationId xmlns:a16="http://schemas.microsoft.com/office/drawing/2014/main" id="{0C44D804-CC05-4BD4-A058-4D39CFBE3BB3}"/>
              </a:ext>
            </a:extLst>
          </p:cNvPr>
          <p:cNvPicPr>
            <a:picLocks noChangeAspect="1"/>
          </p:cNvPicPr>
          <p:nvPr/>
        </p:nvPicPr>
        <p:blipFill>
          <a:blip r:embed="rId2"/>
          <a:stretch>
            <a:fillRect/>
          </a:stretch>
        </p:blipFill>
        <p:spPr>
          <a:xfrm>
            <a:off x="1645444" y="1081881"/>
            <a:ext cx="2819400" cy="2857500"/>
          </a:xfrm>
          <a:prstGeom prst="rect">
            <a:avLst/>
          </a:prstGeom>
        </p:spPr>
      </p:pic>
    </p:spTree>
    <p:extLst>
      <p:ext uri="{BB962C8B-B14F-4D97-AF65-F5344CB8AC3E}">
        <p14:creationId xmlns:p14="http://schemas.microsoft.com/office/powerpoint/2010/main" val="2853014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2405372" y="-378318"/>
            <a:ext cx="2340817" cy="31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5474" tIns="32736" rIns="65474" bIns="32736">
            <a:spAutoFit/>
          </a:bodyPr>
          <a:lstStyle>
            <a:lvl1pPr defTabSz="490538">
              <a:spcBef>
                <a:spcPct val="20000"/>
              </a:spcBef>
              <a:buClr>
                <a:schemeClr val="hlink"/>
              </a:buClr>
              <a:buSzPct val="70000"/>
              <a:buFont typeface="Wingdings" panose="05000000000000000000" pitchFamily="2" charset="2"/>
              <a:buChar char="n"/>
              <a:defRPr sz="1700">
                <a:solidFill>
                  <a:schemeClr val="tx1"/>
                </a:solidFill>
                <a:latin typeface="Tahoma" panose="020B0604030504040204" pitchFamily="34" charset="0"/>
              </a:defRPr>
            </a:lvl1pPr>
            <a:lvl2pPr marL="246063" indent="-152400" defTabSz="490538">
              <a:spcBef>
                <a:spcPct val="20000"/>
              </a:spcBef>
              <a:buClr>
                <a:schemeClr val="tx1"/>
              </a:buClr>
              <a:buChar char="–"/>
              <a:defRPr sz="1500">
                <a:solidFill>
                  <a:schemeClr val="tx1"/>
                </a:solidFill>
                <a:latin typeface="Tahoma" panose="020B0604030504040204" pitchFamily="34" charset="0"/>
              </a:defRPr>
            </a:lvl2pPr>
            <a:lvl3pPr marL="490538" indent="-123825" defTabSz="490538">
              <a:spcBef>
                <a:spcPct val="20000"/>
              </a:spcBef>
              <a:buClr>
                <a:schemeClr val="hlink"/>
              </a:buClr>
              <a:buSzPct val="70000"/>
              <a:buFont typeface="Wingdings" panose="05000000000000000000" pitchFamily="2" charset="2"/>
              <a:buChar char="n"/>
              <a:defRPr sz="1300">
                <a:solidFill>
                  <a:schemeClr val="tx1"/>
                </a:solidFill>
                <a:latin typeface="Tahoma" panose="020B0604030504040204" pitchFamily="34" charset="0"/>
              </a:defRPr>
            </a:lvl3pPr>
            <a:lvl4pPr marL="736600" indent="-122238" defTabSz="490538">
              <a:spcBef>
                <a:spcPct val="20000"/>
              </a:spcBef>
              <a:buClr>
                <a:schemeClr val="tx1"/>
              </a:buClr>
              <a:buChar char="–"/>
              <a:defRPr sz="1100">
                <a:solidFill>
                  <a:schemeClr val="tx1"/>
                </a:solidFill>
                <a:latin typeface="Tahoma" panose="020B0604030504040204" pitchFamily="34" charset="0"/>
              </a:defRPr>
            </a:lvl4pPr>
            <a:lvl5pPr marL="982663" indent="-122238" defTabSz="490538">
              <a:spcBef>
                <a:spcPct val="20000"/>
              </a:spcBef>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5pPr>
            <a:lvl6pPr marL="1439863"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6pPr>
            <a:lvl7pPr marL="1897063"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7pPr>
            <a:lvl8pPr marL="2354263"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8pPr>
            <a:lvl9pPr marL="2811463"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9pPr>
          </a:lstStyle>
          <a:p>
            <a:pPr>
              <a:spcBef>
                <a:spcPct val="50000"/>
              </a:spcBef>
              <a:buClrTx/>
              <a:buSzTx/>
              <a:buFontTx/>
              <a:buNone/>
            </a:pPr>
            <a:r>
              <a:rPr lang="en-US" altLang="en-US" sz="1600" dirty="0">
                <a:solidFill>
                  <a:srgbClr val="FFFF00"/>
                </a:solidFill>
                <a:latin typeface="Casual Contact MF"/>
              </a:rPr>
              <a:t> </a:t>
            </a:r>
          </a:p>
        </p:txBody>
      </p:sp>
      <p:sp>
        <p:nvSpPr>
          <p:cNvPr id="4101" name="Text Box 5"/>
          <p:cNvSpPr txBox="1">
            <a:spLocks noChangeArrowheads="1"/>
          </p:cNvSpPr>
          <p:nvPr/>
        </p:nvSpPr>
        <p:spPr bwMode="auto">
          <a:xfrm>
            <a:off x="2622072" y="2224881"/>
            <a:ext cx="246252" cy="328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03" tIns="60950" rIns="121903" bIns="60950">
            <a:spAutoFit/>
          </a:bodyPr>
          <a:lstStyle>
            <a:lvl1pPr defTabSz="490538">
              <a:spcBef>
                <a:spcPct val="20000"/>
              </a:spcBef>
              <a:buClr>
                <a:schemeClr val="hlink"/>
              </a:buClr>
              <a:buSzPct val="70000"/>
              <a:buFont typeface="Wingdings" panose="05000000000000000000" pitchFamily="2" charset="2"/>
              <a:buChar char="n"/>
              <a:defRPr sz="1700">
                <a:solidFill>
                  <a:schemeClr val="tx1"/>
                </a:solidFill>
                <a:latin typeface="Tahoma" panose="020B0604030504040204" pitchFamily="34" charset="0"/>
              </a:defRPr>
            </a:lvl1pPr>
            <a:lvl2pPr marL="398463" indent="-152400" defTabSz="490538">
              <a:spcBef>
                <a:spcPct val="20000"/>
              </a:spcBef>
              <a:buClr>
                <a:schemeClr val="tx1"/>
              </a:buClr>
              <a:buChar char="–"/>
              <a:defRPr sz="1500">
                <a:solidFill>
                  <a:schemeClr val="tx1"/>
                </a:solidFill>
                <a:latin typeface="Tahoma" panose="020B0604030504040204" pitchFamily="34" charset="0"/>
              </a:defRPr>
            </a:lvl2pPr>
            <a:lvl3pPr marL="614363" indent="-123825" defTabSz="490538">
              <a:spcBef>
                <a:spcPct val="20000"/>
              </a:spcBef>
              <a:buClr>
                <a:schemeClr val="hlink"/>
              </a:buClr>
              <a:buSzPct val="70000"/>
              <a:buFont typeface="Wingdings" panose="05000000000000000000" pitchFamily="2" charset="2"/>
              <a:buChar char="n"/>
              <a:defRPr sz="1300">
                <a:solidFill>
                  <a:schemeClr val="tx1"/>
                </a:solidFill>
                <a:latin typeface="Tahoma" panose="020B0604030504040204" pitchFamily="34" charset="0"/>
              </a:defRPr>
            </a:lvl3pPr>
            <a:lvl4pPr marL="1370013" indent="-122238" defTabSz="490538">
              <a:spcBef>
                <a:spcPct val="20000"/>
              </a:spcBef>
              <a:buClr>
                <a:schemeClr val="tx1"/>
              </a:buClr>
              <a:buChar char="–"/>
              <a:defRPr sz="1100">
                <a:solidFill>
                  <a:schemeClr val="tx1"/>
                </a:solidFill>
                <a:latin typeface="Tahoma" panose="020B0604030504040204" pitchFamily="34" charset="0"/>
              </a:defRPr>
            </a:lvl4pPr>
            <a:lvl5pPr marL="1104900" indent="-122238" defTabSz="490538">
              <a:spcBef>
                <a:spcPct val="20000"/>
              </a:spcBef>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5pPr>
            <a:lvl6pPr marL="1562100"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6pPr>
            <a:lvl7pPr marL="2019300"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7pPr>
            <a:lvl8pPr marL="2476500"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8pPr>
            <a:lvl9pPr marL="2933700"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9pPr>
          </a:lstStyle>
          <a:p>
            <a:pPr>
              <a:spcBef>
                <a:spcPct val="0"/>
              </a:spcBef>
              <a:buClrTx/>
              <a:buSzTx/>
              <a:buFontTx/>
              <a:buNone/>
            </a:pPr>
            <a:endParaRPr lang="en-US" altLang="en-US" sz="1333">
              <a:latin typeface="Harlow Solid Italic" pitchFamily="82" charset="0"/>
            </a:endParaRPr>
          </a:p>
        </p:txBody>
      </p:sp>
      <p:sp>
        <p:nvSpPr>
          <p:cNvPr id="4105" name="Text Box 11"/>
          <p:cNvSpPr txBox="1">
            <a:spLocks noChangeArrowheads="1"/>
          </p:cNvSpPr>
          <p:nvPr/>
        </p:nvSpPr>
        <p:spPr bwMode="auto">
          <a:xfrm>
            <a:off x="3575781" y="90415"/>
            <a:ext cx="1293165" cy="448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9349" tIns="59674" rIns="119349" bIns="59674">
            <a:spAutoFit/>
          </a:bodyPr>
          <a:lstStyle>
            <a:lvl1pPr defTabSz="490538">
              <a:spcBef>
                <a:spcPct val="20000"/>
              </a:spcBef>
              <a:buClr>
                <a:schemeClr val="hlink"/>
              </a:buClr>
              <a:buSzPct val="70000"/>
              <a:buFont typeface="Wingdings" panose="05000000000000000000" pitchFamily="2" charset="2"/>
              <a:buChar char="n"/>
              <a:defRPr sz="1700">
                <a:solidFill>
                  <a:schemeClr val="tx1"/>
                </a:solidFill>
                <a:latin typeface="Tahoma" panose="020B0604030504040204" pitchFamily="34" charset="0"/>
              </a:defRPr>
            </a:lvl1pPr>
            <a:lvl2pPr marL="447675" indent="-152400" defTabSz="490538">
              <a:spcBef>
                <a:spcPct val="20000"/>
              </a:spcBef>
              <a:buClr>
                <a:schemeClr val="tx1"/>
              </a:buClr>
              <a:buChar char="–"/>
              <a:defRPr sz="1500">
                <a:solidFill>
                  <a:schemeClr val="tx1"/>
                </a:solidFill>
                <a:latin typeface="Tahoma" panose="020B0604030504040204" pitchFamily="34" charset="0"/>
              </a:defRPr>
            </a:lvl2pPr>
            <a:lvl3pPr marL="895350" indent="-123825" defTabSz="490538">
              <a:spcBef>
                <a:spcPct val="20000"/>
              </a:spcBef>
              <a:buClr>
                <a:schemeClr val="hlink"/>
              </a:buClr>
              <a:buSzPct val="70000"/>
              <a:buFont typeface="Wingdings" panose="05000000000000000000" pitchFamily="2" charset="2"/>
              <a:buChar char="n"/>
              <a:defRPr sz="1300">
                <a:solidFill>
                  <a:schemeClr val="tx1"/>
                </a:solidFill>
                <a:latin typeface="Tahoma" panose="020B0604030504040204" pitchFamily="34" charset="0"/>
              </a:defRPr>
            </a:lvl3pPr>
            <a:lvl4pPr marL="1343025" indent="-122238" defTabSz="490538">
              <a:spcBef>
                <a:spcPct val="20000"/>
              </a:spcBef>
              <a:buClr>
                <a:schemeClr val="tx1"/>
              </a:buClr>
              <a:buChar char="–"/>
              <a:defRPr sz="1100">
                <a:solidFill>
                  <a:schemeClr val="tx1"/>
                </a:solidFill>
                <a:latin typeface="Tahoma" panose="020B0604030504040204" pitchFamily="34" charset="0"/>
              </a:defRPr>
            </a:lvl4pPr>
            <a:lvl5pPr marL="1790700" indent="-122238" defTabSz="490538">
              <a:spcBef>
                <a:spcPct val="20000"/>
              </a:spcBef>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5pPr>
            <a:lvl6pPr marL="2247900"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6pPr>
            <a:lvl7pPr marL="2705100"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7pPr>
            <a:lvl8pPr marL="3162300"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8pPr>
            <a:lvl9pPr marL="3619500"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9pPr>
          </a:lstStyle>
          <a:p>
            <a:pPr>
              <a:spcBef>
                <a:spcPct val="50000"/>
              </a:spcBef>
              <a:buClrTx/>
              <a:buSzTx/>
              <a:buFontTx/>
              <a:buNone/>
            </a:pPr>
            <a:r>
              <a:rPr lang="en-US" altLang="en-US" sz="2133" dirty="0">
                <a:solidFill>
                  <a:srgbClr val="FFCC00"/>
                </a:solidFill>
                <a:latin typeface="Damn Noisy Kids"/>
              </a:rPr>
              <a:t>    </a:t>
            </a:r>
          </a:p>
        </p:txBody>
      </p:sp>
      <p:sp>
        <p:nvSpPr>
          <p:cNvPr id="4106" name="Text Box 12"/>
          <p:cNvSpPr txBox="1">
            <a:spLocks noChangeArrowheads="1"/>
          </p:cNvSpPr>
          <p:nvPr/>
        </p:nvSpPr>
        <p:spPr bwMode="auto">
          <a:xfrm>
            <a:off x="437054" y="240642"/>
            <a:ext cx="5485893" cy="297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90538">
              <a:spcBef>
                <a:spcPct val="20000"/>
              </a:spcBef>
              <a:buClr>
                <a:schemeClr val="hlink"/>
              </a:buClr>
              <a:buSzPct val="70000"/>
              <a:buFont typeface="Wingdings" panose="05000000000000000000" pitchFamily="2" charset="2"/>
              <a:buChar char="n"/>
              <a:defRPr sz="1700">
                <a:solidFill>
                  <a:schemeClr val="tx1"/>
                </a:solidFill>
                <a:latin typeface="Tahoma" panose="020B0604030504040204" pitchFamily="34" charset="0"/>
              </a:defRPr>
            </a:lvl1pPr>
            <a:lvl2pPr marL="398463" indent="-152400" defTabSz="490538">
              <a:spcBef>
                <a:spcPct val="20000"/>
              </a:spcBef>
              <a:buClr>
                <a:schemeClr val="tx1"/>
              </a:buClr>
              <a:buChar char="–"/>
              <a:defRPr sz="1500">
                <a:solidFill>
                  <a:schemeClr val="tx1"/>
                </a:solidFill>
                <a:latin typeface="Tahoma" panose="020B0604030504040204" pitchFamily="34" charset="0"/>
              </a:defRPr>
            </a:lvl2pPr>
            <a:lvl3pPr marL="614363" indent="-123825" defTabSz="490538">
              <a:spcBef>
                <a:spcPct val="20000"/>
              </a:spcBef>
              <a:buClr>
                <a:schemeClr val="hlink"/>
              </a:buClr>
              <a:buSzPct val="70000"/>
              <a:buFont typeface="Wingdings" panose="05000000000000000000" pitchFamily="2" charset="2"/>
              <a:buChar char="n"/>
              <a:defRPr sz="1300">
                <a:solidFill>
                  <a:schemeClr val="tx1"/>
                </a:solidFill>
                <a:latin typeface="Tahoma" panose="020B0604030504040204" pitchFamily="34" charset="0"/>
              </a:defRPr>
            </a:lvl3pPr>
            <a:lvl4pPr marL="858838" indent="-122238" defTabSz="490538">
              <a:spcBef>
                <a:spcPct val="20000"/>
              </a:spcBef>
              <a:buClr>
                <a:schemeClr val="tx1"/>
              </a:buClr>
              <a:buChar char="–"/>
              <a:defRPr sz="1100">
                <a:solidFill>
                  <a:schemeClr val="tx1"/>
                </a:solidFill>
                <a:latin typeface="Tahoma" panose="020B0604030504040204" pitchFamily="34" charset="0"/>
              </a:defRPr>
            </a:lvl4pPr>
            <a:lvl5pPr marL="1104900" indent="-122238" defTabSz="490538">
              <a:spcBef>
                <a:spcPct val="20000"/>
              </a:spcBef>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5pPr>
            <a:lvl6pPr marL="1562100"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6pPr>
            <a:lvl7pPr marL="2019300"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7pPr>
            <a:lvl8pPr marL="2476500"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8pPr>
            <a:lvl9pPr marL="2933700"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9pPr>
          </a:lstStyle>
          <a:p>
            <a:pPr>
              <a:spcBef>
                <a:spcPct val="0"/>
              </a:spcBef>
              <a:buClrTx/>
              <a:buSzTx/>
              <a:buFontTx/>
              <a:buNone/>
            </a:pPr>
            <a:r>
              <a:rPr lang="en-US" altLang="en-US" sz="1333" b="1" dirty="0">
                <a:solidFill>
                  <a:srgbClr val="FFCC00"/>
                </a:solidFill>
              </a:rPr>
              <a:t>			 </a:t>
            </a:r>
          </a:p>
        </p:txBody>
      </p:sp>
      <p:pic>
        <p:nvPicPr>
          <p:cNvPr id="11" name="Picture 13" descr="CAP AE SEAL SMALL">
            <a:extLst>
              <a:ext uri="{FF2B5EF4-FFF2-40B4-BE49-F238E27FC236}">
                <a16:creationId xmlns:a16="http://schemas.microsoft.com/office/drawing/2014/main" id="{BF8CE8FF-7595-4822-ACDA-CFFBD4C785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5562" y="-823903"/>
            <a:ext cx="914316" cy="9143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BE8A01D-1FF2-464D-B653-92C8D9CF93DB}"/>
              </a:ext>
            </a:extLst>
          </p:cNvPr>
          <p:cNvSpPr/>
          <p:nvPr/>
        </p:nvSpPr>
        <p:spPr>
          <a:xfrm rot="20954516">
            <a:off x="242019" y="389369"/>
            <a:ext cx="5291179" cy="1436022"/>
          </a:xfrm>
          <a:prstGeom prst="rect">
            <a:avLst/>
          </a:prstGeom>
          <a:noFill/>
        </p:spPr>
        <p:txBody>
          <a:bodyPr wrap="square" lIns="121909" tIns="60954" rIns="121909" bIns="60954">
            <a:spAutoFit/>
          </a:bodyPr>
          <a:lstStyle/>
          <a:p>
            <a:pPr algn="ctr"/>
            <a:r>
              <a:rPr lang="en-US" sz="4266"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Quantum things </a:t>
            </a:r>
          </a:p>
          <a:p>
            <a:pPr algn="ctr"/>
            <a:r>
              <a:rPr lang="en-US" sz="4266"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&amp; fizzy strings</a:t>
            </a:r>
          </a:p>
        </p:txBody>
      </p:sp>
      <p:sp>
        <p:nvSpPr>
          <p:cNvPr id="3" name="Rectangle 2">
            <a:extLst>
              <a:ext uri="{FF2B5EF4-FFF2-40B4-BE49-F238E27FC236}">
                <a16:creationId xmlns:a16="http://schemas.microsoft.com/office/drawing/2014/main" id="{5DA096AD-217D-4A4A-BBAA-81ABEBF88A25}"/>
              </a:ext>
            </a:extLst>
          </p:cNvPr>
          <p:cNvSpPr/>
          <p:nvPr/>
        </p:nvSpPr>
        <p:spPr>
          <a:xfrm>
            <a:off x="1136043" y="2553092"/>
            <a:ext cx="3477234" cy="1200329"/>
          </a:xfrm>
          <a:prstGeom prst="rect">
            <a:avLst/>
          </a:prstGeom>
        </p:spPr>
        <p:txBody>
          <a:bodyPr wrap="none">
            <a:spAutoFit/>
          </a:bodyPr>
          <a:lstStyle/>
          <a:p>
            <a:r>
              <a:rPr lang="en-US" sz="24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Parts is Parts</a:t>
            </a:r>
          </a:p>
          <a:p>
            <a:endParaRPr lang="en-US" sz="24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endParaRPr>
          </a:p>
          <a:p>
            <a:r>
              <a:rPr lang="en-US" sz="24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                 all the way down … </a:t>
            </a:r>
            <a:endParaRPr lang="en-US" dirty="0"/>
          </a:p>
        </p:txBody>
      </p:sp>
      <p:sp>
        <p:nvSpPr>
          <p:cNvPr id="2" name="TextBox 1">
            <a:extLst>
              <a:ext uri="{FF2B5EF4-FFF2-40B4-BE49-F238E27FC236}">
                <a16:creationId xmlns:a16="http://schemas.microsoft.com/office/drawing/2014/main" id="{24763B07-BEAD-4F34-B476-0C52D2391692}"/>
              </a:ext>
            </a:extLst>
          </p:cNvPr>
          <p:cNvSpPr txBox="1"/>
          <p:nvPr/>
        </p:nvSpPr>
        <p:spPr>
          <a:xfrm>
            <a:off x="6281817" y="3480717"/>
            <a:ext cx="433745" cy="246221"/>
          </a:xfrm>
          <a:prstGeom prst="rect">
            <a:avLst/>
          </a:prstGeom>
          <a:noFill/>
        </p:spPr>
        <p:txBody>
          <a:bodyPr wrap="square" rtlCol="0">
            <a:spAutoFit/>
          </a:bodyPr>
          <a:lstStyle/>
          <a:p>
            <a:r>
              <a:rPr lang="en-US" dirty="0"/>
              <a:t>…</a:t>
            </a:r>
          </a:p>
        </p:txBody>
      </p:sp>
    </p:spTree>
  </p:cSld>
  <p:clrMapOvr>
    <a:masterClrMapping/>
  </p:clrMapOvr>
  <p:transition>
    <p:cover di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63172D-D75E-4EF5-92C5-323C871028E8}"/>
              </a:ext>
            </a:extLst>
          </p:cNvPr>
          <p:cNvSpPr txBox="1"/>
          <p:nvPr/>
        </p:nvSpPr>
        <p:spPr>
          <a:xfrm>
            <a:off x="654844" y="579020"/>
            <a:ext cx="4800600" cy="3139321"/>
          </a:xfrm>
          <a:prstGeom prst="rect">
            <a:avLst/>
          </a:prstGeom>
          <a:noFill/>
        </p:spPr>
        <p:txBody>
          <a:bodyPr wrap="square" rtlCol="0">
            <a:spAutoFit/>
          </a:bodyPr>
          <a:lstStyle/>
          <a:p>
            <a:pPr algn="ctr"/>
            <a:r>
              <a:rPr lang="en-US" sz="1800" dirty="0"/>
              <a:t>“The Heisenberg Uncertainty Principle means that, </a:t>
            </a:r>
          </a:p>
          <a:p>
            <a:pPr algn="ctr"/>
            <a:r>
              <a:rPr lang="en-US" sz="1800" dirty="0"/>
              <a:t>at the quantum level, </a:t>
            </a:r>
          </a:p>
          <a:p>
            <a:pPr algn="ctr"/>
            <a:r>
              <a:rPr lang="en-US" sz="1800" dirty="0"/>
              <a:t>Nature is </a:t>
            </a:r>
            <a:r>
              <a:rPr lang="en-US" sz="1800" b="1" i="1" u="sng" dirty="0"/>
              <a:t>fundamentally random </a:t>
            </a:r>
            <a:r>
              <a:rPr lang="en-US" sz="1800" dirty="0"/>
              <a:t>and</a:t>
            </a:r>
          </a:p>
          <a:p>
            <a:pPr algn="ctr"/>
            <a:r>
              <a:rPr lang="en-US" sz="1800" dirty="0"/>
              <a:t>cannot be predicted to any degree of accuracy.”</a:t>
            </a:r>
          </a:p>
          <a:p>
            <a:pPr algn="ctr"/>
            <a:r>
              <a:rPr lang="en-US" sz="1800" dirty="0"/>
              <a:t>                </a:t>
            </a:r>
            <a:r>
              <a:rPr lang="en-US" sz="1800" u="sng" dirty="0"/>
              <a:t>Quantum Physics in Minutes</a:t>
            </a:r>
          </a:p>
          <a:p>
            <a:pPr algn="ctr"/>
            <a:endParaRPr lang="en-US" sz="1800" dirty="0"/>
          </a:p>
          <a:p>
            <a:pPr algn="ctr"/>
            <a:r>
              <a:rPr lang="en-US" sz="1800" dirty="0"/>
              <a:t>Einstein rejected this idea, claiming that reality was there whether it was being measured or not.</a:t>
            </a:r>
          </a:p>
        </p:txBody>
      </p:sp>
    </p:spTree>
    <p:extLst>
      <p:ext uri="{BB962C8B-B14F-4D97-AF65-F5344CB8AC3E}">
        <p14:creationId xmlns:p14="http://schemas.microsoft.com/office/powerpoint/2010/main" val="4525596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BCC37F-4F74-4923-9CE4-BA8FFACDBB2A}"/>
              </a:ext>
            </a:extLst>
          </p:cNvPr>
          <p:cNvSpPr txBox="1"/>
          <p:nvPr/>
        </p:nvSpPr>
        <p:spPr>
          <a:xfrm>
            <a:off x="502444" y="91281"/>
            <a:ext cx="5226844" cy="4555093"/>
          </a:xfrm>
          <a:prstGeom prst="rect">
            <a:avLst/>
          </a:prstGeom>
          <a:noFill/>
        </p:spPr>
        <p:txBody>
          <a:bodyPr wrap="square" rtlCol="0">
            <a:spAutoFit/>
          </a:bodyPr>
          <a:lstStyle/>
          <a:p>
            <a:r>
              <a:rPr lang="en-US" dirty="0"/>
              <a:t>	</a:t>
            </a:r>
            <a:r>
              <a:rPr lang="en-US" sz="1400" dirty="0"/>
              <a:t>         The Copenhagen Interpretation</a:t>
            </a:r>
          </a:p>
          <a:p>
            <a:r>
              <a:rPr lang="en-US" sz="1400" dirty="0"/>
              <a:t>First,</a:t>
            </a:r>
          </a:p>
          <a:p>
            <a:r>
              <a:rPr lang="en-US" sz="1400" dirty="0"/>
              <a:t>What is Entanglement?</a:t>
            </a:r>
          </a:p>
          <a:p>
            <a:r>
              <a:rPr lang="en-US" sz="1400" b="1" dirty="0"/>
              <a:t>When a laser beam goes though a </a:t>
            </a:r>
            <a:r>
              <a:rPr lang="en-US" sz="1400" b="1" u="sng" dirty="0"/>
              <a:t>crystal</a:t>
            </a:r>
            <a:r>
              <a:rPr lang="en-US" sz="1400" dirty="0"/>
              <a:t>, for example, </a:t>
            </a:r>
          </a:p>
          <a:p>
            <a:r>
              <a:rPr lang="en-US" sz="1400" dirty="0"/>
              <a:t>2 photons can emerge Entangled.</a:t>
            </a:r>
          </a:p>
          <a:p>
            <a:r>
              <a:rPr lang="en-US" sz="1400" dirty="0"/>
              <a:t>What one does to one particle, affects the other particle – no matter how far away they are, even in extreme distances.</a:t>
            </a:r>
          </a:p>
          <a:p>
            <a:endParaRPr lang="en-US" sz="1400" dirty="0"/>
          </a:p>
          <a:p>
            <a:endParaRPr lang="en-US" sz="1400" dirty="0"/>
          </a:p>
          <a:p>
            <a:r>
              <a:rPr lang="en-US" sz="1400" dirty="0"/>
              <a:t>“For example, it is possible to prepare two particles in a single quantum state such that when one is observed to be spin-up, the other one will always be observed to be spin-down and vice versa, this despite the fact that it is impossible to predict, according to quantum mechanics, which set of measurements will be observed.</a:t>
            </a:r>
          </a:p>
          <a:p>
            <a:endParaRPr lang="en-US" sz="1400" dirty="0"/>
          </a:p>
          <a:p>
            <a:r>
              <a:rPr lang="en-US" sz="1400" dirty="0"/>
              <a:t>As a result, measurements performed on one system seem to be instantaneously influencing other systems entangled with it.”				Science Daily</a:t>
            </a:r>
          </a:p>
          <a:p>
            <a:endParaRPr lang="en-US" sz="1400" dirty="0"/>
          </a:p>
          <a:p>
            <a:endParaRPr lang="en-US" dirty="0"/>
          </a:p>
        </p:txBody>
      </p:sp>
    </p:spTree>
    <p:extLst>
      <p:ext uri="{BB962C8B-B14F-4D97-AF65-F5344CB8AC3E}">
        <p14:creationId xmlns:p14="http://schemas.microsoft.com/office/powerpoint/2010/main" val="11993556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C2ECB7-B592-4E9B-A3DB-3CAABA8D60D4}"/>
              </a:ext>
            </a:extLst>
          </p:cNvPr>
          <p:cNvPicPr>
            <a:picLocks noChangeAspect="1"/>
          </p:cNvPicPr>
          <p:nvPr/>
        </p:nvPicPr>
        <p:blipFill>
          <a:blip r:embed="rId2"/>
          <a:stretch>
            <a:fillRect/>
          </a:stretch>
        </p:blipFill>
        <p:spPr>
          <a:xfrm>
            <a:off x="807244" y="-63925"/>
            <a:ext cx="4785122" cy="3548966"/>
          </a:xfrm>
          <a:prstGeom prst="rect">
            <a:avLst/>
          </a:prstGeom>
        </p:spPr>
      </p:pic>
      <p:sp>
        <p:nvSpPr>
          <p:cNvPr id="3" name="TextBox 2">
            <a:extLst>
              <a:ext uri="{FF2B5EF4-FFF2-40B4-BE49-F238E27FC236}">
                <a16:creationId xmlns:a16="http://schemas.microsoft.com/office/drawing/2014/main" id="{A332470F-E7F5-4544-B73A-32012F2AEB56}"/>
              </a:ext>
            </a:extLst>
          </p:cNvPr>
          <p:cNvSpPr txBox="1"/>
          <p:nvPr/>
        </p:nvSpPr>
        <p:spPr>
          <a:xfrm>
            <a:off x="654844" y="3520281"/>
            <a:ext cx="5029200" cy="584775"/>
          </a:xfrm>
          <a:prstGeom prst="rect">
            <a:avLst/>
          </a:prstGeom>
          <a:noFill/>
        </p:spPr>
        <p:txBody>
          <a:bodyPr wrap="square" rtlCol="0">
            <a:spAutoFit/>
          </a:bodyPr>
          <a:lstStyle/>
          <a:p>
            <a:pPr algn="ctr"/>
            <a:r>
              <a:rPr lang="en-US" sz="1600" dirty="0"/>
              <a:t>2,000 Atoms Exist in Two Places at Once in Unprecedented Quantum Experiment</a:t>
            </a:r>
          </a:p>
        </p:txBody>
      </p:sp>
    </p:spTree>
    <p:extLst>
      <p:ext uri="{BB962C8B-B14F-4D97-AF65-F5344CB8AC3E}">
        <p14:creationId xmlns:p14="http://schemas.microsoft.com/office/powerpoint/2010/main" val="1403059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E46C58-FADF-4C42-AB2A-EEFB8BADAEBE}"/>
              </a:ext>
            </a:extLst>
          </p:cNvPr>
          <p:cNvSpPr txBox="1"/>
          <p:nvPr/>
        </p:nvSpPr>
        <p:spPr>
          <a:xfrm>
            <a:off x="578644" y="105278"/>
            <a:ext cx="5029200" cy="2277547"/>
          </a:xfrm>
          <a:prstGeom prst="rect">
            <a:avLst/>
          </a:prstGeom>
          <a:noFill/>
        </p:spPr>
        <p:txBody>
          <a:bodyPr wrap="square" rtlCol="0">
            <a:spAutoFit/>
          </a:bodyPr>
          <a:lstStyle/>
          <a:p>
            <a:r>
              <a:rPr lang="en-US" sz="1100" dirty="0"/>
              <a:t>“Ok, then</a:t>
            </a:r>
          </a:p>
          <a:p>
            <a:r>
              <a:rPr lang="en-US" sz="1100" dirty="0"/>
              <a:t>What is Spin?</a:t>
            </a:r>
          </a:p>
          <a:p>
            <a:endParaRPr lang="en-US" sz="1100" dirty="0"/>
          </a:p>
          <a:p>
            <a:r>
              <a:rPr lang="en-US" sz="1100" dirty="0"/>
              <a:t>Spin is an intrinsic property of the particle --- like saying it is blue.</a:t>
            </a:r>
          </a:p>
          <a:p>
            <a:endParaRPr lang="en-US" sz="1100" dirty="0"/>
          </a:p>
          <a:p>
            <a:r>
              <a:rPr lang="en-US" sz="1100" dirty="0"/>
              <a:t>Its SPIN is either UP or DOWN, Arrow Up     or Arrow Down           + ½ or - ½.</a:t>
            </a:r>
          </a:p>
          <a:p>
            <a:endParaRPr lang="en-US" sz="1100" dirty="0"/>
          </a:p>
          <a:p>
            <a:r>
              <a:rPr lang="en-US" sz="1100" dirty="0"/>
              <a:t>Spin refers to the position, direction of the particle.</a:t>
            </a:r>
          </a:p>
          <a:p>
            <a:endParaRPr lang="en-US" sz="1100" dirty="0"/>
          </a:p>
          <a:p>
            <a:r>
              <a:rPr lang="en-US" sz="1100" dirty="0"/>
              <a:t>The particle does not actually spin around like a planet does in the ‘Classical World’ of Einstein and Newton.”</a:t>
            </a:r>
          </a:p>
          <a:p>
            <a:r>
              <a:rPr lang="en-US" dirty="0"/>
              <a:t> </a:t>
            </a:r>
          </a:p>
        </p:txBody>
      </p:sp>
      <p:sp>
        <p:nvSpPr>
          <p:cNvPr id="3" name="Arrow: Up 2">
            <a:extLst>
              <a:ext uri="{FF2B5EF4-FFF2-40B4-BE49-F238E27FC236}">
                <a16:creationId xmlns:a16="http://schemas.microsoft.com/office/drawing/2014/main" id="{A38B4BB3-30FE-488C-A477-398769974D4B}"/>
              </a:ext>
            </a:extLst>
          </p:cNvPr>
          <p:cNvSpPr/>
          <p:nvPr/>
        </p:nvSpPr>
        <p:spPr bwMode="auto">
          <a:xfrm>
            <a:off x="3245644" y="915076"/>
            <a:ext cx="152401" cy="292608"/>
          </a:xfrm>
          <a:prstGeom prst="upArrow">
            <a:avLst>
              <a:gd name="adj1" fmla="val 28183"/>
              <a:gd name="adj2"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90538"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ahoma" pitchFamily="34" charset="0"/>
              </a:rPr>
              <a:t>  </a:t>
            </a:r>
          </a:p>
        </p:txBody>
      </p:sp>
      <p:sp>
        <p:nvSpPr>
          <p:cNvPr id="5" name="Arrow: Down 4">
            <a:extLst>
              <a:ext uri="{FF2B5EF4-FFF2-40B4-BE49-F238E27FC236}">
                <a16:creationId xmlns:a16="http://schemas.microsoft.com/office/drawing/2014/main" id="{0F7665FC-B117-49E0-9E8C-B5516B4C3F22}"/>
              </a:ext>
            </a:extLst>
          </p:cNvPr>
          <p:cNvSpPr/>
          <p:nvPr/>
        </p:nvSpPr>
        <p:spPr bwMode="auto">
          <a:xfrm>
            <a:off x="4541044" y="929303"/>
            <a:ext cx="152400" cy="320667"/>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90538"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Tahoma" pitchFamily="34" charset="0"/>
            </a:endParaRPr>
          </a:p>
        </p:txBody>
      </p:sp>
      <p:pic>
        <p:nvPicPr>
          <p:cNvPr id="6" name="Picture 5">
            <a:extLst>
              <a:ext uri="{FF2B5EF4-FFF2-40B4-BE49-F238E27FC236}">
                <a16:creationId xmlns:a16="http://schemas.microsoft.com/office/drawing/2014/main" id="{87801412-BC5D-433C-8EFD-DB41A9DB272C}"/>
              </a:ext>
            </a:extLst>
          </p:cNvPr>
          <p:cNvPicPr>
            <a:picLocks noChangeAspect="1"/>
          </p:cNvPicPr>
          <p:nvPr/>
        </p:nvPicPr>
        <p:blipFill>
          <a:blip r:embed="rId2"/>
          <a:stretch>
            <a:fillRect/>
          </a:stretch>
        </p:blipFill>
        <p:spPr>
          <a:xfrm>
            <a:off x="1674020" y="2191808"/>
            <a:ext cx="2562225" cy="1962150"/>
          </a:xfrm>
          <a:prstGeom prst="rect">
            <a:avLst/>
          </a:prstGeom>
        </p:spPr>
      </p:pic>
    </p:spTree>
    <p:extLst>
      <p:ext uri="{BB962C8B-B14F-4D97-AF65-F5344CB8AC3E}">
        <p14:creationId xmlns:p14="http://schemas.microsoft.com/office/powerpoint/2010/main" val="14814365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1350D5-0CD5-4B24-95F3-EAB4474FBD5F}"/>
              </a:ext>
            </a:extLst>
          </p:cNvPr>
          <p:cNvPicPr>
            <a:picLocks noChangeAspect="1"/>
          </p:cNvPicPr>
          <p:nvPr/>
        </p:nvPicPr>
        <p:blipFill>
          <a:blip r:embed="rId2"/>
          <a:stretch>
            <a:fillRect/>
          </a:stretch>
        </p:blipFill>
        <p:spPr>
          <a:xfrm>
            <a:off x="578644" y="219731"/>
            <a:ext cx="4963580" cy="11530150"/>
          </a:xfrm>
          <a:prstGeom prst="rect">
            <a:avLst/>
          </a:prstGeom>
        </p:spPr>
      </p:pic>
    </p:spTree>
    <p:extLst>
      <p:ext uri="{BB962C8B-B14F-4D97-AF65-F5344CB8AC3E}">
        <p14:creationId xmlns:p14="http://schemas.microsoft.com/office/powerpoint/2010/main" val="6122325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AFAC49-5E00-4DC7-81FB-601E64D20DD9}"/>
              </a:ext>
            </a:extLst>
          </p:cNvPr>
          <p:cNvPicPr>
            <a:picLocks noChangeAspect="1"/>
          </p:cNvPicPr>
          <p:nvPr/>
        </p:nvPicPr>
        <p:blipFill>
          <a:blip r:embed="rId2"/>
          <a:stretch>
            <a:fillRect/>
          </a:stretch>
        </p:blipFill>
        <p:spPr>
          <a:xfrm>
            <a:off x="502444" y="-3947319"/>
            <a:ext cx="4724400" cy="10974546"/>
          </a:xfrm>
          <a:prstGeom prst="rect">
            <a:avLst/>
          </a:prstGeom>
        </p:spPr>
      </p:pic>
    </p:spTree>
    <p:extLst>
      <p:ext uri="{BB962C8B-B14F-4D97-AF65-F5344CB8AC3E}">
        <p14:creationId xmlns:p14="http://schemas.microsoft.com/office/powerpoint/2010/main" val="32591086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0B74CC-25D2-419E-9A86-F807E7A2A029}"/>
              </a:ext>
            </a:extLst>
          </p:cNvPr>
          <p:cNvPicPr>
            <a:picLocks noChangeAspect="1"/>
          </p:cNvPicPr>
          <p:nvPr/>
        </p:nvPicPr>
        <p:blipFill>
          <a:blip r:embed="rId2"/>
          <a:stretch>
            <a:fillRect/>
          </a:stretch>
        </p:blipFill>
        <p:spPr>
          <a:xfrm>
            <a:off x="-26800" y="-8595519"/>
            <a:ext cx="5871757" cy="13639800"/>
          </a:xfrm>
          <a:prstGeom prst="rect">
            <a:avLst/>
          </a:prstGeom>
        </p:spPr>
      </p:pic>
    </p:spTree>
    <p:extLst>
      <p:ext uri="{BB962C8B-B14F-4D97-AF65-F5344CB8AC3E}">
        <p14:creationId xmlns:p14="http://schemas.microsoft.com/office/powerpoint/2010/main" val="17161972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D67C9D-5D7E-4504-9037-52C25313EFC5}"/>
              </a:ext>
            </a:extLst>
          </p:cNvPr>
          <p:cNvSpPr txBox="1"/>
          <p:nvPr/>
        </p:nvSpPr>
        <p:spPr>
          <a:xfrm>
            <a:off x="731044" y="91281"/>
            <a:ext cx="4572000" cy="646331"/>
          </a:xfrm>
          <a:prstGeom prst="rect">
            <a:avLst/>
          </a:prstGeom>
          <a:noFill/>
        </p:spPr>
        <p:txBody>
          <a:bodyPr wrap="square" rtlCol="0">
            <a:spAutoFit/>
          </a:bodyPr>
          <a:lstStyle/>
          <a:p>
            <a:pPr algn="ctr"/>
            <a:r>
              <a:rPr lang="en-US" sz="1600" dirty="0"/>
              <a:t>Oddly enough, quantum entanglement</a:t>
            </a:r>
          </a:p>
          <a:p>
            <a:pPr algn="ctr"/>
            <a:r>
              <a:rPr lang="en-US" sz="2000" u="sng" dirty="0"/>
              <a:t>can go faster than the speed of light.</a:t>
            </a:r>
          </a:p>
        </p:txBody>
      </p:sp>
      <p:sp>
        <p:nvSpPr>
          <p:cNvPr id="4" name="TextBox 3">
            <a:extLst>
              <a:ext uri="{FF2B5EF4-FFF2-40B4-BE49-F238E27FC236}">
                <a16:creationId xmlns:a16="http://schemas.microsoft.com/office/drawing/2014/main" id="{94D032E1-FDEE-4A78-A96E-4516C07380F0}"/>
              </a:ext>
            </a:extLst>
          </p:cNvPr>
          <p:cNvSpPr txBox="1"/>
          <p:nvPr/>
        </p:nvSpPr>
        <p:spPr>
          <a:xfrm>
            <a:off x="578644" y="1158081"/>
            <a:ext cx="5150644" cy="2862322"/>
          </a:xfrm>
          <a:prstGeom prst="rect">
            <a:avLst/>
          </a:prstGeom>
          <a:noFill/>
        </p:spPr>
        <p:txBody>
          <a:bodyPr wrap="square">
            <a:spAutoFit/>
          </a:bodyPr>
          <a:lstStyle/>
          <a:p>
            <a:r>
              <a:rPr lang="en-US" sz="1200" dirty="0"/>
              <a:t>“This phenomenon has been widely verified and the scientific community accepts it as a fundamental feature of quantum mechanics. In recent years, further experimentation related to quantum entanglement has shaken one of the fundamental pillars of modern science, namely, the speed of light as the upper limit that mass or information could travel. Recent experiments (Juan Yin, et al. (2013). “Bounding the speed of `spooky action at a distance”. Phys. Rev. Lett. 110, 260407) have shown that the quantum entanglement information transfer occurs at least 10,000 times faster than the speed of light. It might even be faster. Quantum mechanics holds that the quantum change occurs instantaneously. In other words, the separated particles act as if they were one, even when they are separated by a significant distance. “According to quantum physics, entanglement is independent of distance,” physicist Rupert Ursin of the Austrian Academy of Sciences said in a statement to livescience.com .”</a:t>
            </a:r>
          </a:p>
        </p:txBody>
      </p:sp>
    </p:spTree>
    <p:extLst>
      <p:ext uri="{BB962C8B-B14F-4D97-AF65-F5344CB8AC3E}">
        <p14:creationId xmlns:p14="http://schemas.microsoft.com/office/powerpoint/2010/main" val="1361197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716BFF-3EF7-4A49-ABB7-458D277611FA}"/>
              </a:ext>
            </a:extLst>
          </p:cNvPr>
          <p:cNvSpPr txBox="1"/>
          <p:nvPr/>
        </p:nvSpPr>
        <p:spPr>
          <a:xfrm>
            <a:off x="731044" y="319881"/>
            <a:ext cx="4648200" cy="3785652"/>
          </a:xfrm>
          <a:prstGeom prst="rect">
            <a:avLst/>
          </a:prstGeom>
          <a:noFill/>
        </p:spPr>
        <p:txBody>
          <a:bodyPr wrap="square">
            <a:spAutoFit/>
          </a:bodyPr>
          <a:lstStyle/>
          <a:p>
            <a:r>
              <a:rPr lang="en-US" sz="1600" dirty="0"/>
              <a:t>“The phenomenon of quantum entanglement has been demonstrated experimentally with photons, electrons, molecules and even small diamonds. It is real and an area of active research in physics. There is no widely held theory within the scientific community that explains how the particles are able to communicate faster than the speed of light. There are numerous speculations, which I will not go into in this article in the interest of remaining factual.</a:t>
            </a:r>
          </a:p>
          <a:p>
            <a:endParaRPr lang="en-US" sz="1600" dirty="0"/>
          </a:p>
          <a:p>
            <a:r>
              <a:rPr lang="en-US" sz="1600" dirty="0"/>
              <a:t>Anyone who can explain quantum entanglement to the satisfaction of the scientific community is likely a candidate for the Nobel Prize. It has been a mystery for almost a hundred years.”</a:t>
            </a:r>
          </a:p>
        </p:txBody>
      </p:sp>
    </p:spTree>
    <p:extLst>
      <p:ext uri="{BB962C8B-B14F-4D97-AF65-F5344CB8AC3E}">
        <p14:creationId xmlns:p14="http://schemas.microsoft.com/office/powerpoint/2010/main" val="39738984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D883FA-0C9A-4FAF-BF8D-B5818ACB2122}"/>
              </a:ext>
            </a:extLst>
          </p:cNvPr>
          <p:cNvSpPr txBox="1"/>
          <p:nvPr/>
        </p:nvSpPr>
        <p:spPr>
          <a:xfrm>
            <a:off x="60722" y="0"/>
            <a:ext cx="5607844" cy="1169551"/>
          </a:xfrm>
          <a:prstGeom prst="rect">
            <a:avLst/>
          </a:prstGeom>
          <a:noFill/>
        </p:spPr>
        <p:txBody>
          <a:bodyPr wrap="square" rtlCol="0">
            <a:spAutoFit/>
          </a:bodyPr>
          <a:lstStyle/>
          <a:p>
            <a:r>
              <a:rPr lang="en-US" dirty="0"/>
              <a:t>Quantum physics says that we change something when we measure it: for example, when we take a picture of something in order to measure it, we bathe it in photons which change it.</a:t>
            </a:r>
          </a:p>
          <a:p>
            <a:endParaRPr lang="en-US" dirty="0"/>
          </a:p>
          <a:p>
            <a:r>
              <a:rPr lang="en-US" dirty="0"/>
              <a:t>Example: If I take a picture of a wave, can measure its height but not its speed.</a:t>
            </a:r>
          </a:p>
          <a:p>
            <a:endParaRPr lang="en-US" dirty="0"/>
          </a:p>
          <a:p>
            <a:endParaRPr lang="en-US" dirty="0"/>
          </a:p>
          <a:p>
            <a:endParaRPr lang="en-US" dirty="0"/>
          </a:p>
        </p:txBody>
      </p:sp>
      <p:pic>
        <p:nvPicPr>
          <p:cNvPr id="2050" name="Picture 2" descr="https://tse1.mm.bing.net/th?id=OIP.QVA53Tju3hS2eqTn-AT9xQHaFj&amp;pid=Api&amp;P=0&amp;w=221&amp;h=167">
            <a:extLst>
              <a:ext uri="{FF2B5EF4-FFF2-40B4-BE49-F238E27FC236}">
                <a16:creationId xmlns:a16="http://schemas.microsoft.com/office/drawing/2014/main" id="{E4115DFB-D1BA-4C7D-A0F6-E95342E488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4444" y="700881"/>
            <a:ext cx="2805113" cy="21070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325B112-B0BC-43C3-B505-D5F067555C6C}"/>
              </a:ext>
            </a:extLst>
          </p:cNvPr>
          <p:cNvPicPr>
            <a:picLocks noChangeAspect="1"/>
          </p:cNvPicPr>
          <p:nvPr/>
        </p:nvPicPr>
        <p:blipFill>
          <a:blip r:embed="rId3"/>
          <a:stretch>
            <a:fillRect/>
          </a:stretch>
        </p:blipFill>
        <p:spPr>
          <a:xfrm>
            <a:off x="350044" y="2758281"/>
            <a:ext cx="4286250" cy="1581150"/>
          </a:xfrm>
          <a:prstGeom prst="rect">
            <a:avLst/>
          </a:prstGeom>
        </p:spPr>
      </p:pic>
    </p:spTree>
    <p:extLst>
      <p:ext uri="{BB962C8B-B14F-4D97-AF65-F5344CB8AC3E}">
        <p14:creationId xmlns:p14="http://schemas.microsoft.com/office/powerpoint/2010/main" val="1630242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7AD1A9-D09A-4EB9-A73D-8195694EDAA2}"/>
              </a:ext>
            </a:extLst>
          </p:cNvPr>
          <p:cNvSpPr txBox="1"/>
          <p:nvPr/>
        </p:nvSpPr>
        <p:spPr>
          <a:xfrm>
            <a:off x="883444" y="1373486"/>
            <a:ext cx="4336949" cy="2923877"/>
          </a:xfrm>
          <a:prstGeom prst="rect">
            <a:avLst/>
          </a:prstGeom>
          <a:noFill/>
        </p:spPr>
        <p:txBody>
          <a:bodyPr wrap="square" rtlCol="0">
            <a:spAutoFit/>
          </a:bodyPr>
          <a:lstStyle/>
          <a:p>
            <a:r>
              <a:rPr lang="en-US" sz="1400" dirty="0"/>
              <a:t>“Quantum”, plural “quanta”</a:t>
            </a:r>
          </a:p>
          <a:p>
            <a:endParaRPr lang="en-US" sz="1400" dirty="0"/>
          </a:p>
          <a:p>
            <a:r>
              <a:rPr lang="en-US" sz="1400" dirty="0"/>
              <a:t>“Quantum is the Latin word for amount and, in modern understanding, means the smallest possible discrete unit of any physical property, such as energy or matter”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				      	whatis.techtarget.com/definition/quantum</a:t>
            </a:r>
          </a:p>
        </p:txBody>
      </p:sp>
    </p:spTree>
    <p:extLst>
      <p:ext uri="{BB962C8B-B14F-4D97-AF65-F5344CB8AC3E}">
        <p14:creationId xmlns:p14="http://schemas.microsoft.com/office/powerpoint/2010/main" val="26477285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tse4.mm.bing.net/th?id=OIP.0zOLgBrKRDBQhKrRKOpzLwHaFj&amp;pid=Api&amp;P=0&amp;w=225&amp;h=169">
            <a:extLst>
              <a:ext uri="{FF2B5EF4-FFF2-40B4-BE49-F238E27FC236}">
                <a16:creationId xmlns:a16="http://schemas.microsoft.com/office/drawing/2014/main" id="{CD17FE59-3C92-4D35-B5F7-AF01327156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0844" y="607219"/>
            <a:ext cx="2693701" cy="202326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tse4.mm.bing.net/th?id=OIP.fmWzqiNEw5eEMiIBX0Fj-gHaFj&amp;pid=Api&amp;P=0&amp;w=225&amp;h=170">
            <a:extLst>
              <a:ext uri="{FF2B5EF4-FFF2-40B4-BE49-F238E27FC236}">
                <a16:creationId xmlns:a16="http://schemas.microsoft.com/office/drawing/2014/main" id="{607FEC56-0175-449E-B459-A0FA1962F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892" y="1044575"/>
            <a:ext cx="2143125" cy="16097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tse4.mm.bing.net/th?id=OIP.JuOO9jNZSDm_URHuLgwXswHaD-&amp;pid=Api&amp;P=0&amp;w=325&amp;h=175">
            <a:extLst>
              <a:ext uri="{FF2B5EF4-FFF2-40B4-BE49-F238E27FC236}">
                <a16:creationId xmlns:a16="http://schemas.microsoft.com/office/drawing/2014/main" id="{6FBF1E24-E053-4E82-AE63-BA0639312B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27" y="2654300"/>
            <a:ext cx="3095625" cy="16668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2EBBB64-FF29-4124-AECF-0F5381CAC388}"/>
              </a:ext>
            </a:extLst>
          </p:cNvPr>
          <p:cNvSpPr txBox="1"/>
          <p:nvPr/>
        </p:nvSpPr>
        <p:spPr>
          <a:xfrm>
            <a:off x="1188244" y="76964"/>
            <a:ext cx="3761227" cy="400110"/>
          </a:xfrm>
          <a:prstGeom prst="rect">
            <a:avLst/>
          </a:prstGeom>
          <a:noFill/>
        </p:spPr>
        <p:txBody>
          <a:bodyPr wrap="square" rtlCol="0">
            <a:spAutoFit/>
          </a:bodyPr>
          <a:lstStyle/>
          <a:p>
            <a:r>
              <a:rPr lang="en-US" dirty="0"/>
              <a:t>The outer shell is where chemical reactions occur---without it there would be no chemistry, no reality as we perceive it.</a:t>
            </a:r>
          </a:p>
        </p:txBody>
      </p:sp>
      <p:sp>
        <p:nvSpPr>
          <p:cNvPr id="3" name="AutoShape 8" descr="https://tse3.mm.bing.net/th?id=OIP.YIRZ7DFH1UqolmEyMgHUWwHaEo&amp;pid=Api&amp;P=0&amp;w=271&amp;h=170">
            <a:extLst>
              <a:ext uri="{FF2B5EF4-FFF2-40B4-BE49-F238E27FC236}">
                <a16:creationId xmlns:a16="http://schemas.microsoft.com/office/drawing/2014/main" id="{FAA13C8D-190A-48FC-8119-6AEB68ED0E61}"/>
              </a:ext>
            </a:extLst>
          </p:cNvPr>
          <p:cNvSpPr>
            <a:spLocks noChangeAspect="1" noChangeArrowheads="1"/>
          </p:cNvSpPr>
          <p:nvPr/>
        </p:nvSpPr>
        <p:spPr bwMode="auto">
          <a:xfrm>
            <a:off x="2711450" y="19954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A1744B99-D418-48EF-83A9-53C4DA3CB627}"/>
              </a:ext>
            </a:extLst>
          </p:cNvPr>
          <p:cNvPicPr>
            <a:picLocks noChangeAspect="1"/>
          </p:cNvPicPr>
          <p:nvPr/>
        </p:nvPicPr>
        <p:blipFill>
          <a:blip r:embed="rId5"/>
          <a:stretch>
            <a:fillRect/>
          </a:stretch>
        </p:blipFill>
        <p:spPr>
          <a:xfrm>
            <a:off x="3195552" y="2678113"/>
            <a:ext cx="2581275" cy="1619250"/>
          </a:xfrm>
          <a:prstGeom prst="rect">
            <a:avLst/>
          </a:prstGeom>
        </p:spPr>
      </p:pic>
      <p:sp>
        <p:nvSpPr>
          <p:cNvPr id="5" name="TextBox 4">
            <a:extLst>
              <a:ext uri="{FF2B5EF4-FFF2-40B4-BE49-F238E27FC236}">
                <a16:creationId xmlns:a16="http://schemas.microsoft.com/office/drawing/2014/main" id="{595AD921-403F-4594-BB2B-C33F2AB226D3}"/>
              </a:ext>
            </a:extLst>
          </p:cNvPr>
          <p:cNvSpPr txBox="1"/>
          <p:nvPr/>
        </p:nvSpPr>
        <p:spPr>
          <a:xfrm>
            <a:off x="350044" y="477074"/>
            <a:ext cx="1447800" cy="400110"/>
          </a:xfrm>
          <a:prstGeom prst="rect">
            <a:avLst/>
          </a:prstGeom>
          <a:noFill/>
        </p:spPr>
        <p:txBody>
          <a:bodyPr wrap="square" rtlCol="0">
            <a:spAutoFit/>
          </a:bodyPr>
          <a:lstStyle/>
          <a:p>
            <a:r>
              <a:rPr lang="en-US" dirty="0"/>
              <a:t>Electrons like to fall to the lower orbital.</a:t>
            </a:r>
          </a:p>
        </p:txBody>
      </p:sp>
    </p:spTree>
    <p:extLst>
      <p:ext uri="{BB962C8B-B14F-4D97-AF65-F5344CB8AC3E}">
        <p14:creationId xmlns:p14="http://schemas.microsoft.com/office/powerpoint/2010/main" val="15534261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33C046-0A08-4DE7-91AA-6BBC2BE65FED}"/>
              </a:ext>
            </a:extLst>
          </p:cNvPr>
          <p:cNvPicPr>
            <a:picLocks noChangeAspect="1"/>
          </p:cNvPicPr>
          <p:nvPr/>
        </p:nvPicPr>
        <p:blipFill>
          <a:blip r:embed="rId2"/>
          <a:stretch>
            <a:fillRect/>
          </a:stretch>
        </p:blipFill>
        <p:spPr>
          <a:xfrm>
            <a:off x="731044" y="1462881"/>
            <a:ext cx="4410637" cy="1828800"/>
          </a:xfrm>
          <a:prstGeom prst="rect">
            <a:avLst/>
          </a:prstGeom>
        </p:spPr>
      </p:pic>
      <p:sp>
        <p:nvSpPr>
          <p:cNvPr id="3" name="TextBox 2">
            <a:extLst>
              <a:ext uri="{FF2B5EF4-FFF2-40B4-BE49-F238E27FC236}">
                <a16:creationId xmlns:a16="http://schemas.microsoft.com/office/drawing/2014/main" id="{DB4A267A-B2A4-4FB3-85D8-C89B8826A1AC}"/>
              </a:ext>
            </a:extLst>
          </p:cNvPr>
          <p:cNvSpPr txBox="1"/>
          <p:nvPr/>
        </p:nvSpPr>
        <p:spPr>
          <a:xfrm>
            <a:off x="807244" y="167481"/>
            <a:ext cx="1600200" cy="707886"/>
          </a:xfrm>
          <a:prstGeom prst="rect">
            <a:avLst/>
          </a:prstGeom>
          <a:noFill/>
        </p:spPr>
        <p:txBody>
          <a:bodyPr wrap="square" rtlCol="0">
            <a:spAutoFit/>
          </a:bodyPr>
          <a:lstStyle/>
          <a:p>
            <a:r>
              <a:rPr lang="en-US" dirty="0"/>
              <a:t>Carbon with its    electrons is very friendly and likes to play well with others.</a:t>
            </a:r>
          </a:p>
        </p:txBody>
      </p:sp>
    </p:spTree>
    <p:extLst>
      <p:ext uri="{BB962C8B-B14F-4D97-AF65-F5344CB8AC3E}">
        <p14:creationId xmlns:p14="http://schemas.microsoft.com/office/powerpoint/2010/main" val="7947614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DB198E-34F7-4D4D-B7A9-5D3CC68F34E4}"/>
              </a:ext>
            </a:extLst>
          </p:cNvPr>
          <p:cNvPicPr>
            <a:picLocks noChangeAspect="1"/>
          </p:cNvPicPr>
          <p:nvPr/>
        </p:nvPicPr>
        <p:blipFill>
          <a:blip r:embed="rId2"/>
          <a:stretch>
            <a:fillRect/>
          </a:stretch>
        </p:blipFill>
        <p:spPr>
          <a:xfrm>
            <a:off x="1569243" y="624681"/>
            <a:ext cx="2438400" cy="1887110"/>
          </a:xfrm>
          <a:prstGeom prst="rect">
            <a:avLst/>
          </a:prstGeom>
        </p:spPr>
      </p:pic>
      <p:sp>
        <p:nvSpPr>
          <p:cNvPr id="3" name="TextBox 2">
            <a:extLst>
              <a:ext uri="{FF2B5EF4-FFF2-40B4-BE49-F238E27FC236}">
                <a16:creationId xmlns:a16="http://schemas.microsoft.com/office/drawing/2014/main" id="{45819698-9FCB-4426-840D-837F8FD27628}"/>
              </a:ext>
            </a:extLst>
          </p:cNvPr>
          <p:cNvSpPr txBox="1"/>
          <p:nvPr/>
        </p:nvSpPr>
        <p:spPr>
          <a:xfrm>
            <a:off x="654844" y="167481"/>
            <a:ext cx="4419600" cy="553998"/>
          </a:xfrm>
          <a:prstGeom prst="rect">
            <a:avLst/>
          </a:prstGeom>
          <a:noFill/>
        </p:spPr>
        <p:txBody>
          <a:bodyPr wrap="square" rtlCol="0">
            <a:spAutoFit/>
          </a:bodyPr>
          <a:lstStyle/>
          <a:p>
            <a:r>
              <a:rPr lang="en-US" dirty="0" err="1"/>
              <a:t>Shrodinger’s</a:t>
            </a:r>
            <a:r>
              <a:rPr lang="en-US" dirty="0"/>
              <a:t> Cat is a </a:t>
            </a:r>
            <a:r>
              <a:rPr lang="en-US" dirty="0">
                <a:solidFill>
                  <a:srgbClr val="FFC000"/>
                </a:solidFill>
              </a:rPr>
              <a:t>THOUGHT EXPERIMENT </a:t>
            </a:r>
            <a:r>
              <a:rPr lang="en-US" dirty="0"/>
              <a:t>to explain Superposition</a:t>
            </a:r>
          </a:p>
          <a:p>
            <a:endParaRPr lang="en-US" dirty="0"/>
          </a:p>
          <a:p>
            <a:endParaRPr lang="en-US" dirty="0"/>
          </a:p>
        </p:txBody>
      </p:sp>
      <p:pic>
        <p:nvPicPr>
          <p:cNvPr id="4" name="Picture 3">
            <a:extLst>
              <a:ext uri="{FF2B5EF4-FFF2-40B4-BE49-F238E27FC236}">
                <a16:creationId xmlns:a16="http://schemas.microsoft.com/office/drawing/2014/main" id="{73DFF070-82D0-496B-BF03-FD044C50E382}"/>
              </a:ext>
            </a:extLst>
          </p:cNvPr>
          <p:cNvPicPr>
            <a:picLocks noChangeAspect="1"/>
          </p:cNvPicPr>
          <p:nvPr/>
        </p:nvPicPr>
        <p:blipFill>
          <a:blip r:embed="rId3"/>
          <a:stretch>
            <a:fillRect/>
          </a:stretch>
        </p:blipFill>
        <p:spPr>
          <a:xfrm>
            <a:off x="1412081" y="2608589"/>
            <a:ext cx="2752725" cy="1552575"/>
          </a:xfrm>
          <a:prstGeom prst="rect">
            <a:avLst/>
          </a:prstGeom>
        </p:spPr>
      </p:pic>
      <p:sp>
        <p:nvSpPr>
          <p:cNvPr id="5" name="TextBox 4">
            <a:extLst>
              <a:ext uri="{FF2B5EF4-FFF2-40B4-BE49-F238E27FC236}">
                <a16:creationId xmlns:a16="http://schemas.microsoft.com/office/drawing/2014/main" id="{691DA836-FE4D-4D05-BFFD-041344CE6A02}"/>
              </a:ext>
            </a:extLst>
          </p:cNvPr>
          <p:cNvSpPr txBox="1"/>
          <p:nvPr/>
        </p:nvSpPr>
        <p:spPr>
          <a:xfrm rot="21054668">
            <a:off x="4118541" y="1192379"/>
            <a:ext cx="1443038" cy="553998"/>
          </a:xfrm>
          <a:prstGeom prst="rect">
            <a:avLst/>
          </a:prstGeom>
          <a:noFill/>
        </p:spPr>
        <p:txBody>
          <a:bodyPr wrap="square" rtlCol="0">
            <a:spAutoFit/>
          </a:bodyPr>
          <a:lstStyle/>
          <a:p>
            <a:pPr algn="ctr"/>
            <a:r>
              <a:rPr lang="en-US" dirty="0"/>
              <a:t>No cats were killed in </a:t>
            </a:r>
          </a:p>
          <a:p>
            <a:pPr algn="ctr"/>
            <a:r>
              <a:rPr lang="en-US" dirty="0"/>
              <a:t>this thought experiment!</a:t>
            </a:r>
          </a:p>
        </p:txBody>
      </p:sp>
      <p:sp>
        <p:nvSpPr>
          <p:cNvPr id="6" name="TextBox 5">
            <a:extLst>
              <a:ext uri="{FF2B5EF4-FFF2-40B4-BE49-F238E27FC236}">
                <a16:creationId xmlns:a16="http://schemas.microsoft.com/office/drawing/2014/main" id="{8350019B-FDE1-4934-B18A-8DBD297992A9}"/>
              </a:ext>
            </a:extLst>
          </p:cNvPr>
          <p:cNvSpPr txBox="1"/>
          <p:nvPr/>
        </p:nvSpPr>
        <p:spPr>
          <a:xfrm rot="916712">
            <a:off x="468819" y="1386681"/>
            <a:ext cx="1143000" cy="553998"/>
          </a:xfrm>
          <a:prstGeom prst="rect">
            <a:avLst/>
          </a:prstGeom>
          <a:noFill/>
        </p:spPr>
        <p:txBody>
          <a:bodyPr wrap="square" rtlCol="0">
            <a:spAutoFit/>
          </a:bodyPr>
          <a:lstStyle/>
          <a:p>
            <a:r>
              <a:rPr lang="en-US" dirty="0"/>
              <a:t>Don’t ask me. </a:t>
            </a:r>
          </a:p>
          <a:p>
            <a:r>
              <a:rPr lang="en-US" dirty="0"/>
              <a:t>I’m just the messenger…</a:t>
            </a:r>
          </a:p>
        </p:txBody>
      </p:sp>
    </p:spTree>
    <p:extLst>
      <p:ext uri="{BB962C8B-B14F-4D97-AF65-F5344CB8AC3E}">
        <p14:creationId xmlns:p14="http://schemas.microsoft.com/office/powerpoint/2010/main" val="10467006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A5AD51-07C3-4CA4-9FCA-E58D5CA27430}"/>
              </a:ext>
            </a:extLst>
          </p:cNvPr>
          <p:cNvPicPr>
            <a:picLocks noChangeAspect="1"/>
          </p:cNvPicPr>
          <p:nvPr/>
        </p:nvPicPr>
        <p:blipFill>
          <a:blip r:embed="rId2"/>
          <a:stretch>
            <a:fillRect/>
          </a:stretch>
        </p:blipFill>
        <p:spPr>
          <a:xfrm>
            <a:off x="502444" y="474662"/>
            <a:ext cx="2724150" cy="1533525"/>
          </a:xfrm>
          <a:prstGeom prst="rect">
            <a:avLst/>
          </a:prstGeom>
        </p:spPr>
      </p:pic>
      <p:pic>
        <p:nvPicPr>
          <p:cNvPr id="3" name="Picture 2">
            <a:extLst>
              <a:ext uri="{FF2B5EF4-FFF2-40B4-BE49-F238E27FC236}">
                <a16:creationId xmlns:a16="http://schemas.microsoft.com/office/drawing/2014/main" id="{3B7F7B9E-59DA-4E7A-BEBE-8980D3C0E08C}"/>
              </a:ext>
            </a:extLst>
          </p:cNvPr>
          <p:cNvPicPr>
            <a:picLocks noChangeAspect="1"/>
          </p:cNvPicPr>
          <p:nvPr/>
        </p:nvPicPr>
        <p:blipFill>
          <a:blip r:embed="rId3"/>
          <a:stretch>
            <a:fillRect/>
          </a:stretch>
        </p:blipFill>
        <p:spPr>
          <a:xfrm>
            <a:off x="1807369" y="2224881"/>
            <a:ext cx="2990850" cy="1685925"/>
          </a:xfrm>
          <a:prstGeom prst="rect">
            <a:avLst/>
          </a:prstGeom>
        </p:spPr>
      </p:pic>
    </p:spTree>
    <p:extLst>
      <p:ext uri="{BB962C8B-B14F-4D97-AF65-F5344CB8AC3E}">
        <p14:creationId xmlns:p14="http://schemas.microsoft.com/office/powerpoint/2010/main" val="34358142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B9ED39-6D0A-44C0-81E6-43A292A30D72}"/>
              </a:ext>
            </a:extLst>
          </p:cNvPr>
          <p:cNvPicPr>
            <a:picLocks noChangeAspect="1"/>
          </p:cNvPicPr>
          <p:nvPr/>
        </p:nvPicPr>
        <p:blipFill>
          <a:blip r:embed="rId2"/>
          <a:stretch>
            <a:fillRect/>
          </a:stretch>
        </p:blipFill>
        <p:spPr>
          <a:xfrm>
            <a:off x="1435894" y="719931"/>
            <a:ext cx="2857500" cy="2857500"/>
          </a:xfrm>
          <a:prstGeom prst="rect">
            <a:avLst/>
          </a:prstGeom>
        </p:spPr>
      </p:pic>
    </p:spTree>
    <p:extLst>
      <p:ext uri="{BB962C8B-B14F-4D97-AF65-F5344CB8AC3E}">
        <p14:creationId xmlns:p14="http://schemas.microsoft.com/office/powerpoint/2010/main" val="42141379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F9F3FE-0288-46CF-A4FB-5B5AA2609899}"/>
              </a:ext>
            </a:extLst>
          </p:cNvPr>
          <p:cNvPicPr>
            <a:picLocks noChangeAspect="1"/>
          </p:cNvPicPr>
          <p:nvPr/>
        </p:nvPicPr>
        <p:blipFill>
          <a:blip r:embed="rId2"/>
          <a:stretch>
            <a:fillRect/>
          </a:stretch>
        </p:blipFill>
        <p:spPr>
          <a:xfrm rot="21130814">
            <a:off x="-157408" y="-134679"/>
            <a:ext cx="2381250" cy="1495425"/>
          </a:xfrm>
          <a:prstGeom prst="rect">
            <a:avLst/>
          </a:prstGeom>
        </p:spPr>
      </p:pic>
      <p:pic>
        <p:nvPicPr>
          <p:cNvPr id="3" name="Picture 2">
            <a:extLst>
              <a:ext uri="{FF2B5EF4-FFF2-40B4-BE49-F238E27FC236}">
                <a16:creationId xmlns:a16="http://schemas.microsoft.com/office/drawing/2014/main" id="{6A045FFD-07A9-48A1-A73C-6C79FFA0F8F4}"/>
              </a:ext>
            </a:extLst>
          </p:cNvPr>
          <p:cNvPicPr>
            <a:picLocks noChangeAspect="1"/>
          </p:cNvPicPr>
          <p:nvPr/>
        </p:nvPicPr>
        <p:blipFill>
          <a:blip r:embed="rId3"/>
          <a:stretch>
            <a:fillRect/>
          </a:stretch>
        </p:blipFill>
        <p:spPr>
          <a:xfrm rot="1081694">
            <a:off x="4030809" y="188170"/>
            <a:ext cx="1914525" cy="1438275"/>
          </a:xfrm>
          <a:prstGeom prst="rect">
            <a:avLst/>
          </a:prstGeom>
        </p:spPr>
      </p:pic>
      <p:pic>
        <p:nvPicPr>
          <p:cNvPr id="4" name="Picture 3">
            <a:extLst>
              <a:ext uri="{FF2B5EF4-FFF2-40B4-BE49-F238E27FC236}">
                <a16:creationId xmlns:a16="http://schemas.microsoft.com/office/drawing/2014/main" id="{DA7FC36B-6DB1-406C-B9E6-0D3CA2A9DC42}"/>
              </a:ext>
            </a:extLst>
          </p:cNvPr>
          <p:cNvPicPr>
            <a:picLocks noChangeAspect="1"/>
          </p:cNvPicPr>
          <p:nvPr/>
        </p:nvPicPr>
        <p:blipFill>
          <a:blip r:embed="rId4"/>
          <a:stretch>
            <a:fillRect/>
          </a:stretch>
        </p:blipFill>
        <p:spPr>
          <a:xfrm>
            <a:off x="350044" y="2763856"/>
            <a:ext cx="4131542" cy="2005013"/>
          </a:xfrm>
          <a:prstGeom prst="rect">
            <a:avLst/>
          </a:prstGeom>
        </p:spPr>
      </p:pic>
      <p:pic>
        <p:nvPicPr>
          <p:cNvPr id="6" name="Picture 5">
            <a:extLst>
              <a:ext uri="{FF2B5EF4-FFF2-40B4-BE49-F238E27FC236}">
                <a16:creationId xmlns:a16="http://schemas.microsoft.com/office/drawing/2014/main" id="{D3D8CC98-FB15-431B-9729-93EE134C11D8}"/>
              </a:ext>
            </a:extLst>
          </p:cNvPr>
          <p:cNvPicPr>
            <a:picLocks noChangeAspect="1"/>
          </p:cNvPicPr>
          <p:nvPr/>
        </p:nvPicPr>
        <p:blipFill>
          <a:blip r:embed="rId5"/>
          <a:stretch>
            <a:fillRect/>
          </a:stretch>
        </p:blipFill>
        <p:spPr>
          <a:xfrm>
            <a:off x="1573698" y="958349"/>
            <a:ext cx="2562572" cy="2098868"/>
          </a:xfrm>
          <a:prstGeom prst="rect">
            <a:avLst/>
          </a:prstGeom>
        </p:spPr>
      </p:pic>
      <p:pic>
        <p:nvPicPr>
          <p:cNvPr id="8" name="Picture 7">
            <a:extLst>
              <a:ext uri="{FF2B5EF4-FFF2-40B4-BE49-F238E27FC236}">
                <a16:creationId xmlns:a16="http://schemas.microsoft.com/office/drawing/2014/main" id="{62B83F74-3D10-4466-A866-149A74D283A1}"/>
              </a:ext>
            </a:extLst>
          </p:cNvPr>
          <p:cNvPicPr>
            <a:picLocks noChangeAspect="1"/>
          </p:cNvPicPr>
          <p:nvPr/>
        </p:nvPicPr>
        <p:blipFill>
          <a:blip r:embed="rId6"/>
          <a:stretch>
            <a:fillRect/>
          </a:stretch>
        </p:blipFill>
        <p:spPr>
          <a:xfrm>
            <a:off x="4136270" y="3233922"/>
            <a:ext cx="1752600" cy="1447800"/>
          </a:xfrm>
          <a:prstGeom prst="rect">
            <a:avLst/>
          </a:prstGeom>
        </p:spPr>
      </p:pic>
      <p:pic>
        <p:nvPicPr>
          <p:cNvPr id="9" name="Picture 8">
            <a:extLst>
              <a:ext uri="{FF2B5EF4-FFF2-40B4-BE49-F238E27FC236}">
                <a16:creationId xmlns:a16="http://schemas.microsoft.com/office/drawing/2014/main" id="{BFED707B-375C-446D-933F-BEC0736C5B02}"/>
              </a:ext>
            </a:extLst>
          </p:cNvPr>
          <p:cNvPicPr>
            <a:picLocks noChangeAspect="1"/>
          </p:cNvPicPr>
          <p:nvPr/>
        </p:nvPicPr>
        <p:blipFill>
          <a:blip r:embed="rId7"/>
          <a:stretch>
            <a:fillRect/>
          </a:stretch>
        </p:blipFill>
        <p:spPr>
          <a:xfrm>
            <a:off x="26052" y="1158081"/>
            <a:ext cx="1345746" cy="1843488"/>
          </a:xfrm>
          <a:prstGeom prst="rect">
            <a:avLst/>
          </a:prstGeom>
        </p:spPr>
      </p:pic>
      <p:pic>
        <p:nvPicPr>
          <p:cNvPr id="5" name="Picture 4">
            <a:extLst>
              <a:ext uri="{FF2B5EF4-FFF2-40B4-BE49-F238E27FC236}">
                <a16:creationId xmlns:a16="http://schemas.microsoft.com/office/drawing/2014/main" id="{73C44ECE-290D-48A2-BA02-3E7A72A641D5}"/>
              </a:ext>
            </a:extLst>
          </p:cNvPr>
          <p:cNvPicPr>
            <a:picLocks noChangeAspect="1"/>
          </p:cNvPicPr>
          <p:nvPr/>
        </p:nvPicPr>
        <p:blipFill>
          <a:blip r:embed="rId8"/>
          <a:stretch>
            <a:fillRect/>
          </a:stretch>
        </p:blipFill>
        <p:spPr>
          <a:xfrm>
            <a:off x="4055625" y="1804632"/>
            <a:ext cx="1897780" cy="1429290"/>
          </a:xfrm>
          <a:prstGeom prst="rect">
            <a:avLst/>
          </a:prstGeom>
        </p:spPr>
      </p:pic>
      <p:sp>
        <p:nvSpPr>
          <p:cNvPr id="7" name="TextBox 6">
            <a:extLst>
              <a:ext uri="{FF2B5EF4-FFF2-40B4-BE49-F238E27FC236}">
                <a16:creationId xmlns:a16="http://schemas.microsoft.com/office/drawing/2014/main" id="{3F0531B6-F9FB-43C2-BFE4-6606AF64FFED}"/>
              </a:ext>
            </a:extLst>
          </p:cNvPr>
          <p:cNvSpPr txBox="1"/>
          <p:nvPr/>
        </p:nvSpPr>
        <p:spPr>
          <a:xfrm>
            <a:off x="1868767" y="3033505"/>
            <a:ext cx="2122323" cy="338554"/>
          </a:xfrm>
          <a:prstGeom prst="rect">
            <a:avLst/>
          </a:prstGeom>
          <a:noFill/>
        </p:spPr>
        <p:txBody>
          <a:bodyPr wrap="square" rtlCol="0">
            <a:spAutoFit/>
          </a:bodyPr>
          <a:lstStyle/>
          <a:p>
            <a:r>
              <a:rPr lang="en-US" sz="1600" dirty="0">
                <a:latin typeface="Bernard MT Condensed" panose="02050806060905020404" pitchFamily="18" charset="0"/>
              </a:rPr>
              <a:t>Wanted DEAD or ALIVE!</a:t>
            </a:r>
          </a:p>
        </p:txBody>
      </p:sp>
      <p:sp>
        <p:nvSpPr>
          <p:cNvPr id="10" name="TextBox 9">
            <a:extLst>
              <a:ext uri="{FF2B5EF4-FFF2-40B4-BE49-F238E27FC236}">
                <a16:creationId xmlns:a16="http://schemas.microsoft.com/office/drawing/2014/main" id="{643AF8CB-249B-4B6A-8293-28FA3B360F8C}"/>
              </a:ext>
            </a:extLst>
          </p:cNvPr>
          <p:cNvSpPr txBox="1"/>
          <p:nvPr/>
        </p:nvSpPr>
        <p:spPr>
          <a:xfrm rot="21376846">
            <a:off x="2247618" y="160242"/>
            <a:ext cx="1692954" cy="553998"/>
          </a:xfrm>
          <a:prstGeom prst="rect">
            <a:avLst/>
          </a:prstGeom>
          <a:noFill/>
        </p:spPr>
        <p:txBody>
          <a:bodyPr wrap="square" rtlCol="0">
            <a:spAutoFit/>
          </a:bodyPr>
          <a:lstStyle/>
          <a:p>
            <a:r>
              <a:rPr lang="en-US" dirty="0"/>
              <a:t>The cat is both dead and alive until you force the issue by opening the box.</a:t>
            </a:r>
          </a:p>
        </p:txBody>
      </p:sp>
    </p:spTree>
    <p:extLst>
      <p:ext uri="{BB962C8B-B14F-4D97-AF65-F5344CB8AC3E}">
        <p14:creationId xmlns:p14="http://schemas.microsoft.com/office/powerpoint/2010/main" val="16770170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4EA2A0-5428-4ABA-83FB-4C5F9ED98F42}"/>
              </a:ext>
            </a:extLst>
          </p:cNvPr>
          <p:cNvSpPr/>
          <p:nvPr/>
        </p:nvSpPr>
        <p:spPr>
          <a:xfrm rot="21049286">
            <a:off x="1035844" y="319881"/>
            <a:ext cx="4025462" cy="584775"/>
          </a:xfrm>
          <a:prstGeom prst="rect">
            <a:avLst/>
          </a:prstGeom>
          <a:noFill/>
        </p:spPr>
        <p:txBody>
          <a:bodyPr wrap="none" lIns="91440" tIns="45720" rIns="91440" bIns="45720">
            <a:spAutoFit/>
          </a:bodyPr>
          <a:lstStyle/>
          <a:p>
            <a:pPr algn="ctr"/>
            <a:r>
              <a:rPr lang="en-US" sz="32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Strings and Things</a:t>
            </a:r>
          </a:p>
        </p:txBody>
      </p:sp>
      <p:pic>
        <p:nvPicPr>
          <p:cNvPr id="2" name="Picture 1">
            <a:extLst>
              <a:ext uri="{FF2B5EF4-FFF2-40B4-BE49-F238E27FC236}">
                <a16:creationId xmlns:a16="http://schemas.microsoft.com/office/drawing/2014/main" id="{A24D6A85-08C5-4A88-92A4-2ED0A69E18A7}"/>
              </a:ext>
            </a:extLst>
          </p:cNvPr>
          <p:cNvPicPr>
            <a:picLocks noChangeAspect="1"/>
          </p:cNvPicPr>
          <p:nvPr/>
        </p:nvPicPr>
        <p:blipFill>
          <a:blip r:embed="rId2"/>
          <a:stretch>
            <a:fillRect/>
          </a:stretch>
        </p:blipFill>
        <p:spPr>
          <a:xfrm>
            <a:off x="1710312" y="1234281"/>
            <a:ext cx="2676525" cy="2857500"/>
          </a:xfrm>
          <a:prstGeom prst="rect">
            <a:avLst/>
          </a:prstGeom>
        </p:spPr>
      </p:pic>
    </p:spTree>
    <p:extLst>
      <p:ext uri="{BB962C8B-B14F-4D97-AF65-F5344CB8AC3E}">
        <p14:creationId xmlns:p14="http://schemas.microsoft.com/office/powerpoint/2010/main" val="39562502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A823BE-BB45-460C-ADDC-32482D1E78BB}"/>
              </a:ext>
            </a:extLst>
          </p:cNvPr>
          <p:cNvSpPr txBox="1"/>
          <p:nvPr/>
        </p:nvSpPr>
        <p:spPr>
          <a:xfrm>
            <a:off x="578644" y="1733182"/>
            <a:ext cx="4953000" cy="830997"/>
          </a:xfrm>
          <a:prstGeom prst="rect">
            <a:avLst/>
          </a:prstGeom>
          <a:noFill/>
        </p:spPr>
        <p:txBody>
          <a:bodyPr wrap="square" rtlCol="0">
            <a:spAutoFit/>
          </a:bodyPr>
          <a:lstStyle/>
          <a:p>
            <a:pPr algn="ctr"/>
            <a:r>
              <a:rPr lang="en-US" sz="1600" dirty="0"/>
              <a:t>String theory has given rise to interesting formulae but has not yet been proven through experimentation.</a:t>
            </a:r>
          </a:p>
        </p:txBody>
      </p:sp>
    </p:spTree>
    <p:extLst>
      <p:ext uri="{BB962C8B-B14F-4D97-AF65-F5344CB8AC3E}">
        <p14:creationId xmlns:p14="http://schemas.microsoft.com/office/powerpoint/2010/main" val="3483328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292BB9-AE93-4B5B-928B-A6E8BD8FB739}"/>
              </a:ext>
            </a:extLst>
          </p:cNvPr>
          <p:cNvSpPr txBox="1"/>
          <p:nvPr/>
        </p:nvSpPr>
        <p:spPr>
          <a:xfrm>
            <a:off x="883444" y="1386681"/>
            <a:ext cx="3048000" cy="685800"/>
          </a:xfrm>
          <a:prstGeom prst="rect">
            <a:avLst/>
          </a:prstGeom>
          <a:noFill/>
        </p:spPr>
        <p:txBody>
          <a:bodyPr wrap="square" rtlCol="0">
            <a:spAutoFit/>
          </a:bodyPr>
          <a:lstStyle/>
          <a:p>
            <a:endParaRPr lang="en-US" dirty="0"/>
          </a:p>
        </p:txBody>
      </p:sp>
      <p:sp>
        <p:nvSpPr>
          <p:cNvPr id="3" name="Rectangle 2">
            <a:extLst>
              <a:ext uri="{FF2B5EF4-FFF2-40B4-BE49-F238E27FC236}">
                <a16:creationId xmlns:a16="http://schemas.microsoft.com/office/drawing/2014/main" id="{675BB2E6-684B-4C57-8DDC-5715F532D097}"/>
              </a:ext>
            </a:extLst>
          </p:cNvPr>
          <p:cNvSpPr/>
          <p:nvPr/>
        </p:nvSpPr>
        <p:spPr>
          <a:xfrm>
            <a:off x="1569244" y="1615281"/>
            <a:ext cx="2945037" cy="1569660"/>
          </a:xfrm>
          <a:prstGeom prst="rect">
            <a:avLst/>
          </a:prstGeom>
          <a:noFill/>
        </p:spPr>
        <p:txBody>
          <a:bodyPr wrap="none" lIns="91440" tIns="45720" rIns="91440" bIns="45720">
            <a:spAutoFit/>
          </a:bodyPr>
          <a:lstStyle/>
          <a:p>
            <a:pPr algn="ctr"/>
            <a:r>
              <a:rPr lang="en-US" sz="2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“Universe” means</a:t>
            </a:r>
          </a:p>
          <a:p>
            <a:pPr algn="ctr"/>
            <a:r>
              <a:rPr lang="en-US" sz="2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“one verse” or</a:t>
            </a:r>
          </a:p>
          <a:p>
            <a:pPr algn="ctr"/>
            <a:r>
              <a:rPr lang="en-US" sz="2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“one word” or</a:t>
            </a:r>
          </a:p>
          <a:p>
            <a:pPr algn="ctr"/>
            <a:r>
              <a:rPr lang="en-US"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“one song”</a:t>
            </a:r>
            <a:endParaRPr lang="en-US" sz="2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pic>
        <p:nvPicPr>
          <p:cNvPr id="5122" name="Picture 2" descr="https://tse3.mm.bing.net/th?id=OIP.NncnH3QbHD6kSLemTbIDAAHaEL&amp;pid=Api&amp;P=0&amp;w=269&amp;h=152">
            <a:extLst>
              <a:ext uri="{FF2B5EF4-FFF2-40B4-BE49-F238E27FC236}">
                <a16:creationId xmlns:a16="http://schemas.microsoft.com/office/drawing/2014/main" id="{CA62E1BB-35C9-46D9-B8D0-D24B96EFB7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002" y="-46802"/>
            <a:ext cx="2562225" cy="1447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31A2495-4559-4995-89A0-0CE811BB4EC1}"/>
              </a:ext>
            </a:extLst>
          </p:cNvPr>
          <p:cNvPicPr>
            <a:picLocks noChangeAspect="1"/>
          </p:cNvPicPr>
          <p:nvPr/>
        </p:nvPicPr>
        <p:blipFill>
          <a:blip r:embed="rId3"/>
          <a:stretch>
            <a:fillRect/>
          </a:stretch>
        </p:blipFill>
        <p:spPr>
          <a:xfrm>
            <a:off x="3398044" y="240811"/>
            <a:ext cx="2143125" cy="1428750"/>
          </a:xfrm>
          <a:prstGeom prst="rect">
            <a:avLst/>
          </a:prstGeom>
        </p:spPr>
      </p:pic>
      <p:sp>
        <p:nvSpPr>
          <p:cNvPr id="5" name="TextBox 4">
            <a:extLst>
              <a:ext uri="{FF2B5EF4-FFF2-40B4-BE49-F238E27FC236}">
                <a16:creationId xmlns:a16="http://schemas.microsoft.com/office/drawing/2014/main" id="{9686A075-2CA0-4241-A62B-1DC3B2058D56}"/>
              </a:ext>
            </a:extLst>
          </p:cNvPr>
          <p:cNvSpPr txBox="1"/>
          <p:nvPr/>
        </p:nvSpPr>
        <p:spPr>
          <a:xfrm>
            <a:off x="1567383" y="3505964"/>
            <a:ext cx="3124200" cy="246221"/>
          </a:xfrm>
          <a:prstGeom prst="rect">
            <a:avLst/>
          </a:prstGeom>
          <a:noFill/>
        </p:spPr>
        <p:txBody>
          <a:bodyPr wrap="square" rtlCol="0">
            <a:spAutoFit/>
          </a:bodyPr>
          <a:lstStyle/>
          <a:p>
            <a:pPr algn="ctr"/>
            <a:r>
              <a:rPr lang="en-US" dirty="0"/>
              <a:t>And that brings us to vibrating strings…</a:t>
            </a:r>
          </a:p>
        </p:txBody>
      </p:sp>
    </p:spTree>
    <p:extLst>
      <p:ext uri="{BB962C8B-B14F-4D97-AF65-F5344CB8AC3E}">
        <p14:creationId xmlns:p14="http://schemas.microsoft.com/office/powerpoint/2010/main" val="1761609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E04FDD-B8A1-4BBB-8438-BEE134FE6C48}"/>
              </a:ext>
            </a:extLst>
          </p:cNvPr>
          <p:cNvSpPr txBox="1"/>
          <p:nvPr/>
        </p:nvSpPr>
        <p:spPr>
          <a:xfrm>
            <a:off x="731044" y="624681"/>
            <a:ext cx="4998244" cy="2862322"/>
          </a:xfrm>
          <a:prstGeom prst="rect">
            <a:avLst/>
          </a:prstGeom>
          <a:noFill/>
        </p:spPr>
        <p:txBody>
          <a:bodyPr wrap="square" rtlCol="0">
            <a:spAutoFit/>
          </a:bodyPr>
          <a:lstStyle/>
          <a:p>
            <a:r>
              <a:rPr lang="en-US" dirty="0"/>
              <a:t>Everything vibrates.</a:t>
            </a:r>
          </a:p>
          <a:p>
            <a:endParaRPr lang="en-US" dirty="0"/>
          </a:p>
          <a:p>
            <a:r>
              <a:rPr lang="en-US" dirty="0"/>
              <a:t>The vibrational rate of hydrogen is </a:t>
            </a:r>
            <a:r>
              <a:rPr lang="pt-BR" dirty="0"/>
              <a:t>1.32 × 10^14 Hz.</a:t>
            </a:r>
          </a:p>
          <a:p>
            <a:endParaRPr lang="pt-BR" dirty="0"/>
          </a:p>
          <a:p>
            <a:r>
              <a:rPr lang="pt-BR" dirty="0"/>
              <a:t>	Reference </a:t>
            </a:r>
            <a:r>
              <a:rPr lang="pt-BR" dirty="0">
                <a:hlinkClick r:id="rId2"/>
              </a:rPr>
              <a:t>https://www.physicsforums.com/threads/estimating-</a:t>
            </a:r>
            <a:r>
              <a:rPr lang="pt-BR" dirty="0"/>
              <a:t>	the-	vibrational-frequency-of-hydrogen-molecule.670156/</a:t>
            </a:r>
            <a:r>
              <a:rPr lang="en-US" dirty="0"/>
              <a:t> </a:t>
            </a:r>
          </a:p>
          <a:p>
            <a:endParaRPr lang="en-US" dirty="0"/>
          </a:p>
          <a:p>
            <a:r>
              <a:rPr lang="en-US" dirty="0"/>
              <a:t>“According to string theory, yes, everything vibrates so slowly and calmly; you can't see or feel it. It is said that if something stops vibrating, it will disappear to a different dimension.” </a:t>
            </a:r>
          </a:p>
          <a:p>
            <a:endParaRPr lang="en-US" dirty="0"/>
          </a:p>
          <a:p>
            <a:r>
              <a:rPr lang="en-US" dirty="0"/>
              <a:t>			</a:t>
            </a:r>
            <a:r>
              <a:rPr lang="en-US" dirty="0">
                <a:hlinkClick r:id="rId3"/>
              </a:rPr>
              <a:t>http://www.answers.com</a:t>
            </a:r>
            <a:endParaRPr lang="en-US" dirty="0"/>
          </a:p>
          <a:p>
            <a:endParaRPr lang="en-US" dirty="0"/>
          </a:p>
          <a:p>
            <a:r>
              <a:rPr lang="en-US" dirty="0"/>
              <a:t>“According to string theory, absolutely everything in the universe—all of the particles that make up matter and forces—is comprised of tiny vibrating fundamental strings”.</a:t>
            </a:r>
          </a:p>
          <a:p>
            <a:endParaRPr lang="en-US" dirty="0"/>
          </a:p>
          <a:p>
            <a:r>
              <a:rPr lang="en-US" dirty="0"/>
              <a:t>		</a:t>
            </a:r>
            <a:r>
              <a:rPr lang="en-US" u="sng" dirty="0"/>
              <a:t>www.pbs.org/wgbh/nova/elegant/resonance.html</a:t>
            </a:r>
          </a:p>
          <a:p>
            <a:endParaRPr lang="en-US" dirty="0"/>
          </a:p>
        </p:txBody>
      </p:sp>
    </p:spTree>
    <p:extLst>
      <p:ext uri="{BB962C8B-B14F-4D97-AF65-F5344CB8AC3E}">
        <p14:creationId xmlns:p14="http://schemas.microsoft.com/office/powerpoint/2010/main" val="3261891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1038D4-018C-4215-93CF-F70F9239E6AB}"/>
              </a:ext>
            </a:extLst>
          </p:cNvPr>
          <p:cNvSpPr txBox="1"/>
          <p:nvPr/>
        </p:nvSpPr>
        <p:spPr>
          <a:xfrm>
            <a:off x="918730" y="158962"/>
            <a:ext cx="4038600" cy="400110"/>
          </a:xfrm>
          <a:prstGeom prst="rect">
            <a:avLst/>
          </a:prstGeom>
          <a:noFill/>
        </p:spPr>
        <p:txBody>
          <a:bodyPr wrap="square" rtlCol="0">
            <a:spAutoFit/>
          </a:bodyPr>
          <a:lstStyle/>
          <a:p>
            <a:r>
              <a:rPr lang="en-US" dirty="0"/>
              <a:t>The Greeks once thought the universe was made of four elements:</a:t>
            </a:r>
          </a:p>
          <a:p>
            <a:endParaRPr lang="en-US" dirty="0"/>
          </a:p>
        </p:txBody>
      </p:sp>
      <p:pic>
        <p:nvPicPr>
          <p:cNvPr id="12290" name="Picture 2" descr="Strange Fire? A Response to John MacArthur - Benjamin ...">
            <a:extLst>
              <a:ext uri="{FF2B5EF4-FFF2-40B4-BE49-F238E27FC236}">
                <a16:creationId xmlns:a16="http://schemas.microsoft.com/office/drawing/2014/main" id="{B7CCB137-1887-40E0-BE53-BEEE625E5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5573" y="597981"/>
            <a:ext cx="2673671" cy="1787454"/>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Global Water Initiative - bankimpresanews.com">
            <a:extLst>
              <a:ext uri="{FF2B5EF4-FFF2-40B4-BE49-F238E27FC236}">
                <a16:creationId xmlns:a16="http://schemas.microsoft.com/office/drawing/2014/main" id="{187748E4-1326-4148-AF4B-F043D9A958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778" y="2476377"/>
            <a:ext cx="2071116"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BEB8574-E561-4B2F-B495-1D6D1DE8C451}"/>
              </a:ext>
            </a:extLst>
          </p:cNvPr>
          <p:cNvPicPr>
            <a:picLocks noChangeAspect="1"/>
          </p:cNvPicPr>
          <p:nvPr/>
        </p:nvPicPr>
        <p:blipFill>
          <a:blip r:embed="rId4"/>
          <a:stretch>
            <a:fillRect/>
          </a:stretch>
        </p:blipFill>
        <p:spPr>
          <a:xfrm>
            <a:off x="3636169" y="2377281"/>
            <a:ext cx="2705100" cy="1330255"/>
          </a:xfrm>
          <a:prstGeom prst="rect">
            <a:avLst/>
          </a:prstGeom>
        </p:spPr>
      </p:pic>
      <p:pic>
        <p:nvPicPr>
          <p:cNvPr id="4" name="Picture 3">
            <a:extLst>
              <a:ext uri="{FF2B5EF4-FFF2-40B4-BE49-F238E27FC236}">
                <a16:creationId xmlns:a16="http://schemas.microsoft.com/office/drawing/2014/main" id="{9EEC62CD-243A-453B-9263-E8646A6BC949}"/>
              </a:ext>
            </a:extLst>
          </p:cNvPr>
          <p:cNvPicPr>
            <a:picLocks noChangeAspect="1"/>
          </p:cNvPicPr>
          <p:nvPr/>
        </p:nvPicPr>
        <p:blipFill>
          <a:blip r:embed="rId5"/>
          <a:stretch>
            <a:fillRect/>
          </a:stretch>
        </p:blipFill>
        <p:spPr>
          <a:xfrm>
            <a:off x="350044" y="528317"/>
            <a:ext cx="2609850" cy="1504950"/>
          </a:xfrm>
          <a:prstGeom prst="rect">
            <a:avLst/>
          </a:prstGeom>
        </p:spPr>
      </p:pic>
      <p:sp>
        <p:nvSpPr>
          <p:cNvPr id="5" name="TextBox 4">
            <a:extLst>
              <a:ext uri="{FF2B5EF4-FFF2-40B4-BE49-F238E27FC236}">
                <a16:creationId xmlns:a16="http://schemas.microsoft.com/office/drawing/2014/main" id="{A88A812D-2904-4AD7-803D-E3EACB007309}"/>
              </a:ext>
            </a:extLst>
          </p:cNvPr>
          <p:cNvSpPr txBox="1"/>
          <p:nvPr/>
        </p:nvSpPr>
        <p:spPr>
          <a:xfrm>
            <a:off x="1257773" y="1998220"/>
            <a:ext cx="1447800" cy="338554"/>
          </a:xfrm>
          <a:prstGeom prst="rect">
            <a:avLst/>
          </a:prstGeom>
          <a:noFill/>
        </p:spPr>
        <p:txBody>
          <a:bodyPr wrap="square" rtlCol="0">
            <a:spAutoFit/>
          </a:bodyPr>
          <a:lstStyle/>
          <a:p>
            <a:r>
              <a:rPr lang="en-US" sz="1600" dirty="0">
                <a:latin typeface="Mufferaw" panose="03080602050302020201" pitchFamily="66" charset="0"/>
              </a:rPr>
              <a:t>earth</a:t>
            </a:r>
          </a:p>
        </p:txBody>
      </p:sp>
      <p:sp>
        <p:nvSpPr>
          <p:cNvPr id="6" name="TextBox 5">
            <a:extLst>
              <a:ext uri="{FF2B5EF4-FFF2-40B4-BE49-F238E27FC236}">
                <a16:creationId xmlns:a16="http://schemas.microsoft.com/office/drawing/2014/main" id="{CAEC9303-30F3-4171-8A67-2577CCA2527A}"/>
              </a:ext>
            </a:extLst>
          </p:cNvPr>
          <p:cNvSpPr txBox="1"/>
          <p:nvPr/>
        </p:nvSpPr>
        <p:spPr>
          <a:xfrm>
            <a:off x="4160044" y="700881"/>
            <a:ext cx="990600" cy="369332"/>
          </a:xfrm>
          <a:prstGeom prst="rect">
            <a:avLst/>
          </a:prstGeom>
          <a:noFill/>
        </p:spPr>
        <p:txBody>
          <a:bodyPr wrap="square" rtlCol="0">
            <a:spAutoFit/>
          </a:bodyPr>
          <a:lstStyle/>
          <a:p>
            <a:r>
              <a:rPr lang="en-US" sz="1800" dirty="0">
                <a:latin typeface="Mufferaw" panose="03080602050302020201" pitchFamily="66" charset="0"/>
              </a:rPr>
              <a:t>fire</a:t>
            </a:r>
          </a:p>
        </p:txBody>
      </p:sp>
      <p:sp>
        <p:nvSpPr>
          <p:cNvPr id="7" name="TextBox 6">
            <a:extLst>
              <a:ext uri="{FF2B5EF4-FFF2-40B4-BE49-F238E27FC236}">
                <a16:creationId xmlns:a16="http://schemas.microsoft.com/office/drawing/2014/main" id="{7FEA653D-2C5D-47CA-ADA7-81C47952A562}"/>
              </a:ext>
            </a:extLst>
          </p:cNvPr>
          <p:cNvSpPr txBox="1"/>
          <p:nvPr/>
        </p:nvSpPr>
        <p:spPr>
          <a:xfrm>
            <a:off x="1381385" y="3799847"/>
            <a:ext cx="1600200" cy="338554"/>
          </a:xfrm>
          <a:prstGeom prst="rect">
            <a:avLst/>
          </a:prstGeom>
          <a:noFill/>
        </p:spPr>
        <p:txBody>
          <a:bodyPr wrap="square" rtlCol="0">
            <a:spAutoFit/>
          </a:bodyPr>
          <a:lstStyle/>
          <a:p>
            <a:r>
              <a:rPr lang="en-US" sz="1600" dirty="0">
                <a:latin typeface="Mufferaw" panose="03080602050302020201" pitchFamily="66" charset="0"/>
              </a:rPr>
              <a:t>water</a:t>
            </a:r>
          </a:p>
        </p:txBody>
      </p:sp>
      <p:sp>
        <p:nvSpPr>
          <p:cNvPr id="8" name="TextBox 7">
            <a:extLst>
              <a:ext uri="{FF2B5EF4-FFF2-40B4-BE49-F238E27FC236}">
                <a16:creationId xmlns:a16="http://schemas.microsoft.com/office/drawing/2014/main" id="{750DA231-29DE-4847-9AB9-7A482820C597}"/>
              </a:ext>
            </a:extLst>
          </p:cNvPr>
          <p:cNvSpPr txBox="1"/>
          <p:nvPr/>
        </p:nvSpPr>
        <p:spPr>
          <a:xfrm>
            <a:off x="4541044" y="3647922"/>
            <a:ext cx="985266" cy="400110"/>
          </a:xfrm>
          <a:prstGeom prst="rect">
            <a:avLst/>
          </a:prstGeom>
          <a:noFill/>
        </p:spPr>
        <p:txBody>
          <a:bodyPr wrap="square" rtlCol="0">
            <a:spAutoFit/>
          </a:bodyPr>
          <a:lstStyle/>
          <a:p>
            <a:r>
              <a:rPr lang="en-US" sz="2000" dirty="0">
                <a:latin typeface="Mufferaw" panose="03080602050302020201" pitchFamily="66" charset="0"/>
              </a:rPr>
              <a:t>air</a:t>
            </a:r>
          </a:p>
        </p:txBody>
      </p:sp>
    </p:spTree>
    <p:extLst>
      <p:ext uri="{BB962C8B-B14F-4D97-AF65-F5344CB8AC3E}">
        <p14:creationId xmlns:p14="http://schemas.microsoft.com/office/powerpoint/2010/main" val="4750624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95D3CF-CBEB-4BA8-A160-4381E09DFE17}"/>
              </a:ext>
            </a:extLst>
          </p:cNvPr>
          <p:cNvSpPr txBox="1"/>
          <p:nvPr/>
        </p:nvSpPr>
        <p:spPr>
          <a:xfrm>
            <a:off x="426244" y="1386681"/>
            <a:ext cx="4876800" cy="2800767"/>
          </a:xfrm>
          <a:prstGeom prst="rect">
            <a:avLst/>
          </a:prstGeom>
          <a:noFill/>
        </p:spPr>
        <p:txBody>
          <a:bodyPr wrap="square" rtlCol="0">
            <a:spAutoFit/>
          </a:bodyPr>
          <a:lstStyle/>
          <a:p>
            <a:pPr algn="ctr"/>
            <a:r>
              <a:rPr lang="en-US" sz="1600" dirty="0"/>
              <a:t>“The fundamental notes of strings correspond to the particles of the Standard Model and the overtones to a heavier breed of particles. </a:t>
            </a:r>
          </a:p>
          <a:p>
            <a:pPr algn="ctr"/>
            <a:r>
              <a:rPr lang="en-US" sz="1600" dirty="0"/>
              <a:t>A string can stop vibrating in one way and start vibrating  in another, like a guitar string playing a new note. </a:t>
            </a:r>
          </a:p>
          <a:p>
            <a:pPr algn="ctr"/>
            <a:r>
              <a:rPr lang="en-US" sz="1600" dirty="0"/>
              <a:t>In this way, a particle can metamorphose from one type to another---an electron, say, to a quark, or even a particle of matter to a particle of force.”</a:t>
            </a:r>
          </a:p>
          <a:p>
            <a:pPr algn="ctr"/>
            <a:r>
              <a:rPr lang="en-US" sz="1600" dirty="0"/>
              <a:t>“Strings can pulse like a heartbeat.” </a:t>
            </a:r>
          </a:p>
          <a:p>
            <a:endParaRPr lang="en-US" sz="1600" dirty="0"/>
          </a:p>
        </p:txBody>
      </p:sp>
    </p:spTree>
    <p:extLst>
      <p:ext uri="{BB962C8B-B14F-4D97-AF65-F5344CB8AC3E}">
        <p14:creationId xmlns:p14="http://schemas.microsoft.com/office/powerpoint/2010/main" val="41998119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1D0C18-D8CB-4807-B7C8-680FFB629A9F}"/>
              </a:ext>
            </a:extLst>
          </p:cNvPr>
          <p:cNvSpPr txBox="1"/>
          <p:nvPr/>
        </p:nvSpPr>
        <p:spPr>
          <a:xfrm>
            <a:off x="502444" y="15081"/>
            <a:ext cx="5334000" cy="584775"/>
          </a:xfrm>
          <a:prstGeom prst="rect">
            <a:avLst/>
          </a:prstGeom>
          <a:noFill/>
        </p:spPr>
        <p:txBody>
          <a:bodyPr wrap="square" rtlCol="0">
            <a:spAutoFit/>
          </a:bodyPr>
          <a:lstStyle/>
          <a:p>
            <a:pPr algn="ctr"/>
            <a:r>
              <a:rPr lang="en-US" sz="1600" dirty="0"/>
              <a:t>“A part of a string can pinch off, creating a new string---hence a new particle---that another particle can absorb.”</a:t>
            </a:r>
          </a:p>
        </p:txBody>
      </p:sp>
      <p:pic>
        <p:nvPicPr>
          <p:cNvPr id="4098" name="Picture 2" descr="http://files.abovetopsecret.com/images/member/41af7c7eecf7.jpg">
            <a:extLst>
              <a:ext uri="{FF2B5EF4-FFF2-40B4-BE49-F238E27FC236}">
                <a16:creationId xmlns:a16="http://schemas.microsoft.com/office/drawing/2014/main" id="{BF3A3759-D052-4F2A-87DD-F305E6DE48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044" y="605631"/>
            <a:ext cx="4438650" cy="30861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08FDEF0-DAFE-4DD2-99AE-F28198C5A565}"/>
              </a:ext>
            </a:extLst>
          </p:cNvPr>
          <p:cNvSpPr txBox="1"/>
          <p:nvPr/>
        </p:nvSpPr>
        <p:spPr>
          <a:xfrm>
            <a:off x="1031441" y="3708609"/>
            <a:ext cx="4724400" cy="338554"/>
          </a:xfrm>
          <a:prstGeom prst="rect">
            <a:avLst/>
          </a:prstGeom>
          <a:noFill/>
        </p:spPr>
        <p:txBody>
          <a:bodyPr wrap="square" rtlCol="0">
            <a:spAutoFit/>
          </a:bodyPr>
          <a:lstStyle/>
          <a:p>
            <a:r>
              <a:rPr lang="en-US" sz="1600" dirty="0"/>
              <a:t>The grey indicates the pinching off points. </a:t>
            </a:r>
          </a:p>
        </p:txBody>
      </p:sp>
    </p:spTree>
    <p:extLst>
      <p:ext uri="{BB962C8B-B14F-4D97-AF65-F5344CB8AC3E}">
        <p14:creationId xmlns:p14="http://schemas.microsoft.com/office/powerpoint/2010/main" val="25105053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bigbangpage.com/wp-content/uploads/2013/04/m-theory-1.jpg">
            <a:extLst>
              <a:ext uri="{FF2B5EF4-FFF2-40B4-BE49-F238E27FC236}">
                <a16:creationId xmlns:a16="http://schemas.microsoft.com/office/drawing/2014/main" id="{C87FE28D-EB26-43EB-9C5F-76FD7D6A3E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269" y="929481"/>
            <a:ext cx="5238750" cy="3467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671AD81-D2EC-49F4-8691-FF6C7952565D}"/>
              </a:ext>
            </a:extLst>
          </p:cNvPr>
          <p:cNvSpPr txBox="1"/>
          <p:nvPr/>
        </p:nvSpPr>
        <p:spPr>
          <a:xfrm>
            <a:off x="350044" y="243681"/>
            <a:ext cx="4724400" cy="523220"/>
          </a:xfrm>
          <a:prstGeom prst="rect">
            <a:avLst/>
          </a:prstGeom>
          <a:noFill/>
        </p:spPr>
        <p:txBody>
          <a:bodyPr wrap="square" rtlCol="0">
            <a:spAutoFit/>
          </a:bodyPr>
          <a:lstStyle/>
          <a:p>
            <a:pPr algn="ctr"/>
            <a:r>
              <a:rPr lang="en-US" sz="1400" dirty="0"/>
              <a:t>“A typical estimate is 10 </a:t>
            </a:r>
            <a:r>
              <a:rPr lang="en-US" sz="1400" baseline="30000" dirty="0"/>
              <a:t>-34 </a:t>
            </a:r>
            <a:r>
              <a:rPr lang="en-US" sz="1400" dirty="0"/>
              <a:t>meter, although one could be as small as the Plank Scale of 10 </a:t>
            </a:r>
            <a:r>
              <a:rPr lang="en-US" sz="1400" baseline="30000" dirty="0"/>
              <a:t>-35 </a:t>
            </a:r>
            <a:r>
              <a:rPr lang="en-US" sz="1400" dirty="0"/>
              <a:t>meter.”</a:t>
            </a:r>
          </a:p>
        </p:txBody>
      </p:sp>
    </p:spTree>
    <p:extLst>
      <p:ext uri="{BB962C8B-B14F-4D97-AF65-F5344CB8AC3E}">
        <p14:creationId xmlns:p14="http://schemas.microsoft.com/office/powerpoint/2010/main" val="28972208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tse1.mm.bing.net/th?id=OIP.TWpalHNb0cB315S3bkb8sgHaDx&amp;pid=Api&amp;P=0&amp;w=381&amp;h=194">
            <a:extLst>
              <a:ext uri="{FF2B5EF4-FFF2-40B4-BE49-F238E27FC236}">
                <a16:creationId xmlns:a16="http://schemas.microsoft.com/office/drawing/2014/main" id="{5CF30BA4-78E3-4EF2-BB07-E0E1F4303B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2044" y="27675"/>
            <a:ext cx="3629025" cy="18478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7925A370-5AA2-4824-BCEB-F0ED443EAE25}"/>
                  </a:ext>
                </a:extLst>
              </p14:cNvPr>
              <p14:cNvContentPartPr/>
              <p14:nvPr/>
            </p14:nvContentPartPr>
            <p14:xfrm>
              <a:off x="807244" y="2126577"/>
              <a:ext cx="1358280" cy="743400"/>
            </p14:xfrm>
          </p:contentPart>
        </mc:Choice>
        <mc:Fallback xmlns="">
          <p:pic>
            <p:nvPicPr>
              <p:cNvPr id="3" name="Ink 2">
                <a:extLst>
                  <a:ext uri="{FF2B5EF4-FFF2-40B4-BE49-F238E27FC236}">
                    <a16:creationId xmlns:a16="http://schemas.microsoft.com/office/drawing/2014/main" id="{7925A370-5AA2-4824-BCEB-F0ED443EAE25}"/>
                  </a:ext>
                </a:extLst>
              </p:cNvPr>
              <p:cNvPicPr/>
              <p:nvPr/>
            </p:nvPicPr>
            <p:blipFill>
              <a:blip r:embed="rId4"/>
              <a:stretch>
                <a:fillRect/>
              </a:stretch>
            </p:blipFill>
            <p:spPr>
              <a:xfrm>
                <a:off x="789244" y="2108577"/>
                <a:ext cx="1393920" cy="779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AD9E50A1-AE5B-4F37-8CFB-47F09CB5891A}"/>
                  </a:ext>
                </a:extLst>
              </p14:cNvPr>
              <p14:cNvContentPartPr/>
              <p14:nvPr/>
            </p14:nvContentPartPr>
            <p14:xfrm>
              <a:off x="3169444" y="1941604"/>
              <a:ext cx="1431000" cy="1285920"/>
            </p14:xfrm>
          </p:contentPart>
        </mc:Choice>
        <mc:Fallback xmlns="">
          <p:pic>
            <p:nvPicPr>
              <p:cNvPr id="4" name="Ink 3">
                <a:extLst>
                  <a:ext uri="{FF2B5EF4-FFF2-40B4-BE49-F238E27FC236}">
                    <a16:creationId xmlns:a16="http://schemas.microsoft.com/office/drawing/2014/main" id="{AD9E50A1-AE5B-4F37-8CFB-47F09CB5891A}"/>
                  </a:ext>
                </a:extLst>
              </p:cNvPr>
              <p:cNvPicPr/>
              <p:nvPr/>
            </p:nvPicPr>
            <p:blipFill>
              <a:blip r:embed="rId6"/>
              <a:stretch>
                <a:fillRect/>
              </a:stretch>
            </p:blipFill>
            <p:spPr>
              <a:xfrm>
                <a:off x="3151444" y="1923604"/>
                <a:ext cx="1466640" cy="1321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D41C01DE-1297-49E8-AFCA-553FA078C68B}"/>
                  </a:ext>
                </a:extLst>
              </p14:cNvPr>
              <p14:cNvContentPartPr/>
              <p14:nvPr/>
            </p14:nvContentPartPr>
            <p14:xfrm>
              <a:off x="-742767" y="2488145"/>
              <a:ext cx="28080" cy="6120"/>
            </p14:xfrm>
          </p:contentPart>
        </mc:Choice>
        <mc:Fallback xmlns="">
          <p:pic>
            <p:nvPicPr>
              <p:cNvPr id="5" name="Ink 4">
                <a:extLst>
                  <a:ext uri="{FF2B5EF4-FFF2-40B4-BE49-F238E27FC236}">
                    <a16:creationId xmlns:a16="http://schemas.microsoft.com/office/drawing/2014/main" id="{D41C01DE-1297-49E8-AFCA-553FA078C68B}"/>
                  </a:ext>
                </a:extLst>
              </p:cNvPr>
              <p:cNvPicPr/>
              <p:nvPr/>
            </p:nvPicPr>
            <p:blipFill>
              <a:blip r:embed="rId8"/>
              <a:stretch>
                <a:fillRect/>
              </a:stretch>
            </p:blipFill>
            <p:spPr>
              <a:xfrm>
                <a:off x="-760767" y="2470145"/>
                <a:ext cx="63720" cy="41760"/>
              </a:xfrm>
              <a:prstGeom prst="rect">
                <a:avLst/>
              </a:prstGeom>
            </p:spPr>
          </p:pic>
        </mc:Fallback>
      </mc:AlternateContent>
      <p:sp>
        <p:nvSpPr>
          <p:cNvPr id="6" name="TextBox 5">
            <a:extLst>
              <a:ext uri="{FF2B5EF4-FFF2-40B4-BE49-F238E27FC236}">
                <a16:creationId xmlns:a16="http://schemas.microsoft.com/office/drawing/2014/main" id="{33FDE148-61D5-4B29-9153-E6BC44F0C3F1}"/>
              </a:ext>
            </a:extLst>
          </p:cNvPr>
          <p:cNvSpPr txBox="1"/>
          <p:nvPr/>
        </p:nvSpPr>
        <p:spPr>
          <a:xfrm>
            <a:off x="1264444" y="2117424"/>
            <a:ext cx="990600" cy="246221"/>
          </a:xfrm>
          <a:prstGeom prst="rect">
            <a:avLst/>
          </a:prstGeom>
          <a:noFill/>
        </p:spPr>
        <p:txBody>
          <a:bodyPr wrap="square" rtlCol="0">
            <a:spAutoFit/>
          </a:bodyPr>
          <a:lstStyle/>
          <a:p>
            <a:r>
              <a:rPr lang="en-US" dirty="0"/>
              <a:t>Open String</a:t>
            </a:r>
          </a:p>
        </p:txBody>
      </p:sp>
      <p:sp>
        <p:nvSpPr>
          <p:cNvPr id="7" name="TextBox 6">
            <a:extLst>
              <a:ext uri="{FF2B5EF4-FFF2-40B4-BE49-F238E27FC236}">
                <a16:creationId xmlns:a16="http://schemas.microsoft.com/office/drawing/2014/main" id="{733CEECE-4408-469B-A28D-7FEC7E97C355}"/>
              </a:ext>
            </a:extLst>
          </p:cNvPr>
          <p:cNvSpPr txBox="1"/>
          <p:nvPr/>
        </p:nvSpPr>
        <p:spPr>
          <a:xfrm>
            <a:off x="3550444" y="2260626"/>
            <a:ext cx="1219200" cy="246221"/>
          </a:xfrm>
          <a:prstGeom prst="rect">
            <a:avLst/>
          </a:prstGeom>
          <a:noFill/>
        </p:spPr>
        <p:txBody>
          <a:bodyPr wrap="square" rtlCol="0">
            <a:spAutoFit/>
          </a:bodyPr>
          <a:lstStyle/>
          <a:p>
            <a:r>
              <a:rPr lang="en-US" dirty="0"/>
              <a:t>Closed String</a:t>
            </a:r>
          </a:p>
        </p:txBody>
      </p:sp>
    </p:spTree>
    <p:extLst>
      <p:ext uri="{BB962C8B-B14F-4D97-AF65-F5344CB8AC3E}">
        <p14:creationId xmlns:p14="http://schemas.microsoft.com/office/powerpoint/2010/main" val="40101928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0F8BBC-28C0-4D9E-AD2D-BB1E3801EB99}"/>
              </a:ext>
            </a:extLst>
          </p:cNvPr>
          <p:cNvSpPr txBox="1"/>
          <p:nvPr/>
        </p:nvSpPr>
        <p:spPr>
          <a:xfrm>
            <a:off x="654844" y="1275000"/>
            <a:ext cx="4267200" cy="2092881"/>
          </a:xfrm>
          <a:prstGeom prst="rect">
            <a:avLst/>
          </a:prstGeom>
          <a:noFill/>
        </p:spPr>
        <p:txBody>
          <a:bodyPr wrap="square" rtlCol="0">
            <a:spAutoFit/>
          </a:bodyPr>
          <a:lstStyle/>
          <a:p>
            <a:pPr algn="ctr"/>
            <a:r>
              <a:rPr lang="en-US" dirty="0"/>
              <a:t>“…String Theory is more of an approach, a set of ideas or tools, than a full fledged theory.”</a:t>
            </a:r>
          </a:p>
          <a:p>
            <a:pPr algn="ctr"/>
            <a:endParaRPr lang="en-US" dirty="0"/>
          </a:p>
          <a:p>
            <a:pPr algn="ctr"/>
            <a:r>
              <a:rPr lang="en-US" dirty="0"/>
              <a:t>“What the exact theory is or whether it even exits, no one yet knows.</a:t>
            </a:r>
          </a:p>
          <a:p>
            <a:pPr algn="ctr"/>
            <a:endParaRPr lang="en-US" dirty="0"/>
          </a:p>
          <a:p>
            <a:pPr algn="ctr"/>
            <a:r>
              <a:rPr lang="en-US" dirty="0"/>
              <a:t>String theorists call this ultimate formulation “M-Theory,” but the</a:t>
            </a:r>
          </a:p>
          <a:p>
            <a:pPr algn="ctr"/>
            <a:r>
              <a:rPr lang="en-US" dirty="0"/>
              <a:t>“M” doesn’t stand for anything in particular---deliberately. </a:t>
            </a:r>
          </a:p>
          <a:p>
            <a:pPr algn="ctr"/>
            <a:endParaRPr lang="en-US" dirty="0"/>
          </a:p>
          <a:p>
            <a:pPr algn="ctr"/>
            <a:r>
              <a:rPr lang="en-US" dirty="0"/>
              <a:t> It is just a stand-in for ignorance.”                              </a:t>
            </a:r>
            <a:r>
              <a:rPr lang="en-US" u="sng" dirty="0"/>
              <a:t>String Theory</a:t>
            </a:r>
          </a:p>
          <a:p>
            <a:pPr algn="ctr"/>
            <a:endParaRPr lang="en-US" u="sng" dirty="0"/>
          </a:p>
          <a:p>
            <a:pPr algn="ctr"/>
            <a:endParaRPr lang="en-US" u="sng" dirty="0"/>
          </a:p>
          <a:p>
            <a:pPr algn="ctr"/>
            <a:r>
              <a:rPr lang="en-US" dirty="0"/>
              <a:t>(This is like “dark matter” and “dark energy.”</a:t>
            </a:r>
          </a:p>
          <a:p>
            <a:pPr algn="ctr"/>
            <a:r>
              <a:rPr lang="en-US" dirty="0"/>
              <a:t>We use the word “dark” to indicate our ignorance.)</a:t>
            </a:r>
          </a:p>
        </p:txBody>
      </p:sp>
    </p:spTree>
    <p:extLst>
      <p:ext uri="{BB962C8B-B14F-4D97-AF65-F5344CB8AC3E}">
        <p14:creationId xmlns:p14="http://schemas.microsoft.com/office/powerpoint/2010/main" val="21468024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tse3.mm.bing.net/th?id=OIP.1VQABSA7-MSJHxXXlqFYXQHaHG&amp;pid=Api&amp;P=0&amp;w=161&amp;h=155">
            <a:extLst>
              <a:ext uri="{FF2B5EF4-FFF2-40B4-BE49-F238E27FC236}">
                <a16:creationId xmlns:a16="http://schemas.microsoft.com/office/drawing/2014/main" id="{7EF67950-7375-49F9-B01F-C3CA4F2DE1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844" y="91281"/>
            <a:ext cx="1084185" cy="1043781"/>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http://kidspressmagazine.com/wp-content/uploads/2014/05/dreamstimelarge_36069842-copy.jpg">
            <a:extLst>
              <a:ext uri="{FF2B5EF4-FFF2-40B4-BE49-F238E27FC236}">
                <a16:creationId xmlns:a16="http://schemas.microsoft.com/office/drawing/2014/main" id="{1DCA3F5F-07CE-4F7A-9E82-F4C7F734F4C6}"/>
              </a:ext>
            </a:extLst>
          </p:cNvPr>
          <p:cNvSpPr>
            <a:spLocks noChangeAspect="1" noChangeArrowheads="1"/>
          </p:cNvSpPr>
          <p:nvPr/>
        </p:nvSpPr>
        <p:spPr bwMode="auto">
          <a:xfrm>
            <a:off x="2711450" y="19954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60C9DB01-7795-430D-88B0-BE880F9575F3}"/>
              </a:ext>
            </a:extLst>
          </p:cNvPr>
          <p:cNvPicPr>
            <a:picLocks noChangeAspect="1"/>
          </p:cNvPicPr>
          <p:nvPr/>
        </p:nvPicPr>
        <p:blipFill>
          <a:blip r:embed="rId3"/>
          <a:stretch>
            <a:fillRect/>
          </a:stretch>
        </p:blipFill>
        <p:spPr>
          <a:xfrm>
            <a:off x="623694" y="-1"/>
            <a:ext cx="4481900" cy="4297363"/>
          </a:xfrm>
          <a:prstGeom prst="rect">
            <a:avLst/>
          </a:prstGeom>
        </p:spPr>
      </p:pic>
    </p:spTree>
    <p:extLst>
      <p:ext uri="{BB962C8B-B14F-4D97-AF65-F5344CB8AC3E}">
        <p14:creationId xmlns:p14="http://schemas.microsoft.com/office/powerpoint/2010/main" val="7696770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CE13E7-983D-41E3-AC0B-6C4894103CD3}"/>
              </a:ext>
            </a:extLst>
          </p:cNvPr>
          <p:cNvSpPr txBox="1"/>
          <p:nvPr/>
        </p:nvSpPr>
        <p:spPr>
          <a:xfrm>
            <a:off x="731044" y="853281"/>
            <a:ext cx="4648200" cy="3016210"/>
          </a:xfrm>
          <a:prstGeom prst="rect">
            <a:avLst/>
          </a:prstGeom>
          <a:noFill/>
        </p:spPr>
        <p:txBody>
          <a:bodyPr wrap="square" rtlCol="0">
            <a:spAutoFit/>
          </a:bodyPr>
          <a:lstStyle/>
          <a:p>
            <a:r>
              <a:rPr lang="en-US" dirty="0"/>
              <a:t>The vibration of the string takes place on the “worldsheet---the inner space.”</a:t>
            </a:r>
          </a:p>
          <a:p>
            <a:endParaRPr lang="en-US" dirty="0"/>
          </a:p>
          <a:p>
            <a:r>
              <a:rPr lang="en-US" dirty="0"/>
              <a:t>“A closed string can vibrate by expanding in one direction and squeezing in the perpendicular direction, then squeezing in the first direction and expanding into the second, back and forth, over and over. </a:t>
            </a:r>
          </a:p>
          <a:p>
            <a:r>
              <a:rPr lang="en-US" dirty="0"/>
              <a:t>And that’s what gravitational waves do! So a string vibrating in this way must be acting as a graviton. Firing off gravitons is how particles exert force of gravity on one another.”</a:t>
            </a:r>
          </a:p>
          <a:p>
            <a:endParaRPr lang="en-US" dirty="0"/>
          </a:p>
          <a:p>
            <a:r>
              <a:rPr lang="en-US" dirty="0"/>
              <a:t>“A vibrating loop behaves like a graviton, and this graviton then flies across space and does its thing. In other words, forces are still transmitted by particles, as in the Standard Model. It’s just that the particles themselves are strings vibrating in a certain way.” </a:t>
            </a:r>
          </a:p>
          <a:p>
            <a:r>
              <a:rPr lang="en-US" dirty="0"/>
              <a:t>				</a:t>
            </a:r>
            <a:r>
              <a:rPr lang="en-US" u="sng" dirty="0"/>
              <a:t>String Theory</a:t>
            </a:r>
          </a:p>
          <a:p>
            <a:endParaRPr lang="en-US" dirty="0"/>
          </a:p>
          <a:p>
            <a:endParaRPr lang="en-US" dirty="0"/>
          </a:p>
          <a:p>
            <a:r>
              <a:rPr lang="en-US" dirty="0"/>
              <a:t>Note: The graviton is a proposed,  theoretical, particle or wave. </a:t>
            </a:r>
          </a:p>
          <a:p>
            <a:r>
              <a:rPr lang="en-US" dirty="0"/>
              <a:t>         It has </a:t>
            </a:r>
            <a:r>
              <a:rPr lang="en-US" b="1" dirty="0">
                <a:solidFill>
                  <a:srgbClr val="FFC000"/>
                </a:solidFill>
              </a:rPr>
              <a:t>not been observed or proven to exist, but logically, should.</a:t>
            </a:r>
          </a:p>
          <a:p>
            <a:endParaRPr lang="en-US" dirty="0"/>
          </a:p>
        </p:txBody>
      </p:sp>
    </p:spTree>
    <p:extLst>
      <p:ext uri="{BB962C8B-B14F-4D97-AF65-F5344CB8AC3E}">
        <p14:creationId xmlns:p14="http://schemas.microsoft.com/office/powerpoint/2010/main" val="38947668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FA0C00-7F27-4C3B-AAFF-60CAE36044CE}"/>
              </a:ext>
            </a:extLst>
          </p:cNvPr>
          <p:cNvSpPr txBox="1"/>
          <p:nvPr/>
        </p:nvSpPr>
        <p:spPr>
          <a:xfrm>
            <a:off x="654844" y="1386681"/>
            <a:ext cx="3810000" cy="1200329"/>
          </a:xfrm>
          <a:prstGeom prst="rect">
            <a:avLst/>
          </a:prstGeom>
          <a:noFill/>
        </p:spPr>
        <p:txBody>
          <a:bodyPr wrap="square" rtlCol="0">
            <a:spAutoFit/>
          </a:bodyPr>
          <a:lstStyle/>
          <a:p>
            <a:pPr algn="ctr"/>
            <a:r>
              <a:rPr lang="en-US" sz="2400" dirty="0"/>
              <a:t>A vacuum is empty, </a:t>
            </a:r>
          </a:p>
          <a:p>
            <a:pPr algn="ctr"/>
            <a:endParaRPr lang="en-US" sz="2400" dirty="0"/>
          </a:p>
          <a:p>
            <a:pPr algn="ctr"/>
            <a:r>
              <a:rPr lang="en-US" sz="2400" dirty="0"/>
              <a:t>Right?</a:t>
            </a:r>
          </a:p>
        </p:txBody>
      </p:sp>
    </p:spTree>
    <p:extLst>
      <p:ext uri="{BB962C8B-B14F-4D97-AF65-F5344CB8AC3E}">
        <p14:creationId xmlns:p14="http://schemas.microsoft.com/office/powerpoint/2010/main" val="41858683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image.slidesharecdn.com/c-3cosmology-140630040323-phpapp02/95/new-energy-part-3c3-cosmology-33-638.jpg?cb=1404101093">
            <a:extLst>
              <a:ext uri="{FF2B5EF4-FFF2-40B4-BE49-F238E27FC236}">
                <a16:creationId xmlns:a16="http://schemas.microsoft.com/office/drawing/2014/main" id="{B0F97F23-3116-4835-95DB-BD2F4A640F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5724525" cy="4297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6936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CF7549-B5B6-4DF3-9C5F-0B76CA96422E}"/>
              </a:ext>
            </a:extLst>
          </p:cNvPr>
          <p:cNvSpPr/>
          <p:nvPr/>
        </p:nvSpPr>
        <p:spPr>
          <a:xfrm>
            <a:off x="654844" y="1310481"/>
            <a:ext cx="4480719" cy="1969770"/>
          </a:xfrm>
          <a:prstGeom prst="rect">
            <a:avLst/>
          </a:prstGeom>
        </p:spPr>
        <p:txBody>
          <a:bodyPr wrap="square">
            <a:spAutoFit/>
          </a:bodyPr>
          <a:lstStyle/>
          <a:p>
            <a:r>
              <a:rPr lang="en-US" sz="1600" dirty="0">
                <a:latin typeface="helvetica neue"/>
              </a:rPr>
              <a:t>brane</a:t>
            </a:r>
          </a:p>
          <a:p>
            <a:r>
              <a:rPr lang="en-US" sz="1600" dirty="0">
                <a:latin typeface="helvetica neue"/>
              </a:rPr>
              <a:t>/</a:t>
            </a:r>
            <a:r>
              <a:rPr lang="en-US" sz="1600" dirty="0" err="1">
                <a:latin typeface="helvetica neue"/>
              </a:rPr>
              <a:t>brān</a:t>
            </a:r>
            <a:r>
              <a:rPr lang="en-US" sz="1600" dirty="0">
                <a:latin typeface="helvetica neue"/>
              </a:rPr>
              <a:t>/</a:t>
            </a:r>
          </a:p>
          <a:p>
            <a:r>
              <a:rPr lang="en-US" sz="1600" i="1" dirty="0">
                <a:latin typeface="helvetica neue"/>
              </a:rPr>
              <a:t>noun</a:t>
            </a:r>
            <a:endParaRPr lang="en-US" sz="1600" dirty="0">
              <a:latin typeface="helvetica neue"/>
            </a:endParaRPr>
          </a:p>
          <a:p>
            <a:pPr fontAlgn="t">
              <a:buFont typeface="Arial" panose="020B0604020202020204" pitchFamily="34" charset="0"/>
              <a:buChar char="•"/>
            </a:pPr>
            <a:r>
              <a:rPr lang="en-US" sz="1600" b="1" dirty="0">
                <a:latin typeface="helvetica neue"/>
              </a:rPr>
              <a:t>1.</a:t>
            </a:r>
            <a:r>
              <a:rPr lang="en-US" sz="1600" dirty="0">
                <a:latin typeface="helvetica neue"/>
              </a:rPr>
              <a:t>an extended object with any given number of dimensions, of which strings in string theory are examples with one dimension. Our universe is a 3-brane.</a:t>
            </a:r>
          </a:p>
          <a:p>
            <a:pPr algn="r"/>
            <a:r>
              <a:rPr lang="en-US" dirty="0">
                <a:solidFill>
                  <a:srgbClr val="999999"/>
                </a:solidFill>
                <a:latin typeface="helvetica neue"/>
              </a:rPr>
              <a:t>Powered by </a:t>
            </a:r>
            <a:r>
              <a:rPr lang="en-US" dirty="0">
                <a:solidFill>
                  <a:srgbClr val="330099"/>
                </a:solidFill>
                <a:latin typeface="helvetica neue"/>
                <a:hlinkClick r:id="rId2"/>
              </a:rPr>
              <a:t>Oxford </a:t>
            </a:r>
            <a:r>
              <a:rPr lang="en-US" dirty="0" err="1">
                <a:solidFill>
                  <a:srgbClr val="330099"/>
                </a:solidFill>
                <a:latin typeface="helvetica neue"/>
                <a:hlinkClick r:id="rId2"/>
              </a:rPr>
              <a:t>Dictionarie</a:t>
            </a:r>
            <a:endParaRPr lang="en-US" b="0" i="0" dirty="0">
              <a:solidFill>
                <a:srgbClr val="999999"/>
              </a:solidFill>
              <a:effectLst/>
              <a:latin typeface="helvetica neue"/>
            </a:endParaRPr>
          </a:p>
        </p:txBody>
      </p:sp>
    </p:spTree>
    <p:extLst>
      <p:ext uri="{BB962C8B-B14F-4D97-AF65-F5344CB8AC3E}">
        <p14:creationId xmlns:p14="http://schemas.microsoft.com/office/powerpoint/2010/main" val="1206390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3E88F2-E672-4877-A8DE-E56E8FBA3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756" y="16466"/>
            <a:ext cx="2274888" cy="1706166"/>
          </a:xfrm>
          <a:prstGeom prst="rect">
            <a:avLst/>
          </a:prstGeom>
        </p:spPr>
      </p:pic>
      <p:pic>
        <p:nvPicPr>
          <p:cNvPr id="5" name="Picture 4">
            <a:extLst>
              <a:ext uri="{FF2B5EF4-FFF2-40B4-BE49-F238E27FC236}">
                <a16:creationId xmlns:a16="http://schemas.microsoft.com/office/drawing/2014/main" id="{A24BEE27-4ECD-4BF6-B2F6-1B4792398D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67" y="2818015"/>
            <a:ext cx="1583806" cy="1462882"/>
          </a:xfrm>
          <a:prstGeom prst="rect">
            <a:avLst/>
          </a:prstGeom>
        </p:spPr>
      </p:pic>
      <p:pic>
        <p:nvPicPr>
          <p:cNvPr id="7" name="Picture 6">
            <a:extLst>
              <a:ext uri="{FF2B5EF4-FFF2-40B4-BE49-F238E27FC236}">
                <a16:creationId xmlns:a16="http://schemas.microsoft.com/office/drawing/2014/main" id="{FE9340FF-6D2B-4E59-A2B8-18217D91C3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8444" y="167481"/>
            <a:ext cx="2458244" cy="1843683"/>
          </a:xfrm>
          <a:prstGeom prst="rect">
            <a:avLst/>
          </a:prstGeom>
        </p:spPr>
      </p:pic>
      <p:pic>
        <p:nvPicPr>
          <p:cNvPr id="9" name="Picture 8">
            <a:extLst>
              <a:ext uri="{FF2B5EF4-FFF2-40B4-BE49-F238E27FC236}">
                <a16:creationId xmlns:a16="http://schemas.microsoft.com/office/drawing/2014/main" id="{1CC6B4CE-BA20-4E7C-A816-FE864FCE47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9844" y="1873647"/>
            <a:ext cx="3048000" cy="1933575"/>
          </a:xfrm>
          <a:prstGeom prst="rect">
            <a:avLst/>
          </a:prstGeom>
        </p:spPr>
      </p:pic>
      <p:sp>
        <p:nvSpPr>
          <p:cNvPr id="12" name="TextBox 11">
            <a:extLst>
              <a:ext uri="{FF2B5EF4-FFF2-40B4-BE49-F238E27FC236}">
                <a16:creationId xmlns:a16="http://schemas.microsoft.com/office/drawing/2014/main" id="{62FA69C5-9DAE-4069-8250-7316D7779BC0}"/>
              </a:ext>
            </a:extLst>
          </p:cNvPr>
          <p:cNvSpPr txBox="1"/>
          <p:nvPr/>
        </p:nvSpPr>
        <p:spPr>
          <a:xfrm>
            <a:off x="470679" y="1818644"/>
            <a:ext cx="1892329" cy="830997"/>
          </a:xfrm>
          <a:prstGeom prst="rect">
            <a:avLst/>
          </a:prstGeom>
          <a:noFill/>
        </p:spPr>
        <p:txBody>
          <a:bodyPr wrap="square" rtlCol="0">
            <a:spAutoFit/>
          </a:bodyPr>
          <a:lstStyle/>
          <a:p>
            <a:pPr algn="ctr"/>
            <a:r>
              <a:rPr lang="en-US" sz="1200" b="1" i="1" dirty="0">
                <a:effectLst>
                  <a:outerShdw blurRad="38100" dist="38100" dir="2700000" algn="tl">
                    <a:srgbClr val="000000">
                      <a:alpha val="43137"/>
                    </a:srgbClr>
                  </a:outerShdw>
                </a:effectLst>
              </a:rPr>
              <a:t>Everything is hunky dory up here in the world of                         Classical Physics.</a:t>
            </a:r>
          </a:p>
        </p:txBody>
      </p:sp>
    </p:spTree>
    <p:extLst>
      <p:ext uri="{BB962C8B-B14F-4D97-AF65-F5344CB8AC3E}">
        <p14:creationId xmlns:p14="http://schemas.microsoft.com/office/powerpoint/2010/main" val="24241670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7DCC1A-5DAC-4D71-9CFD-E7A1B1BFBD39}"/>
              </a:ext>
            </a:extLst>
          </p:cNvPr>
          <p:cNvSpPr txBox="1"/>
          <p:nvPr/>
        </p:nvSpPr>
        <p:spPr>
          <a:xfrm rot="20858028">
            <a:off x="35366" y="15576"/>
            <a:ext cx="3124200" cy="246221"/>
          </a:xfrm>
          <a:prstGeom prst="rect">
            <a:avLst/>
          </a:prstGeom>
          <a:noFill/>
        </p:spPr>
        <p:txBody>
          <a:bodyPr wrap="square" rtlCol="0">
            <a:spAutoFit/>
          </a:bodyPr>
          <a:lstStyle/>
          <a:p>
            <a:r>
              <a:rPr lang="en-US" dirty="0"/>
              <a:t>“Branes, eat Branes…”</a:t>
            </a:r>
          </a:p>
        </p:txBody>
      </p:sp>
      <p:sp>
        <p:nvSpPr>
          <p:cNvPr id="3" name="TextBox 2">
            <a:extLst>
              <a:ext uri="{FF2B5EF4-FFF2-40B4-BE49-F238E27FC236}">
                <a16:creationId xmlns:a16="http://schemas.microsoft.com/office/drawing/2014/main" id="{722CAA3A-5F35-4D8E-89A3-738B81C0726C}"/>
              </a:ext>
            </a:extLst>
          </p:cNvPr>
          <p:cNvSpPr txBox="1"/>
          <p:nvPr/>
        </p:nvSpPr>
        <p:spPr>
          <a:xfrm>
            <a:off x="230554" y="715861"/>
            <a:ext cx="4831614" cy="2400657"/>
          </a:xfrm>
          <a:prstGeom prst="rect">
            <a:avLst/>
          </a:prstGeom>
          <a:noFill/>
        </p:spPr>
        <p:txBody>
          <a:bodyPr wrap="square" rtlCol="0">
            <a:spAutoFit/>
          </a:bodyPr>
          <a:lstStyle/>
          <a:p>
            <a:r>
              <a:rPr lang="en-US" dirty="0"/>
              <a:t>“A brane is a two-dimensional membrane or analogous object in lower or higher dimensions.</a:t>
            </a:r>
          </a:p>
          <a:p>
            <a:endParaRPr lang="en-US" dirty="0"/>
          </a:p>
          <a:p>
            <a:r>
              <a:rPr lang="en-US" dirty="0"/>
              <a:t>A 0-brane is a point:    . </a:t>
            </a:r>
          </a:p>
          <a:p>
            <a:endParaRPr lang="en-US" dirty="0"/>
          </a:p>
          <a:p>
            <a:r>
              <a:rPr lang="en-US" dirty="0"/>
              <a:t>A 1-brane is a type of string:</a:t>
            </a:r>
          </a:p>
          <a:p>
            <a:endParaRPr lang="en-US" dirty="0"/>
          </a:p>
          <a:p>
            <a:r>
              <a:rPr lang="en-US" dirty="0"/>
              <a:t>A2-brane is a sheet:</a:t>
            </a:r>
          </a:p>
          <a:p>
            <a:endParaRPr lang="en-US" dirty="0"/>
          </a:p>
          <a:p>
            <a:endParaRPr lang="en-US" dirty="0"/>
          </a:p>
          <a:p>
            <a:endParaRPr lang="en-US" dirty="0"/>
          </a:p>
          <a:p>
            <a:r>
              <a:rPr lang="en-US" dirty="0"/>
              <a:t>and a 3 brane is a solid body:</a:t>
            </a:r>
          </a:p>
          <a:p>
            <a:endParaRPr lang="en-US" dirty="0"/>
          </a:p>
          <a:p>
            <a:r>
              <a:rPr lang="en-US" dirty="0"/>
              <a:t>A d-brane is a special type of brane that open-ended strings attach themselves to.”   (like flypaper).</a:t>
            </a:r>
          </a:p>
        </p:txBody>
      </p:sp>
      <p:pic>
        <p:nvPicPr>
          <p:cNvPr id="4" name="Picture 3">
            <a:extLst>
              <a:ext uri="{FF2B5EF4-FFF2-40B4-BE49-F238E27FC236}">
                <a16:creationId xmlns:a16="http://schemas.microsoft.com/office/drawing/2014/main" id="{2AA3F81B-3BE4-47B9-B45F-2988E4C7C585}"/>
              </a:ext>
            </a:extLst>
          </p:cNvPr>
          <p:cNvPicPr>
            <a:picLocks noChangeAspect="1"/>
          </p:cNvPicPr>
          <p:nvPr/>
        </p:nvPicPr>
        <p:blipFill>
          <a:blip r:embed="rId2"/>
          <a:stretch>
            <a:fillRect/>
          </a:stretch>
        </p:blipFill>
        <p:spPr>
          <a:xfrm>
            <a:off x="2273555" y="2877792"/>
            <a:ext cx="1182177" cy="1328289"/>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E7373726-9BF5-4976-AD7C-63EB6B1DC3DC}"/>
                  </a:ext>
                </a:extLst>
              </p14:cNvPr>
              <p14:cNvContentPartPr/>
              <p14:nvPr/>
            </p14:nvContentPartPr>
            <p14:xfrm>
              <a:off x="2493993" y="1296698"/>
              <a:ext cx="360" cy="360"/>
            </p14:xfrm>
          </p:contentPart>
        </mc:Choice>
        <mc:Fallback xmlns="">
          <p:pic>
            <p:nvPicPr>
              <p:cNvPr id="5" name="Ink 4">
                <a:extLst>
                  <a:ext uri="{FF2B5EF4-FFF2-40B4-BE49-F238E27FC236}">
                    <a16:creationId xmlns:a16="http://schemas.microsoft.com/office/drawing/2014/main" id="{E7373726-9BF5-4976-AD7C-63EB6B1DC3DC}"/>
                  </a:ext>
                </a:extLst>
              </p:cNvPr>
              <p:cNvPicPr/>
              <p:nvPr/>
            </p:nvPicPr>
            <p:blipFill>
              <a:blip r:embed="rId4"/>
              <a:stretch>
                <a:fillRect/>
              </a:stretch>
            </p:blipFill>
            <p:spPr>
              <a:xfrm>
                <a:off x="2484993" y="128769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B647FFDF-9DA8-498F-9BF1-118DF6F87B13}"/>
                  </a:ext>
                </a:extLst>
              </p14:cNvPr>
              <p14:cNvContentPartPr/>
              <p14:nvPr/>
            </p14:nvContentPartPr>
            <p14:xfrm>
              <a:off x="7021353" y="2333138"/>
              <a:ext cx="360" cy="360"/>
            </p14:xfrm>
          </p:contentPart>
        </mc:Choice>
        <mc:Fallback xmlns="">
          <p:pic>
            <p:nvPicPr>
              <p:cNvPr id="9" name="Ink 8">
                <a:extLst>
                  <a:ext uri="{FF2B5EF4-FFF2-40B4-BE49-F238E27FC236}">
                    <a16:creationId xmlns:a16="http://schemas.microsoft.com/office/drawing/2014/main" id="{B647FFDF-9DA8-498F-9BF1-118DF6F87B13}"/>
                  </a:ext>
                </a:extLst>
              </p:cNvPr>
              <p:cNvPicPr/>
              <p:nvPr/>
            </p:nvPicPr>
            <p:blipFill>
              <a:blip r:embed="rId4"/>
              <a:stretch>
                <a:fillRect/>
              </a:stretch>
            </p:blipFill>
            <p:spPr>
              <a:xfrm>
                <a:off x="7012353" y="2324138"/>
                <a:ext cx="18000" cy="18000"/>
              </a:xfrm>
              <a:prstGeom prst="rect">
                <a:avLst/>
              </a:prstGeom>
            </p:spPr>
          </p:pic>
        </mc:Fallback>
      </mc:AlternateContent>
      <p:sp>
        <p:nvSpPr>
          <p:cNvPr id="7" name="Double Wave 6">
            <a:extLst>
              <a:ext uri="{FF2B5EF4-FFF2-40B4-BE49-F238E27FC236}">
                <a16:creationId xmlns:a16="http://schemas.microsoft.com/office/drawing/2014/main" id="{A71B768F-EA10-461B-BCB8-D7771CEE5DED}"/>
              </a:ext>
            </a:extLst>
          </p:cNvPr>
          <p:cNvSpPr/>
          <p:nvPr/>
        </p:nvSpPr>
        <p:spPr bwMode="auto">
          <a:xfrm>
            <a:off x="1528677" y="1786233"/>
            <a:ext cx="426719" cy="303603"/>
          </a:xfrm>
          <a:prstGeom prst="doubleWav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90538"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Tahoma" pitchFamily="34" charset="0"/>
            </a:endParaRPr>
          </a:p>
        </p:txBody>
      </p:sp>
      <p:pic>
        <p:nvPicPr>
          <p:cNvPr id="1026" name="Picture 2" descr="https://tse3.mm.bing.net/th?id=OIP.IikwVzOzg6kj9mI0OjqwTgHaEf&amp;pid=Api&amp;P=0&amp;w=261&amp;h=159">
            <a:extLst>
              <a:ext uri="{FF2B5EF4-FFF2-40B4-BE49-F238E27FC236}">
                <a16:creationId xmlns:a16="http://schemas.microsoft.com/office/drawing/2014/main" id="{9F161D49-D1C6-42D6-AACC-E1E24AC104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5570" y="1426344"/>
            <a:ext cx="642152" cy="3598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tse3.mm.bing.net/th?id=OIP._MrDS85Ts9kJUYqii5cCJgHaHa&amp;pid=Api&amp;P=0&amp;w=300&amp;h=300">
            <a:extLst>
              <a:ext uri="{FF2B5EF4-FFF2-40B4-BE49-F238E27FC236}">
                <a16:creationId xmlns:a16="http://schemas.microsoft.com/office/drawing/2014/main" id="{3E8052B3-437C-4891-8109-A1ADF553EF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70365" y="2232697"/>
            <a:ext cx="437357" cy="437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0483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2B668D-C1B3-4AF2-8EDF-2E5661CF339A}"/>
              </a:ext>
            </a:extLst>
          </p:cNvPr>
          <p:cNvSpPr txBox="1"/>
          <p:nvPr/>
        </p:nvSpPr>
        <p:spPr>
          <a:xfrm>
            <a:off x="807244" y="1234281"/>
            <a:ext cx="3733800" cy="707886"/>
          </a:xfrm>
          <a:prstGeom prst="rect">
            <a:avLst/>
          </a:prstGeom>
          <a:noFill/>
        </p:spPr>
        <p:txBody>
          <a:bodyPr wrap="square" rtlCol="0">
            <a:spAutoFit/>
          </a:bodyPr>
          <a:lstStyle/>
          <a:p>
            <a:pPr algn="ctr"/>
            <a:r>
              <a:rPr lang="en-US" sz="2000" dirty="0"/>
              <a:t>You can have anti-branes which destroy their namesake!</a:t>
            </a:r>
          </a:p>
        </p:txBody>
      </p:sp>
      <p:pic>
        <p:nvPicPr>
          <p:cNvPr id="1026" name="Picture 2" descr="https://tse1.mm.bing.net/th?id=OIP.ewVPrG4m8u_BiknSmW8l9gHaEK&amp;pid=Api&amp;P=0&amp;w=316&amp;h=178">
            <a:extLst>
              <a:ext uri="{FF2B5EF4-FFF2-40B4-BE49-F238E27FC236}">
                <a16:creationId xmlns:a16="http://schemas.microsoft.com/office/drawing/2014/main" id="{89803315-17F2-422B-8E3F-21EAB97AE3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694" y="2301081"/>
            <a:ext cx="3009900" cy="169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9868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limy.com/~steuard/research/MITClub2004/jpgs/slide34.jpg">
            <a:extLst>
              <a:ext uri="{FF2B5EF4-FFF2-40B4-BE49-F238E27FC236}">
                <a16:creationId xmlns:a16="http://schemas.microsoft.com/office/drawing/2014/main" id="{44D9005C-22B2-4196-BFD0-2A69AFE5AB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763" y="642938"/>
            <a:ext cx="4448175" cy="300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823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stack.imgur.com/Pzm82.jpg">
            <a:extLst>
              <a:ext uri="{FF2B5EF4-FFF2-40B4-BE49-F238E27FC236}">
                <a16:creationId xmlns:a16="http://schemas.microsoft.com/office/drawing/2014/main" id="{5C2B4F6F-9F42-434C-BA54-A9B1498794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9525"/>
            <a:ext cx="5729288" cy="1736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2630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zidbits.com/wp-content/uploads/2011/10/brane-universe1.jpg">
            <a:extLst>
              <a:ext uri="{FF2B5EF4-FFF2-40B4-BE49-F238E27FC236}">
                <a16:creationId xmlns:a16="http://schemas.microsoft.com/office/drawing/2014/main" id="{C259DA23-2800-499F-A9B5-34C1DBE8C2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5425"/>
            <a:ext cx="5729288" cy="3846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8870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EE1764-CB44-4A5A-B3D7-C96CFC143999}"/>
              </a:ext>
            </a:extLst>
          </p:cNvPr>
          <p:cNvPicPr>
            <a:picLocks noChangeAspect="1"/>
          </p:cNvPicPr>
          <p:nvPr/>
        </p:nvPicPr>
        <p:blipFill>
          <a:blip r:embed="rId2"/>
          <a:stretch>
            <a:fillRect/>
          </a:stretch>
        </p:blipFill>
        <p:spPr>
          <a:xfrm>
            <a:off x="1435894" y="719931"/>
            <a:ext cx="2857500" cy="2857500"/>
          </a:xfrm>
          <a:prstGeom prst="rect">
            <a:avLst/>
          </a:prstGeom>
        </p:spPr>
      </p:pic>
    </p:spTree>
    <p:extLst>
      <p:ext uri="{BB962C8B-B14F-4D97-AF65-F5344CB8AC3E}">
        <p14:creationId xmlns:p14="http://schemas.microsoft.com/office/powerpoint/2010/main" val="15434031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Source of Consciousness | The Source of Conscioussness ...">
            <a:extLst>
              <a:ext uri="{FF2B5EF4-FFF2-40B4-BE49-F238E27FC236}">
                <a16:creationId xmlns:a16="http://schemas.microsoft.com/office/drawing/2014/main" id="{D832C9C3-4D6D-407F-AF18-5897509F42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44" y="1539081"/>
            <a:ext cx="2659975" cy="199969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orus">
            <a:extLst>
              <a:ext uri="{FF2B5EF4-FFF2-40B4-BE49-F238E27FC236}">
                <a16:creationId xmlns:a16="http://schemas.microsoft.com/office/drawing/2014/main" id="{A24F5B0D-D91E-48DA-A070-437AD478D8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1814" y="1055727"/>
            <a:ext cx="2790825" cy="18811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9D52FF4-5E35-4261-8E89-799D687417BB}"/>
              </a:ext>
            </a:extLst>
          </p:cNvPr>
          <p:cNvSpPr txBox="1"/>
          <p:nvPr/>
        </p:nvSpPr>
        <p:spPr>
          <a:xfrm>
            <a:off x="1340644" y="459868"/>
            <a:ext cx="3352800" cy="584775"/>
          </a:xfrm>
          <a:prstGeom prst="rect">
            <a:avLst/>
          </a:prstGeom>
          <a:noFill/>
        </p:spPr>
        <p:txBody>
          <a:bodyPr wrap="square" rtlCol="0">
            <a:spAutoFit/>
          </a:bodyPr>
          <a:lstStyle/>
          <a:p>
            <a:pPr algn="ctr"/>
            <a:r>
              <a:rPr lang="en-US" sz="1600" dirty="0"/>
              <a:t>A two dimensional Calabi-Yau shape which is a TORUS.</a:t>
            </a:r>
          </a:p>
        </p:txBody>
      </p:sp>
    </p:spTree>
    <p:extLst>
      <p:ext uri="{BB962C8B-B14F-4D97-AF65-F5344CB8AC3E}">
        <p14:creationId xmlns:p14="http://schemas.microsoft.com/office/powerpoint/2010/main" val="31994898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FE0CFD-81FD-4361-9730-FD4F8F1671BD}"/>
              </a:ext>
            </a:extLst>
          </p:cNvPr>
          <p:cNvPicPr>
            <a:picLocks noChangeAspect="1"/>
          </p:cNvPicPr>
          <p:nvPr/>
        </p:nvPicPr>
        <p:blipFill>
          <a:blip r:embed="rId2"/>
          <a:stretch>
            <a:fillRect/>
          </a:stretch>
        </p:blipFill>
        <p:spPr>
          <a:xfrm>
            <a:off x="1226344" y="777081"/>
            <a:ext cx="3276600" cy="3276600"/>
          </a:xfrm>
          <a:prstGeom prst="rect">
            <a:avLst/>
          </a:prstGeom>
        </p:spPr>
      </p:pic>
      <p:sp>
        <p:nvSpPr>
          <p:cNvPr id="3" name="TextBox 2">
            <a:extLst>
              <a:ext uri="{FF2B5EF4-FFF2-40B4-BE49-F238E27FC236}">
                <a16:creationId xmlns:a16="http://schemas.microsoft.com/office/drawing/2014/main" id="{2FBBA887-E34A-4F82-9666-A0714742B73E}"/>
              </a:ext>
            </a:extLst>
          </p:cNvPr>
          <p:cNvSpPr txBox="1"/>
          <p:nvPr/>
        </p:nvSpPr>
        <p:spPr>
          <a:xfrm>
            <a:off x="1628689" y="167481"/>
            <a:ext cx="2590800" cy="400110"/>
          </a:xfrm>
          <a:prstGeom prst="rect">
            <a:avLst/>
          </a:prstGeom>
          <a:noFill/>
        </p:spPr>
        <p:txBody>
          <a:bodyPr wrap="square" rtlCol="0">
            <a:spAutoFit/>
          </a:bodyPr>
          <a:lstStyle/>
          <a:p>
            <a:pPr algn="ctr"/>
            <a:r>
              <a:rPr lang="en-US" dirty="0"/>
              <a:t>“Four dimensional Calabi-Yau space, sliced and projected into 2-D image.”</a:t>
            </a:r>
          </a:p>
        </p:txBody>
      </p:sp>
    </p:spTree>
    <p:extLst>
      <p:ext uri="{BB962C8B-B14F-4D97-AF65-F5344CB8AC3E}">
        <p14:creationId xmlns:p14="http://schemas.microsoft.com/office/powerpoint/2010/main" val="10675998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1B9348-6F76-4FD4-A956-FBEA1A7DB49B}"/>
              </a:ext>
            </a:extLst>
          </p:cNvPr>
          <p:cNvPicPr>
            <a:picLocks noChangeAspect="1"/>
          </p:cNvPicPr>
          <p:nvPr/>
        </p:nvPicPr>
        <p:blipFill>
          <a:blip r:embed="rId2"/>
          <a:stretch>
            <a:fillRect/>
          </a:stretch>
        </p:blipFill>
        <p:spPr>
          <a:xfrm>
            <a:off x="1378744" y="1232737"/>
            <a:ext cx="2857500" cy="2857500"/>
          </a:xfrm>
          <a:prstGeom prst="rect">
            <a:avLst/>
          </a:prstGeom>
        </p:spPr>
      </p:pic>
      <p:sp>
        <p:nvSpPr>
          <p:cNvPr id="2" name="TextBox 1">
            <a:extLst>
              <a:ext uri="{FF2B5EF4-FFF2-40B4-BE49-F238E27FC236}">
                <a16:creationId xmlns:a16="http://schemas.microsoft.com/office/drawing/2014/main" id="{D753573D-858D-40EA-923B-0A5B99F51ED1}"/>
              </a:ext>
            </a:extLst>
          </p:cNvPr>
          <p:cNvSpPr txBox="1"/>
          <p:nvPr/>
        </p:nvSpPr>
        <p:spPr>
          <a:xfrm>
            <a:off x="1309688" y="205582"/>
            <a:ext cx="3276600" cy="400110"/>
          </a:xfrm>
          <a:prstGeom prst="rect">
            <a:avLst/>
          </a:prstGeom>
          <a:noFill/>
        </p:spPr>
        <p:txBody>
          <a:bodyPr wrap="square" rtlCol="0">
            <a:spAutoFit/>
          </a:bodyPr>
          <a:lstStyle/>
          <a:p>
            <a:pPr algn="ctr"/>
            <a:r>
              <a:rPr lang="en-US" dirty="0"/>
              <a:t>String Theory posits the existence of multiple dimensions. </a:t>
            </a:r>
          </a:p>
        </p:txBody>
      </p:sp>
      <p:sp>
        <p:nvSpPr>
          <p:cNvPr id="4" name="TextBox 3">
            <a:extLst>
              <a:ext uri="{FF2B5EF4-FFF2-40B4-BE49-F238E27FC236}">
                <a16:creationId xmlns:a16="http://schemas.microsoft.com/office/drawing/2014/main" id="{03572BC6-3077-4C18-8B84-F035ED6BACE8}"/>
              </a:ext>
            </a:extLst>
          </p:cNvPr>
          <p:cNvSpPr txBox="1"/>
          <p:nvPr/>
        </p:nvSpPr>
        <p:spPr>
          <a:xfrm>
            <a:off x="1416844" y="749409"/>
            <a:ext cx="2781300" cy="400110"/>
          </a:xfrm>
          <a:prstGeom prst="rect">
            <a:avLst/>
          </a:prstGeom>
          <a:noFill/>
        </p:spPr>
        <p:txBody>
          <a:bodyPr wrap="square" rtlCol="0">
            <a:spAutoFit/>
          </a:bodyPr>
          <a:lstStyle/>
          <a:p>
            <a:pPr algn="ctr"/>
            <a:r>
              <a:rPr lang="en-US" dirty="0"/>
              <a:t>A six dimensional Calabi-Yau space, sliced and projected into 2 dimensional space.</a:t>
            </a:r>
          </a:p>
        </p:txBody>
      </p:sp>
    </p:spTree>
    <p:extLst>
      <p:ext uri="{BB962C8B-B14F-4D97-AF65-F5344CB8AC3E}">
        <p14:creationId xmlns:p14="http://schemas.microsoft.com/office/powerpoint/2010/main" val="30504830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 string theory correct?">
            <a:extLst>
              <a:ext uri="{FF2B5EF4-FFF2-40B4-BE49-F238E27FC236}">
                <a16:creationId xmlns:a16="http://schemas.microsoft.com/office/drawing/2014/main" id="{ABC85656-4D8B-47D0-A350-3EA41D996C4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43706" y="0"/>
            <a:ext cx="4841875" cy="4419600"/>
          </a:xfrm>
          <a:prstGeom prst="rect">
            <a:avLst/>
          </a:prstGeom>
          <a:noFill/>
          <a:ln>
            <a:noFill/>
          </a:ln>
        </p:spPr>
      </p:pic>
    </p:spTree>
    <p:extLst>
      <p:ext uri="{BB962C8B-B14F-4D97-AF65-F5344CB8AC3E}">
        <p14:creationId xmlns:p14="http://schemas.microsoft.com/office/powerpoint/2010/main" val="3847998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4BC299-1B63-4FDA-B078-1866D4C5E21A}"/>
              </a:ext>
            </a:extLst>
          </p:cNvPr>
          <p:cNvSpPr txBox="1"/>
          <p:nvPr/>
        </p:nvSpPr>
        <p:spPr>
          <a:xfrm>
            <a:off x="654844" y="702131"/>
            <a:ext cx="4419600" cy="2893100"/>
          </a:xfrm>
          <a:prstGeom prst="rect">
            <a:avLst/>
          </a:prstGeom>
          <a:noFill/>
        </p:spPr>
        <p:txBody>
          <a:bodyPr wrap="square" rtlCol="0">
            <a:spAutoFit/>
          </a:bodyPr>
          <a:lstStyle/>
          <a:p>
            <a:pPr algn="ctr"/>
            <a:r>
              <a:rPr lang="en-US" sz="1400" b="1" dirty="0"/>
              <a:t>The world of Classical Physics is the                        everyday world we see about us.</a:t>
            </a:r>
          </a:p>
          <a:p>
            <a:pPr algn="ctr"/>
            <a:endParaRPr lang="en-US" sz="1400" b="1" dirty="0"/>
          </a:p>
          <a:p>
            <a:pPr algn="ctr"/>
            <a:r>
              <a:rPr lang="en-US" sz="1400" b="1" dirty="0"/>
              <a:t>It is the world as presented by Isaac Newton and Albert Einstein.</a:t>
            </a:r>
          </a:p>
          <a:p>
            <a:pPr algn="ctr"/>
            <a:endParaRPr lang="en-US" sz="1400" b="1" dirty="0"/>
          </a:p>
          <a:p>
            <a:pPr algn="ctr"/>
            <a:r>
              <a:rPr lang="en-US" sz="1400" b="1" dirty="0">
                <a:latin typeface="Kredit" panose="02000506000000020004" pitchFamily="2" charset="0"/>
              </a:rPr>
              <a:t>However, when we get into the</a:t>
            </a:r>
          </a:p>
          <a:p>
            <a:pPr algn="ctr"/>
            <a:endParaRPr lang="en-US" sz="1400" b="1" dirty="0">
              <a:latin typeface="Kredit" panose="02000506000000020004" pitchFamily="2" charset="0"/>
            </a:endParaRPr>
          </a:p>
          <a:p>
            <a:pPr algn="ctr"/>
            <a:r>
              <a:rPr lang="en-US" sz="1400" b="1" dirty="0">
                <a:latin typeface="Kredit" panose="02000506000000020004" pitchFamily="2" charset="0"/>
              </a:rPr>
              <a:t> </a:t>
            </a:r>
            <a:r>
              <a:rPr lang="en-US" sz="1400" b="1" i="1" dirty="0">
                <a:solidFill>
                  <a:srgbClr val="FFC000"/>
                </a:solidFill>
                <a:latin typeface="Kredit" panose="02000506000000020004" pitchFamily="2" charset="0"/>
              </a:rPr>
              <a:t>very small </a:t>
            </a:r>
            <a:r>
              <a:rPr lang="en-US" sz="1400" b="1" dirty="0">
                <a:latin typeface="Kredit" panose="02000506000000020004" pitchFamily="2" charset="0"/>
              </a:rPr>
              <a:t>of the universe,</a:t>
            </a:r>
          </a:p>
          <a:p>
            <a:pPr algn="ctr"/>
            <a:endParaRPr lang="en-US" sz="1400" b="1" dirty="0">
              <a:latin typeface="Kredit" panose="02000506000000020004" pitchFamily="2" charset="0"/>
            </a:endParaRPr>
          </a:p>
          <a:p>
            <a:pPr algn="ctr"/>
            <a:r>
              <a:rPr lang="en-US" sz="1400" b="1" dirty="0">
                <a:latin typeface="Kredit" panose="02000506000000020004" pitchFamily="2" charset="0"/>
              </a:rPr>
              <a:t> the landscape changes…</a:t>
            </a:r>
          </a:p>
          <a:p>
            <a:pPr algn="ctr"/>
            <a:endParaRPr lang="en-US" sz="1400" b="1" dirty="0">
              <a:latin typeface="Kredit" panose="02000506000000020004" pitchFamily="2" charset="0"/>
            </a:endParaRPr>
          </a:p>
          <a:p>
            <a:pPr algn="ctr"/>
            <a:endParaRPr lang="en-US" sz="1400" b="1" dirty="0">
              <a:latin typeface="Kredit" panose="02000506000000020004" pitchFamily="2" charset="0"/>
            </a:endParaRPr>
          </a:p>
        </p:txBody>
      </p:sp>
    </p:spTree>
    <p:extLst>
      <p:ext uri="{BB962C8B-B14F-4D97-AF65-F5344CB8AC3E}">
        <p14:creationId xmlns:p14="http://schemas.microsoft.com/office/powerpoint/2010/main" val="35608762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E8B274-DFC1-4D61-955C-52C460E38657}"/>
              </a:ext>
            </a:extLst>
          </p:cNvPr>
          <p:cNvPicPr>
            <a:picLocks noChangeAspect="1"/>
          </p:cNvPicPr>
          <p:nvPr/>
        </p:nvPicPr>
        <p:blipFill>
          <a:blip r:embed="rId2"/>
          <a:stretch>
            <a:fillRect/>
          </a:stretch>
        </p:blipFill>
        <p:spPr>
          <a:xfrm>
            <a:off x="1721644" y="1234281"/>
            <a:ext cx="2095500" cy="2095500"/>
          </a:xfrm>
          <a:prstGeom prst="rect">
            <a:avLst/>
          </a:prstGeom>
        </p:spPr>
      </p:pic>
    </p:spTree>
    <p:extLst>
      <p:ext uri="{BB962C8B-B14F-4D97-AF65-F5344CB8AC3E}">
        <p14:creationId xmlns:p14="http://schemas.microsoft.com/office/powerpoint/2010/main" val="39765111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F9E058-65A5-4821-A8C0-B46587C8CFE9}"/>
              </a:ext>
            </a:extLst>
          </p:cNvPr>
          <p:cNvPicPr>
            <a:picLocks noChangeAspect="1"/>
          </p:cNvPicPr>
          <p:nvPr/>
        </p:nvPicPr>
        <p:blipFill>
          <a:blip r:embed="rId2"/>
          <a:stretch>
            <a:fillRect/>
          </a:stretch>
        </p:blipFill>
        <p:spPr>
          <a:xfrm>
            <a:off x="213029" y="954125"/>
            <a:ext cx="2628900" cy="1666875"/>
          </a:xfrm>
          <a:prstGeom prst="rect">
            <a:avLst/>
          </a:prstGeom>
        </p:spPr>
      </p:pic>
      <p:sp>
        <p:nvSpPr>
          <p:cNvPr id="3" name="TextBox 2">
            <a:extLst>
              <a:ext uri="{FF2B5EF4-FFF2-40B4-BE49-F238E27FC236}">
                <a16:creationId xmlns:a16="http://schemas.microsoft.com/office/drawing/2014/main" id="{A2DF8109-0D48-4507-BD13-34F748763A41}"/>
              </a:ext>
            </a:extLst>
          </p:cNvPr>
          <p:cNvSpPr txBox="1"/>
          <p:nvPr/>
        </p:nvSpPr>
        <p:spPr>
          <a:xfrm>
            <a:off x="857026" y="48953"/>
            <a:ext cx="4191000" cy="707886"/>
          </a:xfrm>
          <a:prstGeom prst="rect">
            <a:avLst/>
          </a:prstGeom>
          <a:noFill/>
        </p:spPr>
        <p:txBody>
          <a:bodyPr wrap="square" rtlCol="0">
            <a:spAutoFit/>
          </a:bodyPr>
          <a:lstStyle/>
          <a:p>
            <a:pPr algn="ctr"/>
            <a:r>
              <a:rPr lang="en-US" dirty="0"/>
              <a:t>String Theory posits the existence of the multiverse.</a:t>
            </a:r>
          </a:p>
          <a:p>
            <a:pPr algn="ctr"/>
            <a:r>
              <a:rPr lang="en-US" dirty="0"/>
              <a:t>The Big Bang was one universe that hit the “Big Crunch” and contracted to a finite point which squeezed through a hole,                    creating the Big Bang, cyclically. </a:t>
            </a:r>
          </a:p>
        </p:txBody>
      </p:sp>
      <p:pic>
        <p:nvPicPr>
          <p:cNvPr id="4" name="Picture 3">
            <a:extLst>
              <a:ext uri="{FF2B5EF4-FFF2-40B4-BE49-F238E27FC236}">
                <a16:creationId xmlns:a16="http://schemas.microsoft.com/office/drawing/2014/main" id="{BCDD614F-3519-47E1-8571-A16E849DA5BF}"/>
              </a:ext>
            </a:extLst>
          </p:cNvPr>
          <p:cNvPicPr>
            <a:picLocks noChangeAspect="1"/>
          </p:cNvPicPr>
          <p:nvPr/>
        </p:nvPicPr>
        <p:blipFill>
          <a:blip r:embed="rId3"/>
          <a:stretch>
            <a:fillRect/>
          </a:stretch>
        </p:blipFill>
        <p:spPr>
          <a:xfrm rot="21429242">
            <a:off x="3124200" y="901367"/>
            <a:ext cx="2466975" cy="1647825"/>
          </a:xfrm>
          <a:prstGeom prst="rect">
            <a:avLst/>
          </a:prstGeom>
        </p:spPr>
      </p:pic>
      <p:pic>
        <p:nvPicPr>
          <p:cNvPr id="5" name="Picture 4">
            <a:extLst>
              <a:ext uri="{FF2B5EF4-FFF2-40B4-BE49-F238E27FC236}">
                <a16:creationId xmlns:a16="http://schemas.microsoft.com/office/drawing/2014/main" id="{1316B2DF-29BE-48EF-83A5-53CD8982268F}"/>
              </a:ext>
            </a:extLst>
          </p:cNvPr>
          <p:cNvPicPr>
            <a:picLocks noChangeAspect="1"/>
          </p:cNvPicPr>
          <p:nvPr/>
        </p:nvPicPr>
        <p:blipFill>
          <a:blip r:embed="rId4"/>
          <a:stretch>
            <a:fillRect/>
          </a:stretch>
        </p:blipFill>
        <p:spPr>
          <a:xfrm rot="21323331">
            <a:off x="1150144" y="2884906"/>
            <a:ext cx="1714500" cy="1419225"/>
          </a:xfrm>
          <a:prstGeom prst="rect">
            <a:avLst/>
          </a:prstGeom>
        </p:spPr>
      </p:pic>
      <p:pic>
        <p:nvPicPr>
          <p:cNvPr id="6" name="Picture 5">
            <a:extLst>
              <a:ext uri="{FF2B5EF4-FFF2-40B4-BE49-F238E27FC236}">
                <a16:creationId xmlns:a16="http://schemas.microsoft.com/office/drawing/2014/main" id="{2E4C80E9-B66B-4896-A54F-72A202BA2BDF}"/>
              </a:ext>
            </a:extLst>
          </p:cNvPr>
          <p:cNvPicPr>
            <a:picLocks noChangeAspect="1"/>
          </p:cNvPicPr>
          <p:nvPr/>
        </p:nvPicPr>
        <p:blipFill>
          <a:blip r:embed="rId5"/>
          <a:stretch>
            <a:fillRect/>
          </a:stretch>
        </p:blipFill>
        <p:spPr>
          <a:xfrm rot="155879">
            <a:off x="2986088" y="2643981"/>
            <a:ext cx="2743200" cy="1543050"/>
          </a:xfrm>
          <a:prstGeom prst="rect">
            <a:avLst/>
          </a:prstGeom>
        </p:spPr>
      </p:pic>
    </p:spTree>
    <p:extLst>
      <p:ext uri="{BB962C8B-B14F-4D97-AF65-F5344CB8AC3E}">
        <p14:creationId xmlns:p14="http://schemas.microsoft.com/office/powerpoint/2010/main" val="36870629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news.nationalgeographic.com/content/dam/news/photos/000/777/77755.jpg">
            <a:extLst>
              <a:ext uri="{FF2B5EF4-FFF2-40B4-BE49-F238E27FC236}">
                <a16:creationId xmlns:a16="http://schemas.microsoft.com/office/drawing/2014/main" id="{84A43052-92BC-4078-92A3-7E6396C8D7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5263"/>
            <a:ext cx="5729288" cy="39052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BEE8542-06FE-40EC-BDEF-7B55725D04A5}"/>
              </a:ext>
            </a:extLst>
          </p:cNvPr>
          <p:cNvSpPr txBox="1"/>
          <p:nvPr/>
        </p:nvSpPr>
        <p:spPr>
          <a:xfrm>
            <a:off x="1950244" y="243681"/>
            <a:ext cx="4876800" cy="246221"/>
          </a:xfrm>
          <a:prstGeom prst="rect">
            <a:avLst/>
          </a:prstGeom>
          <a:noFill/>
        </p:spPr>
        <p:txBody>
          <a:bodyPr wrap="square" rtlCol="0">
            <a:spAutoFit/>
          </a:bodyPr>
          <a:lstStyle/>
          <a:p>
            <a:r>
              <a:rPr lang="en-US" dirty="0"/>
              <a:t>New Universes springing into existence:</a:t>
            </a:r>
          </a:p>
        </p:txBody>
      </p:sp>
    </p:spTree>
    <p:extLst>
      <p:ext uri="{BB962C8B-B14F-4D97-AF65-F5344CB8AC3E}">
        <p14:creationId xmlns:p14="http://schemas.microsoft.com/office/powerpoint/2010/main" val="8178727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F5D6F6-8DFE-4D9B-AE97-1EEB3880C1E4}"/>
              </a:ext>
            </a:extLst>
          </p:cNvPr>
          <p:cNvSpPr txBox="1"/>
          <p:nvPr/>
        </p:nvSpPr>
        <p:spPr>
          <a:xfrm>
            <a:off x="1150143" y="472281"/>
            <a:ext cx="3429000" cy="400110"/>
          </a:xfrm>
          <a:prstGeom prst="rect">
            <a:avLst/>
          </a:prstGeom>
          <a:noFill/>
        </p:spPr>
        <p:txBody>
          <a:bodyPr wrap="square" rtlCol="0">
            <a:spAutoFit/>
          </a:bodyPr>
          <a:lstStyle/>
          <a:p>
            <a:pPr algn="ctr"/>
            <a:r>
              <a:rPr lang="en-US" dirty="0"/>
              <a:t>String theory posits that the Big Bang was two of the multiverses dividing.</a:t>
            </a:r>
          </a:p>
        </p:txBody>
      </p:sp>
      <p:pic>
        <p:nvPicPr>
          <p:cNvPr id="4" name="Picture 3">
            <a:extLst>
              <a:ext uri="{FF2B5EF4-FFF2-40B4-BE49-F238E27FC236}">
                <a16:creationId xmlns:a16="http://schemas.microsoft.com/office/drawing/2014/main" id="{A7166981-2FA6-4FDE-9C50-67A6A69ABA2E}"/>
              </a:ext>
            </a:extLst>
          </p:cNvPr>
          <p:cNvPicPr>
            <a:picLocks noChangeAspect="1"/>
          </p:cNvPicPr>
          <p:nvPr/>
        </p:nvPicPr>
        <p:blipFill>
          <a:blip r:embed="rId2"/>
          <a:stretch>
            <a:fillRect/>
          </a:stretch>
        </p:blipFill>
        <p:spPr>
          <a:xfrm>
            <a:off x="1144125" y="872391"/>
            <a:ext cx="3352800" cy="3352800"/>
          </a:xfrm>
          <a:prstGeom prst="rect">
            <a:avLst/>
          </a:prstGeom>
        </p:spPr>
      </p:pic>
    </p:spTree>
    <p:extLst>
      <p:ext uri="{BB962C8B-B14F-4D97-AF65-F5344CB8AC3E}">
        <p14:creationId xmlns:p14="http://schemas.microsoft.com/office/powerpoint/2010/main" val="2837560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img.purch.com/h/1400/aHR0cDovL3d3dy5zcGFjZS5jb20vaW1hZ2VzL2kvMDAwLzAyNC8yNzEvb3JpZ2luYWwvc2h1dHRlcnN0b2NrXzg0MjUwNjg0LmpwZw==">
            <a:extLst>
              <a:ext uri="{FF2B5EF4-FFF2-40B4-BE49-F238E27FC236}">
                <a16:creationId xmlns:a16="http://schemas.microsoft.com/office/drawing/2014/main" id="{072BDB24-C6AF-4236-BACC-B39EAA09422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231356" y="-3413919"/>
            <a:ext cx="9601200" cy="13335000"/>
          </a:xfrm>
          <a:prstGeom prst="rect">
            <a:avLst/>
          </a:prstGeom>
          <a:noFill/>
          <a:ln>
            <a:noFill/>
          </a:ln>
        </p:spPr>
      </p:pic>
    </p:spTree>
    <p:extLst>
      <p:ext uri="{BB962C8B-B14F-4D97-AF65-F5344CB8AC3E}">
        <p14:creationId xmlns:p14="http://schemas.microsoft.com/office/powerpoint/2010/main" val="34784820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155F7A-369F-4C0A-9467-D067FF473F9D}"/>
              </a:ext>
            </a:extLst>
          </p:cNvPr>
          <p:cNvPicPr>
            <a:picLocks noChangeAspect="1"/>
          </p:cNvPicPr>
          <p:nvPr/>
        </p:nvPicPr>
        <p:blipFill>
          <a:blip r:embed="rId2"/>
          <a:stretch>
            <a:fillRect/>
          </a:stretch>
        </p:blipFill>
        <p:spPr>
          <a:xfrm>
            <a:off x="185220" y="554439"/>
            <a:ext cx="5358848" cy="3188484"/>
          </a:xfrm>
          <a:prstGeom prst="rect">
            <a:avLst/>
          </a:prstGeom>
        </p:spPr>
      </p:pic>
    </p:spTree>
    <p:extLst>
      <p:ext uri="{BB962C8B-B14F-4D97-AF65-F5344CB8AC3E}">
        <p14:creationId xmlns:p14="http://schemas.microsoft.com/office/powerpoint/2010/main" val="5825175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330FD5-F15C-411F-85D9-C6E1741CD979}"/>
              </a:ext>
            </a:extLst>
          </p:cNvPr>
          <p:cNvSpPr txBox="1"/>
          <p:nvPr/>
        </p:nvSpPr>
        <p:spPr>
          <a:xfrm>
            <a:off x="273844" y="39624"/>
            <a:ext cx="5486400" cy="738664"/>
          </a:xfrm>
          <a:prstGeom prst="rect">
            <a:avLst/>
          </a:prstGeom>
          <a:noFill/>
        </p:spPr>
        <p:txBody>
          <a:bodyPr wrap="square" rtlCol="0">
            <a:spAutoFit/>
          </a:bodyPr>
          <a:lstStyle/>
          <a:p>
            <a:pPr algn="ctr"/>
            <a:r>
              <a:rPr lang="en-US" sz="1400" b="1" dirty="0"/>
              <a:t>Einstein’s equations posited the Wormhole wherein space is turned on end and the wormhole provides a pathway, thus shortening your trip.</a:t>
            </a:r>
          </a:p>
        </p:txBody>
      </p:sp>
      <p:pic>
        <p:nvPicPr>
          <p:cNvPr id="3" name="Picture 2">
            <a:extLst>
              <a:ext uri="{FF2B5EF4-FFF2-40B4-BE49-F238E27FC236}">
                <a16:creationId xmlns:a16="http://schemas.microsoft.com/office/drawing/2014/main" id="{D5A1EE44-4D48-43F9-9D55-4F54AEED9283}"/>
              </a:ext>
            </a:extLst>
          </p:cNvPr>
          <p:cNvPicPr>
            <a:picLocks noChangeAspect="1"/>
          </p:cNvPicPr>
          <p:nvPr/>
        </p:nvPicPr>
        <p:blipFill>
          <a:blip r:embed="rId2"/>
          <a:stretch>
            <a:fillRect/>
          </a:stretch>
        </p:blipFill>
        <p:spPr>
          <a:xfrm rot="20074090">
            <a:off x="428128" y="2595029"/>
            <a:ext cx="1654599" cy="1654599"/>
          </a:xfrm>
          <a:prstGeom prst="rect">
            <a:avLst/>
          </a:prstGeom>
        </p:spPr>
      </p:pic>
      <p:pic>
        <p:nvPicPr>
          <p:cNvPr id="4" name="Picture 3">
            <a:extLst>
              <a:ext uri="{FF2B5EF4-FFF2-40B4-BE49-F238E27FC236}">
                <a16:creationId xmlns:a16="http://schemas.microsoft.com/office/drawing/2014/main" id="{05287EC9-9E63-4F17-A266-6E92F123E07F}"/>
              </a:ext>
            </a:extLst>
          </p:cNvPr>
          <p:cNvPicPr>
            <a:picLocks noChangeAspect="1"/>
          </p:cNvPicPr>
          <p:nvPr/>
        </p:nvPicPr>
        <p:blipFill>
          <a:blip r:embed="rId3"/>
          <a:stretch>
            <a:fillRect/>
          </a:stretch>
        </p:blipFill>
        <p:spPr>
          <a:xfrm rot="630742">
            <a:off x="3263352" y="2648944"/>
            <a:ext cx="2228850" cy="1457325"/>
          </a:xfrm>
          <a:prstGeom prst="rect">
            <a:avLst/>
          </a:prstGeom>
        </p:spPr>
      </p:pic>
      <p:pic>
        <p:nvPicPr>
          <p:cNvPr id="5" name="Picture 4">
            <a:extLst>
              <a:ext uri="{FF2B5EF4-FFF2-40B4-BE49-F238E27FC236}">
                <a16:creationId xmlns:a16="http://schemas.microsoft.com/office/drawing/2014/main" id="{829A8979-6473-4455-A9F7-1710616AAEA7}"/>
              </a:ext>
            </a:extLst>
          </p:cNvPr>
          <p:cNvPicPr>
            <a:picLocks noChangeAspect="1"/>
          </p:cNvPicPr>
          <p:nvPr/>
        </p:nvPicPr>
        <p:blipFill>
          <a:blip r:embed="rId4"/>
          <a:stretch>
            <a:fillRect/>
          </a:stretch>
        </p:blipFill>
        <p:spPr>
          <a:xfrm rot="20645605">
            <a:off x="-526040" y="1080100"/>
            <a:ext cx="2590800" cy="1457325"/>
          </a:xfrm>
          <a:prstGeom prst="rect">
            <a:avLst/>
          </a:prstGeom>
        </p:spPr>
      </p:pic>
      <p:pic>
        <p:nvPicPr>
          <p:cNvPr id="6" name="Picture 5">
            <a:extLst>
              <a:ext uri="{FF2B5EF4-FFF2-40B4-BE49-F238E27FC236}">
                <a16:creationId xmlns:a16="http://schemas.microsoft.com/office/drawing/2014/main" id="{5401BF33-1DD6-402D-B94E-086E513E508D}"/>
              </a:ext>
            </a:extLst>
          </p:cNvPr>
          <p:cNvPicPr>
            <a:picLocks noChangeAspect="1"/>
          </p:cNvPicPr>
          <p:nvPr/>
        </p:nvPicPr>
        <p:blipFill>
          <a:blip r:embed="rId5"/>
          <a:stretch>
            <a:fillRect/>
          </a:stretch>
        </p:blipFill>
        <p:spPr>
          <a:xfrm rot="856474">
            <a:off x="3766624" y="979566"/>
            <a:ext cx="2028825" cy="1524000"/>
          </a:xfrm>
          <a:prstGeom prst="rect">
            <a:avLst/>
          </a:prstGeom>
        </p:spPr>
      </p:pic>
      <p:pic>
        <p:nvPicPr>
          <p:cNvPr id="7" name="Picture 6">
            <a:extLst>
              <a:ext uri="{FF2B5EF4-FFF2-40B4-BE49-F238E27FC236}">
                <a16:creationId xmlns:a16="http://schemas.microsoft.com/office/drawing/2014/main" id="{A7A50D6F-8CDA-45FC-82FF-591F33C5941D}"/>
              </a:ext>
            </a:extLst>
          </p:cNvPr>
          <p:cNvPicPr>
            <a:picLocks noChangeAspect="1"/>
          </p:cNvPicPr>
          <p:nvPr/>
        </p:nvPicPr>
        <p:blipFill>
          <a:blip r:embed="rId6"/>
          <a:stretch>
            <a:fillRect/>
          </a:stretch>
        </p:blipFill>
        <p:spPr>
          <a:xfrm>
            <a:off x="2081386" y="836568"/>
            <a:ext cx="1800381" cy="1915299"/>
          </a:xfrm>
          <a:prstGeom prst="rect">
            <a:avLst/>
          </a:prstGeom>
        </p:spPr>
      </p:pic>
      <p:pic>
        <p:nvPicPr>
          <p:cNvPr id="8" name="Picture 7">
            <a:extLst>
              <a:ext uri="{FF2B5EF4-FFF2-40B4-BE49-F238E27FC236}">
                <a16:creationId xmlns:a16="http://schemas.microsoft.com/office/drawing/2014/main" id="{071FC8A7-06C0-4B7D-A9D9-3AF019A8532D}"/>
              </a:ext>
            </a:extLst>
          </p:cNvPr>
          <p:cNvPicPr>
            <a:picLocks noChangeAspect="1"/>
          </p:cNvPicPr>
          <p:nvPr/>
        </p:nvPicPr>
        <p:blipFill>
          <a:blip r:embed="rId7"/>
          <a:stretch>
            <a:fillRect/>
          </a:stretch>
        </p:blipFill>
        <p:spPr>
          <a:xfrm>
            <a:off x="2501414" y="2848088"/>
            <a:ext cx="647700" cy="613002"/>
          </a:xfrm>
          <a:prstGeom prst="rect">
            <a:avLst/>
          </a:prstGeom>
        </p:spPr>
      </p:pic>
    </p:spTree>
    <p:extLst>
      <p:ext uri="{BB962C8B-B14F-4D97-AF65-F5344CB8AC3E}">
        <p14:creationId xmlns:p14="http://schemas.microsoft.com/office/powerpoint/2010/main" val="35288796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BC29A9-EE43-4D1F-9474-457EE2547CDC}"/>
              </a:ext>
            </a:extLst>
          </p:cNvPr>
          <p:cNvPicPr>
            <a:picLocks noChangeAspect="1"/>
          </p:cNvPicPr>
          <p:nvPr/>
        </p:nvPicPr>
        <p:blipFill>
          <a:blip r:embed="rId2"/>
          <a:stretch>
            <a:fillRect/>
          </a:stretch>
        </p:blipFill>
        <p:spPr>
          <a:xfrm>
            <a:off x="-1631155" y="-675727"/>
            <a:ext cx="1524000" cy="1638710"/>
          </a:xfrm>
          <a:prstGeom prst="rect">
            <a:avLst/>
          </a:prstGeom>
        </p:spPr>
      </p:pic>
      <p:pic>
        <p:nvPicPr>
          <p:cNvPr id="3" name="Picture 2">
            <a:extLst>
              <a:ext uri="{FF2B5EF4-FFF2-40B4-BE49-F238E27FC236}">
                <a16:creationId xmlns:a16="http://schemas.microsoft.com/office/drawing/2014/main" id="{1D948679-946A-4B03-8CDB-6F59494CC541}"/>
              </a:ext>
            </a:extLst>
          </p:cNvPr>
          <p:cNvPicPr>
            <a:picLocks noChangeAspect="1"/>
          </p:cNvPicPr>
          <p:nvPr/>
        </p:nvPicPr>
        <p:blipFill>
          <a:blip r:embed="rId3"/>
          <a:stretch>
            <a:fillRect/>
          </a:stretch>
        </p:blipFill>
        <p:spPr>
          <a:xfrm>
            <a:off x="1874044" y="1234281"/>
            <a:ext cx="2298391" cy="2859272"/>
          </a:xfrm>
          <a:prstGeom prst="rect">
            <a:avLst/>
          </a:prstGeom>
        </p:spPr>
      </p:pic>
    </p:spTree>
    <p:extLst>
      <p:ext uri="{BB962C8B-B14F-4D97-AF65-F5344CB8AC3E}">
        <p14:creationId xmlns:p14="http://schemas.microsoft.com/office/powerpoint/2010/main" val="38233888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F9C98A-F7F6-4003-8E0A-9A3559CA74BF}"/>
              </a:ext>
            </a:extLst>
          </p:cNvPr>
          <p:cNvPicPr>
            <a:picLocks noChangeAspect="1"/>
          </p:cNvPicPr>
          <p:nvPr/>
        </p:nvPicPr>
        <p:blipFill>
          <a:blip r:embed="rId2"/>
          <a:stretch>
            <a:fillRect/>
          </a:stretch>
        </p:blipFill>
        <p:spPr>
          <a:xfrm>
            <a:off x="31218" y="-1"/>
            <a:ext cx="5666852" cy="4297363"/>
          </a:xfrm>
          <a:prstGeom prst="rect">
            <a:avLst/>
          </a:prstGeom>
        </p:spPr>
      </p:pic>
    </p:spTree>
    <p:extLst>
      <p:ext uri="{BB962C8B-B14F-4D97-AF65-F5344CB8AC3E}">
        <p14:creationId xmlns:p14="http://schemas.microsoft.com/office/powerpoint/2010/main" val="27103219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62F31A-24EE-47DA-A344-DFD741047137}"/>
              </a:ext>
            </a:extLst>
          </p:cNvPr>
          <p:cNvSpPr txBox="1"/>
          <p:nvPr/>
        </p:nvSpPr>
        <p:spPr>
          <a:xfrm>
            <a:off x="807244" y="163522"/>
            <a:ext cx="3886200" cy="3970318"/>
          </a:xfrm>
          <a:prstGeom prst="rect">
            <a:avLst/>
          </a:prstGeom>
          <a:noFill/>
        </p:spPr>
        <p:txBody>
          <a:bodyPr wrap="square" rtlCol="0">
            <a:spAutoFit/>
          </a:bodyPr>
          <a:lstStyle/>
          <a:p>
            <a:pPr algn="ctr"/>
            <a:r>
              <a:rPr lang="en-US" sz="2800" dirty="0">
                <a:latin typeface="Stereofidelic" panose="02000400000000000000" pitchFamily="2" charset="0"/>
              </a:rPr>
              <a:t>Prepare to enter the </a:t>
            </a:r>
          </a:p>
          <a:p>
            <a:pPr algn="ctr"/>
            <a:endParaRPr lang="en-US" sz="2800" dirty="0">
              <a:latin typeface="Stereofidelic" panose="02000400000000000000" pitchFamily="2" charset="0"/>
            </a:endParaRPr>
          </a:p>
          <a:p>
            <a:pPr algn="ctr"/>
            <a:r>
              <a:rPr lang="en-US" sz="2800" dirty="0">
                <a:latin typeface="Stereofidelic" panose="02000400000000000000" pitchFamily="2" charset="0"/>
              </a:rPr>
              <a:t>Twilight Zone, </a:t>
            </a:r>
          </a:p>
          <a:p>
            <a:pPr algn="ctr"/>
            <a:endParaRPr lang="en-US" sz="2800" dirty="0">
              <a:latin typeface="Stereofidelic" panose="02000400000000000000" pitchFamily="2" charset="0"/>
            </a:endParaRPr>
          </a:p>
          <a:p>
            <a:pPr algn="ctr"/>
            <a:r>
              <a:rPr lang="en-US" sz="2800" dirty="0">
                <a:latin typeface="Stereofidelic" panose="02000400000000000000" pitchFamily="2" charset="0"/>
              </a:rPr>
              <a:t>The realm of the unreal, </a:t>
            </a:r>
          </a:p>
          <a:p>
            <a:pPr algn="ctr"/>
            <a:endParaRPr lang="en-US" sz="2800" dirty="0">
              <a:latin typeface="Stereofidelic" panose="02000400000000000000" pitchFamily="2" charset="0"/>
            </a:endParaRPr>
          </a:p>
          <a:p>
            <a:pPr algn="ctr"/>
            <a:r>
              <a:rPr lang="en-US" sz="2800" dirty="0">
                <a:latin typeface="Stereofidelic" panose="02000400000000000000" pitchFamily="2" charset="0"/>
              </a:rPr>
              <a:t>The place of contradictions, </a:t>
            </a:r>
          </a:p>
          <a:p>
            <a:pPr algn="ctr"/>
            <a:endParaRPr lang="en-US" sz="2800" dirty="0">
              <a:latin typeface="Stereofidelic" panose="02000400000000000000" pitchFamily="2" charset="0"/>
            </a:endParaRPr>
          </a:p>
          <a:p>
            <a:pPr algn="ctr"/>
            <a:r>
              <a:rPr lang="en-US" sz="2800" dirty="0">
                <a:latin typeface="Stereofidelic" panose="02000400000000000000" pitchFamily="2" charset="0"/>
              </a:rPr>
              <a:t>The world of Quantum Physics…</a:t>
            </a:r>
          </a:p>
        </p:txBody>
      </p:sp>
      <p:pic>
        <p:nvPicPr>
          <p:cNvPr id="3" name="Picture 2">
            <a:extLst>
              <a:ext uri="{FF2B5EF4-FFF2-40B4-BE49-F238E27FC236}">
                <a16:creationId xmlns:a16="http://schemas.microsoft.com/office/drawing/2014/main" id="{E5AA3DAC-68DF-4127-99F0-EC3AACCFD9EC}"/>
              </a:ext>
            </a:extLst>
          </p:cNvPr>
          <p:cNvPicPr>
            <a:picLocks noChangeAspect="1"/>
          </p:cNvPicPr>
          <p:nvPr/>
        </p:nvPicPr>
        <p:blipFill>
          <a:blip r:embed="rId2"/>
          <a:stretch>
            <a:fillRect/>
          </a:stretch>
        </p:blipFill>
        <p:spPr>
          <a:xfrm rot="1767302">
            <a:off x="3910749" y="2799167"/>
            <a:ext cx="2082011" cy="1392861"/>
          </a:xfrm>
          <a:prstGeom prst="rect">
            <a:avLst/>
          </a:prstGeom>
        </p:spPr>
      </p:pic>
      <p:pic>
        <p:nvPicPr>
          <p:cNvPr id="4" name="Picture 3">
            <a:extLst>
              <a:ext uri="{FF2B5EF4-FFF2-40B4-BE49-F238E27FC236}">
                <a16:creationId xmlns:a16="http://schemas.microsoft.com/office/drawing/2014/main" id="{6EF27208-1CF1-4DB7-AA11-506DDA4A6A39}"/>
              </a:ext>
            </a:extLst>
          </p:cNvPr>
          <p:cNvPicPr>
            <a:picLocks noChangeAspect="1"/>
          </p:cNvPicPr>
          <p:nvPr/>
        </p:nvPicPr>
        <p:blipFill>
          <a:blip r:embed="rId3"/>
          <a:stretch>
            <a:fillRect/>
          </a:stretch>
        </p:blipFill>
        <p:spPr>
          <a:xfrm rot="472614">
            <a:off x="-1203722" y="507829"/>
            <a:ext cx="2407444" cy="1482883"/>
          </a:xfrm>
          <a:prstGeom prst="rect">
            <a:avLst/>
          </a:prstGeom>
        </p:spPr>
      </p:pic>
      <p:pic>
        <p:nvPicPr>
          <p:cNvPr id="5" name="Picture 4">
            <a:extLst>
              <a:ext uri="{FF2B5EF4-FFF2-40B4-BE49-F238E27FC236}">
                <a16:creationId xmlns:a16="http://schemas.microsoft.com/office/drawing/2014/main" id="{2A20B52B-D1DC-47F2-9A71-C9A084B15E04}"/>
              </a:ext>
            </a:extLst>
          </p:cNvPr>
          <p:cNvPicPr>
            <a:picLocks noChangeAspect="1"/>
          </p:cNvPicPr>
          <p:nvPr/>
        </p:nvPicPr>
        <p:blipFill>
          <a:blip r:embed="rId4"/>
          <a:stretch>
            <a:fillRect/>
          </a:stretch>
        </p:blipFill>
        <p:spPr>
          <a:xfrm rot="20575302">
            <a:off x="-785250" y="2241936"/>
            <a:ext cx="2176720" cy="1417184"/>
          </a:xfrm>
          <a:prstGeom prst="rect">
            <a:avLst/>
          </a:prstGeom>
        </p:spPr>
      </p:pic>
      <p:pic>
        <p:nvPicPr>
          <p:cNvPr id="6" name="Picture 5">
            <a:extLst>
              <a:ext uri="{FF2B5EF4-FFF2-40B4-BE49-F238E27FC236}">
                <a16:creationId xmlns:a16="http://schemas.microsoft.com/office/drawing/2014/main" id="{E2C6855D-1EC9-4159-93A3-156016A894F0}"/>
              </a:ext>
            </a:extLst>
          </p:cNvPr>
          <p:cNvPicPr>
            <a:picLocks noChangeAspect="1"/>
          </p:cNvPicPr>
          <p:nvPr/>
        </p:nvPicPr>
        <p:blipFill>
          <a:blip r:embed="rId5"/>
          <a:stretch>
            <a:fillRect/>
          </a:stretch>
        </p:blipFill>
        <p:spPr>
          <a:xfrm rot="20436873">
            <a:off x="4538313" y="346984"/>
            <a:ext cx="2597121" cy="1804572"/>
          </a:xfrm>
          <a:prstGeom prst="rect">
            <a:avLst/>
          </a:prstGeom>
        </p:spPr>
      </p:pic>
    </p:spTree>
    <p:extLst>
      <p:ext uri="{BB962C8B-B14F-4D97-AF65-F5344CB8AC3E}">
        <p14:creationId xmlns:p14="http://schemas.microsoft.com/office/powerpoint/2010/main" val="4080109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3D9802-F7EF-4361-8481-FB9FBF7016D6}"/>
              </a:ext>
            </a:extLst>
          </p:cNvPr>
          <p:cNvSpPr/>
          <p:nvPr/>
        </p:nvSpPr>
        <p:spPr>
          <a:xfrm>
            <a:off x="608860" y="1230826"/>
            <a:ext cx="4800599" cy="3016210"/>
          </a:xfrm>
          <a:prstGeom prst="rect">
            <a:avLst/>
          </a:prstGeom>
        </p:spPr>
        <p:txBody>
          <a:bodyPr wrap="square">
            <a:spAutoFit/>
          </a:bodyPr>
          <a:lstStyle/>
          <a:p>
            <a:r>
              <a:rPr lang="en-US" dirty="0">
                <a:solidFill>
                  <a:schemeClr val="tx1">
                    <a:lumMod val="95000"/>
                  </a:schemeClr>
                </a:solidFill>
                <a:latin typeface="Helvetica Neue"/>
              </a:rPr>
              <a:t>“Newton's First Law of Motion, or the Law of Inertia, states that "every object in a state of uniform motion tends to remain in that state of motion unless an external force is applied to it." This means that there is a natural tendency for a moving object to maintain its motion, unless an external force interferes. (such as gravity or wind resistance.) </a:t>
            </a:r>
          </a:p>
          <a:p>
            <a:r>
              <a:rPr lang="en-US" dirty="0">
                <a:solidFill>
                  <a:schemeClr val="tx1">
                    <a:lumMod val="95000"/>
                  </a:schemeClr>
                </a:solidFill>
                <a:latin typeface="Helvetica Neue"/>
              </a:rPr>
              <a:t>A still object will continue to sit there (be inert) unless acted upon by a force.</a:t>
            </a:r>
          </a:p>
          <a:p>
            <a:endParaRPr lang="en-US" dirty="0">
              <a:solidFill>
                <a:schemeClr val="tx1">
                  <a:lumMod val="95000"/>
                </a:schemeClr>
              </a:solidFill>
              <a:latin typeface="Helvetica Neue"/>
            </a:endParaRPr>
          </a:p>
          <a:p>
            <a:endParaRPr lang="en-US" dirty="0">
              <a:solidFill>
                <a:schemeClr val="tx1">
                  <a:lumMod val="95000"/>
                </a:schemeClr>
              </a:solidFill>
              <a:latin typeface="Helvetica Neue"/>
            </a:endParaRPr>
          </a:p>
          <a:p>
            <a:r>
              <a:rPr lang="en-US" dirty="0">
                <a:solidFill>
                  <a:schemeClr val="tx1">
                    <a:lumMod val="95000"/>
                  </a:schemeClr>
                </a:solidFill>
                <a:latin typeface="Helvetica Neue"/>
              </a:rPr>
              <a:t>“According to the Second Law of Motion, acceleration is produced when a force acts on a mass. The greater the mass, the greater the amount of force required. Force equals mass times acceleration.”       (F = ma.)</a:t>
            </a:r>
          </a:p>
          <a:p>
            <a:endParaRPr lang="en-US" dirty="0">
              <a:solidFill>
                <a:schemeClr val="tx1">
                  <a:lumMod val="95000"/>
                </a:schemeClr>
              </a:solidFill>
              <a:latin typeface="Helvetica Neue"/>
            </a:endParaRPr>
          </a:p>
          <a:p>
            <a:r>
              <a:rPr lang="en-US" dirty="0">
                <a:solidFill>
                  <a:schemeClr val="tx1">
                    <a:lumMod val="95000"/>
                  </a:schemeClr>
                </a:solidFill>
                <a:latin typeface="Helvetica Neue"/>
              </a:rPr>
              <a:t>“The Third Law of Motion states that for every force, there is a reaction force that is equal in size, but opposite in direction. Therefore, whenever one object pushes another object, it gets pushed in the opposite direction equally as hard.”</a:t>
            </a:r>
          </a:p>
          <a:p>
            <a:r>
              <a:rPr lang="en-US" dirty="0">
                <a:solidFill>
                  <a:schemeClr val="tx1">
                    <a:lumMod val="95000"/>
                  </a:schemeClr>
                </a:solidFill>
                <a:latin typeface="Helvetica Neue"/>
              </a:rPr>
              <a:t>                                                                                   </a:t>
            </a:r>
            <a:r>
              <a:rPr lang="en-US" dirty="0"/>
              <a:t>Reference.com</a:t>
            </a:r>
          </a:p>
          <a:p>
            <a:endParaRPr lang="en-US" dirty="0">
              <a:solidFill>
                <a:schemeClr val="tx1">
                  <a:lumMod val="95000"/>
                </a:schemeClr>
              </a:solidFill>
              <a:latin typeface="Helvetica Neue"/>
            </a:endParaRPr>
          </a:p>
          <a:p>
            <a:r>
              <a:rPr lang="en-US" dirty="0">
                <a:solidFill>
                  <a:schemeClr val="tx1">
                    <a:lumMod val="95000"/>
                  </a:schemeClr>
                </a:solidFill>
                <a:latin typeface="Helvetica Neue"/>
              </a:rPr>
              <a:t>Newton also presented light as a particle, a “stream of little bullets.”</a:t>
            </a:r>
          </a:p>
          <a:p>
            <a:r>
              <a:rPr lang="en-US" dirty="0">
                <a:solidFill>
                  <a:schemeClr val="tx1">
                    <a:lumMod val="95000"/>
                  </a:schemeClr>
                </a:solidFill>
                <a:latin typeface="Helvetica Neue"/>
              </a:rPr>
              <a:t>                                                                                 The Quantum Universe</a:t>
            </a:r>
          </a:p>
        </p:txBody>
      </p:sp>
      <p:pic>
        <p:nvPicPr>
          <p:cNvPr id="5122" name="Picture 2" descr="https://tse3.mm.bing.net/th?id=OIP.MmH8LJ9JF1p3rmN8YigZqgHaLR&amp;pid=Api&amp;P=0&amp;w=300&amp;h=300">
            <a:extLst>
              <a:ext uri="{FF2B5EF4-FFF2-40B4-BE49-F238E27FC236}">
                <a16:creationId xmlns:a16="http://schemas.microsoft.com/office/drawing/2014/main" id="{9D85A475-FC8F-4C2C-B7FD-597163626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356" y="1400919"/>
            <a:ext cx="792216" cy="120032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tse4.mm.bing.net/th?id=OIP.hUJybcU16SMowEWsl4SlcwHaEZ&amp;pid=Api&amp;P=0&amp;w=291&amp;h=173">
            <a:extLst>
              <a:ext uri="{FF2B5EF4-FFF2-40B4-BE49-F238E27FC236}">
                <a16:creationId xmlns:a16="http://schemas.microsoft.com/office/drawing/2014/main" id="{B1778ED2-E5F5-44E2-9750-BBB23D8CB9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3133" y="-88741"/>
            <a:ext cx="2219622" cy="13195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E829276-07EB-4828-A613-AF76B13AD719}"/>
              </a:ext>
            </a:extLst>
          </p:cNvPr>
          <p:cNvSpPr txBox="1"/>
          <p:nvPr/>
        </p:nvSpPr>
        <p:spPr>
          <a:xfrm>
            <a:off x="116533" y="243681"/>
            <a:ext cx="3195488" cy="584775"/>
          </a:xfrm>
          <a:prstGeom prst="rect">
            <a:avLst/>
          </a:prstGeom>
          <a:noFill/>
        </p:spPr>
        <p:txBody>
          <a:bodyPr wrap="square" rtlCol="0">
            <a:spAutoFit/>
          </a:bodyPr>
          <a:lstStyle/>
          <a:p>
            <a:pPr algn="ctr"/>
            <a:r>
              <a:rPr lang="en-US" sz="1600" dirty="0"/>
              <a:t>The Classical World as discovered </a:t>
            </a:r>
          </a:p>
          <a:p>
            <a:pPr algn="ctr"/>
            <a:r>
              <a:rPr lang="en-US" sz="1600" dirty="0"/>
              <a:t>by Isaac Newton</a:t>
            </a:r>
          </a:p>
        </p:txBody>
      </p:sp>
    </p:spTree>
    <p:extLst>
      <p:ext uri="{BB962C8B-B14F-4D97-AF65-F5344CB8AC3E}">
        <p14:creationId xmlns:p14="http://schemas.microsoft.com/office/powerpoint/2010/main" val="727182374"/>
      </p:ext>
    </p:extLst>
  </p:cSld>
  <p:clrMapOvr>
    <a:masterClrMapping/>
  </p:clrMapOvr>
</p:sld>
</file>

<file path=ppt/theme/theme1.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90538" rtl="0" eaLnBrk="0" fontAlgn="base" latinLnBrk="0" hangingPunct="0">
          <a:lnSpc>
            <a:spcPct val="100000"/>
          </a:lnSpc>
          <a:spcBef>
            <a:spcPct val="0"/>
          </a:spcBef>
          <a:spcAft>
            <a:spcPct val="0"/>
          </a:spcAft>
          <a:buClrTx/>
          <a:buSzTx/>
          <a:buFontTx/>
          <a:buNone/>
          <a:tabLst/>
          <a:defRPr kumimoji="0" lang="en-US" altLang="en-US" sz="10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90538" rtl="0" eaLnBrk="0" fontAlgn="base" latinLnBrk="0" hangingPunct="0">
          <a:lnSpc>
            <a:spcPct val="100000"/>
          </a:lnSpc>
          <a:spcBef>
            <a:spcPct val="0"/>
          </a:spcBef>
          <a:spcAft>
            <a:spcPct val="0"/>
          </a:spcAft>
          <a:buClrTx/>
          <a:buSzTx/>
          <a:buFontTx/>
          <a:buNone/>
          <a:tabLst/>
          <a:defRPr kumimoji="0" lang="en-US" altLang="en-US" sz="10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Shimmer</Template>
  <TotalTime>63165</TotalTime>
  <Words>3394</Words>
  <Application>Microsoft Office PowerPoint</Application>
  <PresentationFormat>Custom</PresentationFormat>
  <Paragraphs>335</Paragraphs>
  <Slides>89</Slides>
  <Notes>0</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89</vt:i4>
      </vt:variant>
    </vt:vector>
  </HeadingPairs>
  <TitlesOfParts>
    <vt:vector size="107" baseType="lpstr">
      <vt:lpstr>Arial</vt:lpstr>
      <vt:lpstr>Bernard MT Condensed</vt:lpstr>
      <vt:lpstr>Blue Highway Condensed</vt:lpstr>
      <vt:lpstr>Casual Contact MF</vt:lpstr>
      <vt:lpstr>Comic Sans MS</vt:lpstr>
      <vt:lpstr>Damn Noisy Kids</vt:lpstr>
      <vt:lpstr>Harlow Solid Italic</vt:lpstr>
      <vt:lpstr>Helvetica</vt:lpstr>
      <vt:lpstr>helvetica neue</vt:lpstr>
      <vt:lpstr>helvetica neue</vt:lpstr>
      <vt:lpstr>Impact</vt:lpstr>
      <vt:lpstr>Kredit</vt:lpstr>
      <vt:lpstr>Mufferaw</vt:lpstr>
      <vt:lpstr>Stereofidelic</vt:lpstr>
      <vt:lpstr>Tahoma</vt:lpstr>
      <vt:lpstr>Times New Roman</vt:lpstr>
      <vt:lpstr>Wingdings</vt:lpstr>
      <vt:lpstr>Shimmer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kathy beauford</dc:creator>
  <cp:lastModifiedBy>KATHY BEAUFORD</cp:lastModifiedBy>
  <cp:revision>239</cp:revision>
  <cp:lastPrinted>2019-07-15T21:59:57Z</cp:lastPrinted>
  <dcterms:created xsi:type="dcterms:W3CDTF">2010-09-28T22:57:55Z</dcterms:created>
  <dcterms:modified xsi:type="dcterms:W3CDTF">2022-03-06T16:42:34Z</dcterms:modified>
</cp:coreProperties>
</file>