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7" r:id="rId8"/>
    <p:sldId id="265" r:id="rId9"/>
    <p:sldId id="268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BEAUFORD" initials="KB" lastIdx="1" clrIdx="0">
    <p:extLst>
      <p:ext uri="{19B8F6BF-5375-455C-9EA6-DF929625EA0E}">
        <p15:presenceInfo xmlns:p15="http://schemas.microsoft.com/office/powerpoint/2012/main" userId="4c361ec27b63f6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0T10:25:06.085" idx="1">
    <p:pos x="1007" y="2326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46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5151E0-B2B2-4726-A43F-6DED961C95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2889-993B-4E84-A0F3-22AF076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9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04" y="-17463"/>
            <a:ext cx="91249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2864" y="4623137"/>
            <a:ext cx="7889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Proxima Centauri b is 4.22 light years away from space.</a:t>
            </a:r>
          </a:p>
          <a:p>
            <a:pPr algn="ctr"/>
            <a:r>
              <a:rPr lang="en-US" b="1" dirty="0"/>
              <a:t>A light year is the distance light travels in one year through vacuum:                         about 6  trillion miles.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It is in the Goldilocks zone: not too hot, not too cold. Capable of liquid water which scientists think is essential for life processes to exist.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536" y="583660"/>
            <a:ext cx="6721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Proxima Centauri b:                                 so near and so promising…</a:t>
            </a:r>
          </a:p>
          <a:p>
            <a:pPr algn="ctr"/>
            <a:r>
              <a:rPr lang="en-US" sz="3200" b="1" dirty="0"/>
              <a:t>but…</a:t>
            </a:r>
          </a:p>
        </p:txBody>
      </p:sp>
      <p:sp>
        <p:nvSpPr>
          <p:cNvPr id="8" name="Arrow: Left 7"/>
          <p:cNvSpPr/>
          <p:nvPr/>
        </p:nvSpPr>
        <p:spPr>
          <a:xfrm flipV="1">
            <a:off x="4706287" y="3797534"/>
            <a:ext cx="1264595" cy="8256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2013" y="220717"/>
            <a:ext cx="8229600" cy="1134576"/>
          </a:xfrm>
        </p:spPr>
        <p:txBody>
          <a:bodyPr/>
          <a:lstStyle/>
          <a:p>
            <a:pPr algn="ctr"/>
            <a:r>
              <a:rPr lang="en-US" altLang="en-US" sz="3200" b="1" dirty="0"/>
              <a:t>What do we know about Proxima Centauri b?</a:t>
            </a:r>
            <a:br>
              <a:rPr lang="en-US" altLang="en-US" sz="3200" b="1" dirty="0"/>
            </a:br>
            <a:r>
              <a:rPr lang="en-US" altLang="en-US" sz="3200" b="1" dirty="0"/>
              <a:t>Not much at this point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36179" y="1838325"/>
            <a:ext cx="1131964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Orbiting a small red dwarf star much cooler (5030 °F) than the Sun (9940 °F), 0.15% of Sun’s luminosity</a:t>
            </a:r>
          </a:p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Receives 65% as much starlight as Earth receives from the Sun</a:t>
            </a:r>
          </a:p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11.2-day orbital period</a:t>
            </a:r>
          </a:p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Orbital eccentricity &lt; 0.35</a:t>
            </a:r>
          </a:p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Tidally locked, probably synchronously rotating (keeps the same face to the star), or slowly rotating</a:t>
            </a:r>
          </a:p>
          <a:p>
            <a:pPr eaLnBrk="1" hangingPunct="1">
              <a:buFont typeface="Wingdings" panose="05000000000000000000" pitchFamily="2" charset="2"/>
              <a:buChar char="²"/>
            </a:pPr>
            <a:r>
              <a:rPr lang="en-US" altLang="en-US" sz="3200" b="1" dirty="0"/>
              <a:t>At least 1.3 times the mass of the Earth, so good chance it is a rocky planet rather than a giant planet</a:t>
            </a:r>
          </a:p>
        </p:txBody>
      </p:sp>
    </p:spTree>
    <p:extLst>
      <p:ext uri="{BB962C8B-B14F-4D97-AF65-F5344CB8AC3E}">
        <p14:creationId xmlns:p14="http://schemas.microsoft.com/office/powerpoint/2010/main" val="248181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82885" y="410826"/>
            <a:ext cx="8498732" cy="5711825"/>
          </a:xfrm>
        </p:spPr>
        <p:txBody>
          <a:bodyPr/>
          <a:lstStyle/>
          <a:p>
            <a:pPr algn="ctr"/>
            <a:r>
              <a:rPr lang="en-US" altLang="en-US" sz="3200" dirty="0"/>
              <a:t>Put it all together, and Proxima Centauri b is in the middle of its star’s habitable zone!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So is it the Earth twin we’ve been looking for?</a:t>
            </a:r>
            <a:br>
              <a:rPr lang="en-US" altLang="en-US" sz="3200" dirty="0"/>
            </a:br>
            <a:br>
              <a:rPr lang="en-US" altLang="en-US" sz="3200" dirty="0"/>
            </a:b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Well, not exactly</a:t>
            </a:r>
            <a:r>
              <a:rPr lang="is-IS" altLang="en-US" sz="3200" dirty="0"/>
              <a:t>…</a:t>
            </a:r>
            <a:br>
              <a:rPr lang="en-US" altLang="en-US" sz="3200" dirty="0"/>
            </a:b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6458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974726"/>
            <a:ext cx="4267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6" y="3470276"/>
            <a:ext cx="40941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825626" y="274639"/>
            <a:ext cx="897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Many ways for Proxima Centauri b to be uninhabitable </a:t>
            </a:r>
            <a:r>
              <a:rPr lang="en-US" altLang="en-US" sz="2800" b="1">
                <a:solidFill>
                  <a:srgbClr val="FFFFFF"/>
                </a:solidFill>
                <a:sym typeface="Wingdings" panose="05000000000000000000" pitchFamily="2" charset="2"/>
              </a:rPr>
              <a:t></a:t>
            </a:r>
            <a:endParaRPr lang="en-US" altLang="en-US" sz="2800" b="1">
              <a:solidFill>
                <a:srgbClr val="FFFFFF"/>
              </a:solidFill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820988" y="1116013"/>
            <a:ext cx="286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Runaway greenhouse as star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contracted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6297612" y="3434547"/>
            <a:ext cx="4175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</a:rPr>
              <a:t>Stripping of atmosphere by stellar flares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852614" y="3757614"/>
            <a:ext cx="164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(Barnes et al., 2016)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616700" y="1116013"/>
            <a:ext cx="353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/>
              <a:t>Especially if it formed in its</a:t>
            </a:r>
          </a:p>
          <a:p>
            <a:pPr eaLnBrk="1" hangingPunct="1"/>
            <a:r>
              <a:rPr lang="en-US" altLang="en-US" sz="2400"/>
              <a:t>current location (</a:t>
            </a:r>
            <a:r>
              <a:rPr lang="en-US" altLang="en-US" sz="2400" i="1"/>
              <a:t>very </a:t>
            </a:r>
            <a:r>
              <a:rPr lang="en-US" altLang="en-US" sz="2400"/>
              <a:t>close to its star) –  likely that it lost its water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825626" y="4543426"/>
            <a:ext cx="41894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But if it formed farther out and migrated in or was scattered into its current position</a:t>
            </a:r>
            <a:r>
              <a:rPr lang="is-IS" altLang="en-US" sz="2400" dirty="0"/>
              <a:t>….</a:t>
            </a:r>
          </a:p>
          <a:p>
            <a:pPr eaLnBrk="1" hangingPunct="1"/>
            <a:r>
              <a:rPr lang="is-IS" altLang="en-US" sz="2400" dirty="0"/>
              <a:t>	maybe, just maybe, it</a:t>
            </a:r>
          </a:p>
          <a:p>
            <a:pPr eaLnBrk="1" hangingPunct="1"/>
            <a:r>
              <a:rPr lang="is-IS" altLang="en-US" sz="2400" dirty="0"/>
              <a:t>	could be habitable</a:t>
            </a:r>
            <a:endParaRPr lang="en-US" altLang="en-US" sz="2400" dirty="0"/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8620125" y="6245226"/>
            <a:ext cx="159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311960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oicefr in ANN1990-1999.aijAtest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9002"/>
          <a:stretch>
            <a:fillRect/>
          </a:stretch>
        </p:blipFill>
        <p:spPr bwMode="auto">
          <a:xfrm>
            <a:off x="4502151" y="3656013"/>
            <a:ext cx="27717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oicefr in ANN2390-2399.aijProxCenb03_T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19997"/>
          <a:stretch>
            <a:fillRect/>
          </a:stretch>
        </p:blipFill>
        <p:spPr bwMode="auto">
          <a:xfrm>
            <a:off x="4591051" y="730251"/>
            <a:ext cx="26828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tsurf in ANN1990-1999.aijAtest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9002"/>
          <a:stretch>
            <a:fillRect/>
          </a:stretch>
        </p:blipFill>
        <p:spPr bwMode="auto">
          <a:xfrm>
            <a:off x="7426326" y="3656013"/>
            <a:ext cx="27717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tsurf in ANN2390-2399.aijProxCenb03_T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19997"/>
          <a:stretch>
            <a:fillRect/>
          </a:stretch>
        </p:blipFill>
        <p:spPr bwMode="auto">
          <a:xfrm>
            <a:off x="7426325" y="730251"/>
            <a:ext cx="26812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873250" y="165100"/>
            <a:ext cx="8243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Two hypothetical views of Proxima Centauri b with an</a:t>
            </a:r>
          </a:p>
          <a:p>
            <a:pPr eaLnBrk="1" hangingPunct="1"/>
            <a:r>
              <a:rPr lang="en-US" altLang="en-US" sz="2800" b="1"/>
              <a:t>Earth-like atmosphere</a:t>
            </a:r>
          </a:p>
        </p:txBody>
      </p:sp>
      <p:sp>
        <p:nvSpPr>
          <p:cNvPr id="9" name="Sun 8"/>
          <p:cNvSpPr>
            <a:spLocks noChangeAspect="1"/>
          </p:cNvSpPr>
          <p:nvPr/>
        </p:nvSpPr>
        <p:spPr>
          <a:xfrm>
            <a:off x="5821364" y="1892301"/>
            <a:ext cx="420687" cy="411163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un 9"/>
          <p:cNvSpPr>
            <a:spLocks noChangeAspect="1"/>
          </p:cNvSpPr>
          <p:nvPr/>
        </p:nvSpPr>
        <p:spPr>
          <a:xfrm>
            <a:off x="5702300" y="4810126"/>
            <a:ext cx="420688" cy="411163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1873250" y="1344613"/>
            <a:ext cx="2717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With Earth-like</a:t>
            </a:r>
          </a:p>
          <a:p>
            <a:pPr eaLnBrk="1" hangingPunct="1"/>
            <a:r>
              <a:rPr lang="en-US" altLang="en-US" sz="2400" dirty="0"/>
              <a:t>continents and</a:t>
            </a:r>
          </a:p>
          <a:p>
            <a:pPr eaLnBrk="1" hangingPunct="1"/>
            <a:r>
              <a:rPr lang="en-US" altLang="en-US" sz="2400" dirty="0"/>
              <a:t>oceans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As an all-ocean</a:t>
            </a:r>
          </a:p>
          <a:p>
            <a:pPr eaLnBrk="1" hangingPunct="1"/>
            <a:r>
              <a:rPr lang="en-US" altLang="en-US" sz="2400" dirty="0"/>
              <a:t>“aqua planet”</a:t>
            </a:r>
          </a:p>
          <a:p>
            <a:pPr eaLnBrk="1" hangingPunct="1"/>
            <a:r>
              <a:rPr lang="en-US" altLang="en-US" sz="2400" dirty="0"/>
              <a:t>(“lobster Earth”)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Dayside stays warm but not hot due to thick clouds – like</a:t>
            </a:r>
          </a:p>
          <a:p>
            <a:pPr eaLnBrk="1" hangingPunct="1"/>
            <a:r>
              <a:rPr lang="en-US" altLang="en-US" sz="2400" dirty="0"/>
              <a:t>our ancient Venus!</a:t>
            </a:r>
          </a:p>
        </p:txBody>
      </p:sp>
    </p:spTree>
    <p:extLst>
      <p:ext uri="{BB962C8B-B14F-4D97-AF65-F5344CB8AC3E}">
        <p14:creationId xmlns:p14="http://schemas.microsoft.com/office/powerpoint/2010/main" val="143663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Proxima Centaur B is bathed with X-rays and ultraviolet light so life would have to live underground.</a:t>
            </a:r>
          </a:p>
        </p:txBody>
      </p:sp>
    </p:spTree>
    <p:extLst>
      <p:ext uri="{BB962C8B-B14F-4D97-AF65-F5344CB8AC3E}">
        <p14:creationId xmlns:p14="http://schemas.microsoft.com/office/powerpoint/2010/main" val="87437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3693" y="2101850"/>
            <a:ext cx="8947150" cy="4195763"/>
          </a:xfrm>
        </p:spPr>
        <p:txBody>
          <a:bodyPr/>
          <a:lstStyle/>
          <a:p>
            <a:pPr algn="ctr"/>
            <a:r>
              <a:rPr lang="en-US" dirty="0"/>
              <a:t>Stephen Hawking, the Einstein of our age, has proposed</a:t>
            </a:r>
          </a:p>
          <a:p>
            <a:pPr marL="0" indent="0" algn="ctr">
              <a:buNone/>
            </a:pPr>
            <a:r>
              <a:rPr lang="en-US" dirty="0"/>
              <a:t>Project Starshot to send a swarm of small star sail probes weighing only a gram </a:t>
            </a:r>
          </a:p>
          <a:p>
            <a:pPr marL="0" indent="0" algn="ctr">
              <a:buNone/>
            </a:pPr>
            <a:r>
              <a:rPr lang="en-US" dirty="0"/>
              <a:t>to travel to Proxima b at one fourth the speed of light.              </a:t>
            </a:r>
          </a:p>
          <a:p>
            <a:pPr algn="ctr"/>
            <a:r>
              <a:rPr lang="en-US" dirty="0"/>
              <a:t>   It would arrive in about 20 years and send</a:t>
            </a:r>
          </a:p>
          <a:p>
            <a:pPr algn="ctr"/>
            <a:r>
              <a:rPr lang="en-US" dirty="0"/>
              <a:t> photos and information back to Earth.</a:t>
            </a:r>
          </a:p>
        </p:txBody>
      </p:sp>
    </p:spTree>
    <p:extLst>
      <p:ext uri="{BB962C8B-B14F-4D97-AF65-F5344CB8AC3E}">
        <p14:creationId xmlns:p14="http://schemas.microsoft.com/office/powerpoint/2010/main" val="2877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04008" y="1857329"/>
            <a:ext cx="8947150" cy="4195762"/>
          </a:xfrm>
        </p:spPr>
        <p:txBody>
          <a:bodyPr/>
          <a:lstStyle/>
          <a:p>
            <a:r>
              <a:rPr lang="en-US" dirty="0"/>
              <a:t>Most of this show from</a:t>
            </a:r>
          </a:p>
          <a:p>
            <a:r>
              <a:rPr lang="en-US" altLang="en-US" b="1" dirty="0"/>
              <a:t>Tony Del </a:t>
            </a:r>
            <a:r>
              <a:rPr lang="en-US" altLang="en-US" b="1" dirty="0" err="1"/>
              <a:t>Genio</a:t>
            </a:r>
            <a:endParaRPr lang="en-US" altLang="en-US" b="1" dirty="0"/>
          </a:p>
          <a:p>
            <a:r>
              <a:rPr lang="en-US" altLang="en-US" b="1" dirty="0"/>
              <a:t>NASA Goddard Institute for Space Studies</a:t>
            </a:r>
          </a:p>
          <a:p>
            <a:r>
              <a:rPr lang="en-US" altLang="en-US" b="1" dirty="0"/>
              <a:t>For NASA Solar System Ambassadors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5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A45FF-394A-4EB5-BA89-72EEECC33447}"/>
              </a:ext>
            </a:extLst>
          </p:cNvPr>
          <p:cNvSpPr txBox="1"/>
          <p:nvPr/>
        </p:nvSpPr>
        <p:spPr>
          <a:xfrm>
            <a:off x="168676" y="1091953"/>
            <a:ext cx="12023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References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fr-FR" dirty="0"/>
              <a:t>Proxima Centauri b - Exoplanet Exploration: </a:t>
            </a:r>
            <a:r>
              <a:rPr lang="fr-FR" dirty="0" err="1"/>
              <a:t>Planets</a:t>
            </a:r>
            <a:r>
              <a:rPr lang="fr-FR" dirty="0"/>
              <a:t> Beyond ... »                                        Exoplanets NASA</a:t>
            </a:r>
          </a:p>
          <a:p>
            <a:r>
              <a:rPr lang="en-US" dirty="0"/>
              <a:t>“Proxima b Is Surely Not “Earth-like.” But It’s a Research ...”                                                   Exoplanets NASA</a:t>
            </a:r>
          </a:p>
          <a:p>
            <a:r>
              <a:rPr lang="en-US" dirty="0"/>
              <a:t>“Proxima Centauri b: Have we just found…”                                                                | The Planetary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4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483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What do we know about Proxima Centauri b? Not much at this point</vt:lpstr>
      <vt:lpstr>Put it all together, and Proxima Centauri b is in the middle of its star’s habitable zone!  So is it the Earth twin we’ve been looking for?    Well, not exactly…  </vt:lpstr>
      <vt:lpstr>PowerPoint Presentation</vt:lpstr>
      <vt:lpstr>PowerPoint Presentation</vt:lpstr>
      <vt:lpstr>However,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Beauford</dc:creator>
  <cp:lastModifiedBy>KATHY BEAUFORD</cp:lastModifiedBy>
  <cp:revision>17</cp:revision>
  <cp:lastPrinted>2019-07-13T20:17:38Z</cp:lastPrinted>
  <dcterms:created xsi:type="dcterms:W3CDTF">2017-01-24T18:51:35Z</dcterms:created>
  <dcterms:modified xsi:type="dcterms:W3CDTF">2022-02-27T19:00:49Z</dcterms:modified>
</cp:coreProperties>
</file>