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98" r:id="rId2"/>
    <p:sldId id="336" r:id="rId3"/>
    <p:sldId id="337" r:id="rId4"/>
    <p:sldId id="347" r:id="rId5"/>
    <p:sldId id="338" r:id="rId6"/>
    <p:sldId id="339" r:id="rId7"/>
    <p:sldId id="341" r:id="rId8"/>
    <p:sldId id="342" r:id="rId9"/>
    <p:sldId id="343" r:id="rId10"/>
    <p:sldId id="348" r:id="rId11"/>
    <p:sldId id="345" r:id="rId12"/>
    <p:sldId id="352" r:id="rId13"/>
    <p:sldId id="302" r:id="rId14"/>
    <p:sldId id="315" r:id="rId15"/>
    <p:sldId id="356" r:id="rId16"/>
    <p:sldId id="351" r:id="rId17"/>
    <p:sldId id="312" r:id="rId18"/>
    <p:sldId id="305" r:id="rId19"/>
    <p:sldId id="311" r:id="rId20"/>
    <p:sldId id="314" r:id="rId21"/>
    <p:sldId id="271" r:id="rId22"/>
    <p:sldId id="272" r:id="rId23"/>
    <p:sldId id="273" r:id="rId24"/>
    <p:sldId id="274" r:id="rId25"/>
    <p:sldId id="276" r:id="rId26"/>
    <p:sldId id="277" r:id="rId27"/>
    <p:sldId id="275" r:id="rId28"/>
    <p:sldId id="317" r:id="rId29"/>
    <p:sldId id="308" r:id="rId30"/>
    <p:sldId id="349" r:id="rId31"/>
    <p:sldId id="353" r:id="rId32"/>
    <p:sldId id="321" r:id="rId33"/>
    <p:sldId id="322" r:id="rId34"/>
    <p:sldId id="323" r:id="rId35"/>
    <p:sldId id="324" r:id="rId36"/>
    <p:sldId id="325" r:id="rId37"/>
    <p:sldId id="326" r:id="rId38"/>
    <p:sldId id="355" r:id="rId39"/>
    <p:sldId id="327" r:id="rId40"/>
    <p:sldId id="335" r:id="rId41"/>
    <p:sldId id="350" r:id="rId42"/>
    <p:sldId id="354" r:id="rId43"/>
    <p:sldId id="357"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Mistral" panose="03090702030407020403" pitchFamily="66"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Mistral" panose="03090702030407020403" pitchFamily="66"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Mistral" panose="03090702030407020403" pitchFamily="66"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Mistral" panose="03090702030407020403" pitchFamily="66"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Mistral" panose="03090702030407020403"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Mistral" panose="03090702030407020403"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Mistral" panose="03090702030407020403"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Mistral" panose="03090702030407020403"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Mistral" panose="03090702030407020403"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1154" autoAdjust="0"/>
  </p:normalViewPr>
  <p:slideViewPr>
    <p:cSldViewPr>
      <p:cViewPr varScale="1">
        <p:scale>
          <a:sx n="65" d="100"/>
          <a:sy n="65" d="100"/>
        </p:scale>
        <p:origin x="12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47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3902075"/>
            <a:ext cx="3400425" cy="2949575"/>
            <a:chOff x="0" y="2458"/>
            <a:chExt cx="2142" cy="1858"/>
          </a:xfrm>
        </p:grpSpPr>
        <p:sp>
          <p:nvSpPr>
            <p:cNvPr id="58371"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72"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73"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74"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7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837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837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8378"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altLang="en-US" noProof="0"/>
              <a:t>Click to edit Master title style</a:t>
            </a:r>
          </a:p>
        </p:txBody>
      </p:sp>
      <p:sp>
        <p:nvSpPr>
          <p:cNvPr id="5837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58380" name="Rectangle 12"/>
          <p:cNvSpPr>
            <a:spLocks noGrp="1" noChangeArrowheads="1"/>
          </p:cNvSpPr>
          <p:nvPr>
            <p:ph type="dt" sz="quarter" idx="2"/>
          </p:nvPr>
        </p:nvSpPr>
        <p:spPr/>
        <p:txBody>
          <a:bodyPr/>
          <a:lstStyle>
            <a:lvl1pPr>
              <a:defRPr/>
            </a:lvl1pPr>
          </a:lstStyle>
          <a:p>
            <a:endParaRPr lang="en-US" altLang="en-US"/>
          </a:p>
        </p:txBody>
      </p:sp>
      <p:sp>
        <p:nvSpPr>
          <p:cNvPr id="58381" name="Rectangle 13"/>
          <p:cNvSpPr>
            <a:spLocks noGrp="1" noChangeArrowheads="1"/>
          </p:cNvSpPr>
          <p:nvPr>
            <p:ph type="ftr" sz="quarter" idx="3"/>
          </p:nvPr>
        </p:nvSpPr>
        <p:spPr/>
        <p:txBody>
          <a:bodyPr/>
          <a:lstStyle>
            <a:lvl1pPr>
              <a:defRPr/>
            </a:lvl1pPr>
          </a:lstStyle>
          <a:p>
            <a:endParaRPr lang="en-US" altLang="en-US"/>
          </a:p>
        </p:txBody>
      </p:sp>
      <p:sp>
        <p:nvSpPr>
          <p:cNvPr id="58382" name="Rectangle 14"/>
          <p:cNvSpPr>
            <a:spLocks noGrp="1" noChangeArrowheads="1"/>
          </p:cNvSpPr>
          <p:nvPr>
            <p:ph type="sldNum" sz="quarter" idx="4"/>
          </p:nvPr>
        </p:nvSpPr>
        <p:spPr/>
        <p:txBody>
          <a:bodyPr/>
          <a:lstStyle>
            <a:lvl1pPr>
              <a:defRPr/>
            </a:lvl1pPr>
          </a:lstStyle>
          <a:p>
            <a:fld id="{06D905BC-55B4-4B6B-886D-A2C3CF9F0F7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8187D50-2886-4680-8B2F-2C2D59298AB3}" type="slidenum">
              <a:rPr lang="en-US" altLang="en-US"/>
              <a:pPr/>
              <a:t>‹#›</a:t>
            </a:fld>
            <a:endParaRPr lang="en-US" altLang="en-US"/>
          </a:p>
        </p:txBody>
      </p:sp>
    </p:spTree>
    <p:extLst>
      <p:ext uri="{BB962C8B-B14F-4D97-AF65-F5344CB8AC3E}">
        <p14:creationId xmlns:p14="http://schemas.microsoft.com/office/powerpoint/2010/main" val="152022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CF46A45-618D-4154-8429-9EEF6452D419}" type="slidenum">
              <a:rPr lang="en-US" altLang="en-US"/>
              <a:pPr/>
              <a:t>‹#›</a:t>
            </a:fld>
            <a:endParaRPr lang="en-US" altLang="en-US"/>
          </a:p>
        </p:txBody>
      </p:sp>
    </p:spTree>
    <p:extLst>
      <p:ext uri="{BB962C8B-B14F-4D97-AF65-F5344CB8AC3E}">
        <p14:creationId xmlns:p14="http://schemas.microsoft.com/office/powerpoint/2010/main" val="353244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773914-D3CC-431C-A1C6-A747E272FDF7}" type="slidenum">
              <a:rPr lang="en-US" altLang="en-US"/>
              <a:pPr/>
              <a:t>‹#›</a:t>
            </a:fld>
            <a:endParaRPr lang="en-US" altLang="en-US"/>
          </a:p>
        </p:txBody>
      </p:sp>
    </p:spTree>
    <p:extLst>
      <p:ext uri="{BB962C8B-B14F-4D97-AF65-F5344CB8AC3E}">
        <p14:creationId xmlns:p14="http://schemas.microsoft.com/office/powerpoint/2010/main" val="2253160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B3DA84B-BC1E-4C86-AD76-500345EBED2B}" type="slidenum">
              <a:rPr lang="en-US" altLang="en-US"/>
              <a:pPr/>
              <a:t>‹#›</a:t>
            </a:fld>
            <a:endParaRPr lang="en-US" altLang="en-US"/>
          </a:p>
        </p:txBody>
      </p:sp>
    </p:spTree>
    <p:extLst>
      <p:ext uri="{BB962C8B-B14F-4D97-AF65-F5344CB8AC3E}">
        <p14:creationId xmlns:p14="http://schemas.microsoft.com/office/powerpoint/2010/main" val="3465986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EFA110B-9375-4268-A17C-FAF8C9D23056}" type="slidenum">
              <a:rPr lang="en-US" altLang="en-US"/>
              <a:pPr/>
              <a:t>‹#›</a:t>
            </a:fld>
            <a:endParaRPr lang="en-US" altLang="en-US"/>
          </a:p>
        </p:txBody>
      </p:sp>
    </p:spTree>
    <p:extLst>
      <p:ext uri="{BB962C8B-B14F-4D97-AF65-F5344CB8AC3E}">
        <p14:creationId xmlns:p14="http://schemas.microsoft.com/office/powerpoint/2010/main" val="1700870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DC69D41-A661-4237-B245-9D6569C48392}" type="slidenum">
              <a:rPr lang="en-US" altLang="en-US"/>
              <a:pPr/>
              <a:t>‹#›</a:t>
            </a:fld>
            <a:endParaRPr lang="en-US" altLang="en-US"/>
          </a:p>
        </p:txBody>
      </p:sp>
    </p:spTree>
    <p:extLst>
      <p:ext uri="{BB962C8B-B14F-4D97-AF65-F5344CB8AC3E}">
        <p14:creationId xmlns:p14="http://schemas.microsoft.com/office/powerpoint/2010/main" val="20276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A06CD03-A0D2-496E-8C49-A07368B76261}" type="slidenum">
              <a:rPr lang="en-US" altLang="en-US"/>
              <a:pPr/>
              <a:t>‹#›</a:t>
            </a:fld>
            <a:endParaRPr lang="en-US" altLang="en-US"/>
          </a:p>
        </p:txBody>
      </p:sp>
    </p:spTree>
    <p:extLst>
      <p:ext uri="{BB962C8B-B14F-4D97-AF65-F5344CB8AC3E}">
        <p14:creationId xmlns:p14="http://schemas.microsoft.com/office/powerpoint/2010/main" val="282303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7FBC6BE-206C-4316-BDFD-4DD2115C5544}" type="slidenum">
              <a:rPr lang="en-US" altLang="en-US"/>
              <a:pPr/>
              <a:t>‹#›</a:t>
            </a:fld>
            <a:endParaRPr lang="en-US" altLang="en-US"/>
          </a:p>
        </p:txBody>
      </p:sp>
    </p:spTree>
    <p:extLst>
      <p:ext uri="{BB962C8B-B14F-4D97-AF65-F5344CB8AC3E}">
        <p14:creationId xmlns:p14="http://schemas.microsoft.com/office/powerpoint/2010/main" val="294488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3445CBA-D0EA-4269-950F-E5227F91F719}" type="slidenum">
              <a:rPr lang="en-US" altLang="en-US"/>
              <a:pPr/>
              <a:t>‹#›</a:t>
            </a:fld>
            <a:endParaRPr lang="en-US" altLang="en-US"/>
          </a:p>
        </p:txBody>
      </p:sp>
    </p:spTree>
    <p:extLst>
      <p:ext uri="{BB962C8B-B14F-4D97-AF65-F5344CB8AC3E}">
        <p14:creationId xmlns:p14="http://schemas.microsoft.com/office/powerpoint/2010/main" val="1618700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E72CFC1-FF96-4A9E-90C2-25C9D7B4C477}" type="slidenum">
              <a:rPr lang="en-US" altLang="en-US"/>
              <a:pPr/>
              <a:t>‹#›</a:t>
            </a:fld>
            <a:endParaRPr lang="en-US" altLang="en-US"/>
          </a:p>
        </p:txBody>
      </p:sp>
    </p:spTree>
    <p:extLst>
      <p:ext uri="{BB962C8B-B14F-4D97-AF65-F5344CB8AC3E}">
        <p14:creationId xmlns:p14="http://schemas.microsoft.com/office/powerpoint/2010/main" val="391079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7346" name="Group 2"/>
          <p:cNvGrpSpPr>
            <a:grpSpLocks/>
          </p:cNvGrpSpPr>
          <p:nvPr/>
        </p:nvGrpSpPr>
        <p:grpSpPr bwMode="auto">
          <a:xfrm>
            <a:off x="0" y="3902075"/>
            <a:ext cx="3400425" cy="2949575"/>
            <a:chOff x="0" y="2458"/>
            <a:chExt cx="2142" cy="1858"/>
          </a:xfrm>
        </p:grpSpPr>
        <p:sp>
          <p:nvSpPr>
            <p:cNvPr id="57347"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48"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49"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0"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7354"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57355"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7356"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mn-lt"/>
              </a:defRPr>
            </a:lvl1pPr>
          </a:lstStyle>
          <a:p>
            <a:endParaRPr lang="en-US" altLang="en-US"/>
          </a:p>
        </p:txBody>
      </p:sp>
      <p:sp>
        <p:nvSpPr>
          <p:cNvPr id="57357"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mn-lt"/>
              </a:defRPr>
            </a:lvl1pPr>
          </a:lstStyle>
          <a:p>
            <a:endParaRPr lang="en-US" altLang="en-US"/>
          </a:p>
        </p:txBody>
      </p:sp>
      <p:sp>
        <p:nvSpPr>
          <p:cNvPr id="57358"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mn-lt"/>
              </a:defRPr>
            </a:lvl1pPr>
          </a:lstStyle>
          <a:p>
            <a:fld id="{D6CA087B-5AA9-4622-8D0D-210069492E16}"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10199"/>
            </a:outerShdw>
          </a:effectLst>
          <a:latin typeface="+mn-lt"/>
          <a:ea typeface="+mn-ea"/>
          <a:cs typeface="+mn-cs"/>
        </a:defRPr>
      </a:lvl2pPr>
      <a:lvl3pPr marL="1143000" indent="-228600" algn="l" rtl="0" fontAlgn="base">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10199"/>
            </a:outerShdw>
          </a:effectLst>
          <a:latin typeface="+mn-lt"/>
          <a:ea typeface="+mn-ea"/>
          <a:cs typeface="+mn-cs"/>
        </a:defRPr>
      </a:lvl3pPr>
      <a:lvl4pPr marL="1600200" indent="-228600" algn="l" rtl="0" fontAlgn="base">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4pPr>
      <a:lvl5pPr marL="2057400" indent="-228600" algn="l" rtl="0" fontAlgn="base">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voyager.jpl.nasa.gov/where/index.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wmf"/></Relationships>
</file>

<file path=ppt/slides/_rels/slide3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wmf"/><Relationship Id="rId1" Type="http://schemas.openxmlformats.org/officeDocument/2006/relationships/slideLayout" Target="../slideLayouts/slideLayout7.xml"/><Relationship Id="rId5" Type="http://schemas.openxmlformats.org/officeDocument/2006/relationships/image" Target="../media/image37.wmf"/><Relationship Id="rId4" Type="http://schemas.openxmlformats.org/officeDocument/2006/relationships/image" Target="../media/image3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wmf"/><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WordArt 2"/>
          <p:cNvSpPr>
            <a:spLocks noChangeArrowheads="1" noChangeShapeType="1" noTextEdit="1"/>
          </p:cNvSpPr>
          <p:nvPr/>
        </p:nvSpPr>
        <p:spPr bwMode="auto">
          <a:xfrm>
            <a:off x="609600" y="-152400"/>
            <a:ext cx="6524625" cy="4114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kern="10" dirty="0">
                <a:ln w="9525">
                  <a:round/>
                  <a:headEnd/>
                  <a:tailEnd/>
                </a:ln>
                <a:gradFill rotWithShape="0">
                  <a:gsLst>
                    <a:gs pos="0">
                      <a:srgbClr val="FFE701"/>
                    </a:gs>
                    <a:gs pos="100000">
                      <a:srgbClr val="FE3E02"/>
                    </a:gs>
                  </a:gsLst>
                  <a:lin ang="5400000" scaled="1"/>
                </a:gradFill>
                <a:latin typeface="Impact" panose="020B0806030902050204" pitchFamily="34" charset="0"/>
              </a:rPr>
              <a:t>Now,    Voyagers,</a:t>
            </a:r>
          </a:p>
          <a:p>
            <a:pPr algn="ctr"/>
            <a:r>
              <a:rPr lang="en-US" sz="3600" kern="10" dirty="0">
                <a:ln w="9525">
                  <a:round/>
                  <a:headEnd/>
                  <a:tailEnd/>
                </a:ln>
                <a:gradFill rotWithShape="0">
                  <a:gsLst>
                    <a:gs pos="0">
                      <a:srgbClr val="FFE701"/>
                    </a:gs>
                    <a:gs pos="100000">
                      <a:srgbClr val="FE3E02"/>
                    </a:gs>
                  </a:gsLst>
                  <a:lin ang="5400000" scaled="1"/>
                </a:gradFill>
                <a:latin typeface="Impact" panose="020B0806030902050204" pitchFamily="34" charset="0"/>
              </a:rPr>
              <a:t>we    are    an    Interstellar    Species...</a:t>
            </a:r>
          </a:p>
        </p:txBody>
      </p:sp>
      <p:pic>
        <p:nvPicPr>
          <p:cNvPr id="2" name="Picture 1">
            <a:extLst>
              <a:ext uri="{FF2B5EF4-FFF2-40B4-BE49-F238E27FC236}">
                <a16:creationId xmlns:a16="http://schemas.microsoft.com/office/drawing/2014/main" id="{3180DE41-8F7B-4351-AD5A-E9AAACC14947}"/>
              </a:ext>
            </a:extLst>
          </p:cNvPr>
          <p:cNvPicPr>
            <a:picLocks noChangeAspect="1"/>
          </p:cNvPicPr>
          <p:nvPr/>
        </p:nvPicPr>
        <p:blipFill>
          <a:blip r:embed="rId2"/>
          <a:stretch>
            <a:fillRect/>
          </a:stretch>
        </p:blipFill>
        <p:spPr>
          <a:xfrm>
            <a:off x="3352800" y="3048000"/>
            <a:ext cx="5960534" cy="3810000"/>
          </a:xfrm>
          <a:prstGeom prst="rect">
            <a:avLst/>
          </a:prstGeom>
        </p:spPr>
      </p:pic>
      <p:sp>
        <p:nvSpPr>
          <p:cNvPr id="3" name="TextBox 2">
            <a:extLst>
              <a:ext uri="{FF2B5EF4-FFF2-40B4-BE49-F238E27FC236}">
                <a16:creationId xmlns:a16="http://schemas.microsoft.com/office/drawing/2014/main" id="{F2862F4F-E8BD-14DE-DEDD-3CE6195569A9}"/>
              </a:ext>
            </a:extLst>
          </p:cNvPr>
          <p:cNvSpPr txBox="1"/>
          <p:nvPr/>
        </p:nvSpPr>
        <p:spPr>
          <a:xfrm>
            <a:off x="533400" y="5105400"/>
            <a:ext cx="4876800" cy="707886"/>
          </a:xfrm>
          <a:prstGeom prst="rect">
            <a:avLst/>
          </a:prstGeom>
          <a:noFill/>
        </p:spPr>
        <p:txBody>
          <a:bodyPr wrap="square" rtlCol="0">
            <a:spAutoFit/>
          </a:bodyPr>
          <a:lstStyle/>
          <a:p>
            <a:r>
              <a:rPr lang="en-US" sz="4000" dirty="0"/>
              <a:t>45 years in space as of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02" y="0"/>
            <a:ext cx="8657851" cy="6858000"/>
          </a:xfrm>
          <a:prstGeom prst="rect">
            <a:avLst/>
          </a:prstGeom>
        </p:spPr>
      </p:pic>
      <p:sp>
        <p:nvSpPr>
          <p:cNvPr id="5" name="TextBox 4"/>
          <p:cNvSpPr txBox="1"/>
          <p:nvPr/>
        </p:nvSpPr>
        <p:spPr>
          <a:xfrm>
            <a:off x="1600200" y="25063"/>
            <a:ext cx="2743200" cy="461665"/>
          </a:xfrm>
          <a:prstGeom prst="rect">
            <a:avLst/>
          </a:prstGeom>
          <a:noFill/>
        </p:spPr>
        <p:txBody>
          <a:bodyPr wrap="square" rtlCol="0">
            <a:spAutoFit/>
          </a:bodyPr>
          <a:lstStyle/>
          <a:p>
            <a:r>
              <a:rPr lang="en-US" sz="2400" dirty="0">
                <a:solidFill>
                  <a:schemeClr val="bg2">
                    <a:lumMod val="60000"/>
                    <a:lumOff val="40000"/>
                  </a:schemeClr>
                </a:solidFill>
              </a:rPr>
              <a:t>The Hydrogen Atom</a:t>
            </a:r>
          </a:p>
        </p:txBody>
      </p:sp>
      <p:sp>
        <p:nvSpPr>
          <p:cNvPr id="6" name="TextBox 5"/>
          <p:cNvSpPr txBox="1"/>
          <p:nvPr/>
        </p:nvSpPr>
        <p:spPr>
          <a:xfrm>
            <a:off x="381000" y="1981200"/>
            <a:ext cx="1981200" cy="1200329"/>
          </a:xfrm>
          <a:prstGeom prst="rect">
            <a:avLst/>
          </a:prstGeom>
          <a:noFill/>
        </p:spPr>
        <p:txBody>
          <a:bodyPr wrap="square" rtlCol="0">
            <a:spAutoFit/>
          </a:bodyPr>
          <a:lstStyle/>
          <a:p>
            <a:pPr algn="ctr"/>
            <a:r>
              <a:rPr lang="en-US" sz="2400" dirty="0">
                <a:solidFill>
                  <a:schemeClr val="bg2">
                    <a:lumMod val="60000"/>
                    <a:lumOff val="40000"/>
                  </a:schemeClr>
                </a:solidFill>
              </a:rPr>
              <a:t>Location of Earth in reference to 14 Pulsars</a:t>
            </a:r>
          </a:p>
        </p:txBody>
      </p:sp>
      <p:sp>
        <p:nvSpPr>
          <p:cNvPr id="7" name="TextBox 6"/>
          <p:cNvSpPr txBox="1"/>
          <p:nvPr/>
        </p:nvSpPr>
        <p:spPr>
          <a:xfrm>
            <a:off x="1600200" y="4953000"/>
            <a:ext cx="3664611" cy="1200329"/>
          </a:xfrm>
          <a:prstGeom prst="rect">
            <a:avLst/>
          </a:prstGeom>
          <a:noFill/>
        </p:spPr>
        <p:txBody>
          <a:bodyPr wrap="square" rtlCol="0">
            <a:spAutoFit/>
          </a:bodyPr>
          <a:lstStyle/>
          <a:p>
            <a:r>
              <a:rPr lang="en-US" sz="3600" dirty="0">
                <a:solidFill>
                  <a:schemeClr val="bg2">
                    <a:lumMod val="60000"/>
                    <a:lumOff val="40000"/>
                  </a:schemeClr>
                </a:solidFill>
              </a:rPr>
              <a:t>Pioneer’s Path through the Solar System</a:t>
            </a:r>
          </a:p>
        </p:txBody>
      </p:sp>
      <p:sp>
        <p:nvSpPr>
          <p:cNvPr id="8" name="TextBox 7"/>
          <p:cNvSpPr txBox="1"/>
          <p:nvPr/>
        </p:nvSpPr>
        <p:spPr>
          <a:xfrm>
            <a:off x="6190893" y="1015617"/>
            <a:ext cx="2738120" cy="523220"/>
          </a:xfrm>
          <a:prstGeom prst="rect">
            <a:avLst/>
          </a:prstGeom>
          <a:noFill/>
        </p:spPr>
        <p:txBody>
          <a:bodyPr wrap="square" rtlCol="0">
            <a:spAutoFit/>
          </a:bodyPr>
          <a:lstStyle/>
          <a:p>
            <a:r>
              <a:rPr lang="en-US" sz="2800" dirty="0">
                <a:solidFill>
                  <a:schemeClr val="bg2">
                    <a:lumMod val="60000"/>
                    <a:lumOff val="40000"/>
                  </a:schemeClr>
                </a:solidFill>
              </a:rPr>
              <a:t>Greetings from Earth</a:t>
            </a:r>
          </a:p>
        </p:txBody>
      </p:sp>
      <p:sp>
        <p:nvSpPr>
          <p:cNvPr id="9" name="AutoShape 6"/>
          <p:cNvSpPr>
            <a:spLocks noChangeArrowheads="1"/>
          </p:cNvSpPr>
          <p:nvPr/>
        </p:nvSpPr>
        <p:spPr bwMode="auto">
          <a:xfrm>
            <a:off x="6096000" y="3162300"/>
            <a:ext cx="304800" cy="533400"/>
          </a:xfrm>
          <a:prstGeom prst="irregularSeal1">
            <a:avLst/>
          </a:prstGeom>
          <a:gradFill rotWithShape="1">
            <a:gsLst>
              <a:gs pos="0">
                <a:srgbClr val="FFFF99"/>
              </a:gs>
              <a:gs pos="100000">
                <a:srgbClr val="767647"/>
              </a:gs>
            </a:gsLst>
            <a:lin ang="5400000" scaled="1"/>
          </a:gradFill>
          <a:ln w="12700" cap="sq">
            <a:solidFill>
              <a:srgbClr val="FFFF99"/>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endParaRPr lang="en-US" altLang="en-US" sz="2400" b="1" i="1">
              <a:latin typeface="Damn Noisy Kids"/>
            </a:endParaRPr>
          </a:p>
        </p:txBody>
      </p:sp>
      <p:sp>
        <p:nvSpPr>
          <p:cNvPr id="10" name="AutoShape 7"/>
          <p:cNvSpPr>
            <a:spLocks noChangeArrowheads="1"/>
          </p:cNvSpPr>
          <p:nvPr/>
        </p:nvSpPr>
        <p:spPr bwMode="auto">
          <a:xfrm rot="17021740">
            <a:off x="7093145" y="2521389"/>
            <a:ext cx="1253363" cy="914400"/>
          </a:xfrm>
          <a:prstGeom prst="irregularSeal2">
            <a:avLst/>
          </a:prstGeom>
          <a:gradFill rotWithShape="1">
            <a:gsLst>
              <a:gs pos="0">
                <a:srgbClr val="767647"/>
              </a:gs>
              <a:gs pos="100000">
                <a:srgbClr val="FFFF99"/>
              </a:gs>
            </a:gsLst>
            <a:lin ang="5400000" scaled="1"/>
          </a:gradFill>
          <a:ln w="12700" cap="sq">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endParaRPr lang="en-US" altLang="en-US" sz="6000">
              <a:solidFill>
                <a:schemeClr val="accent2"/>
              </a:solidFill>
              <a:latin typeface="Monotype Corsiva" panose="03010101010201010101" pitchFamily="66" charset="0"/>
            </a:endParaRPr>
          </a:p>
        </p:txBody>
      </p:sp>
    </p:spTree>
    <p:extLst>
      <p:ext uri="{BB962C8B-B14F-4D97-AF65-F5344CB8AC3E}">
        <p14:creationId xmlns:p14="http://schemas.microsoft.com/office/powerpoint/2010/main" val="4244778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1" name="~PP33246.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MC90043859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219200"/>
            <a:ext cx="4267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4459" y="1524000"/>
            <a:ext cx="4648200" cy="2308324"/>
          </a:xfrm>
          <a:prstGeom prst="rect">
            <a:avLst/>
          </a:prstGeom>
          <a:noFill/>
        </p:spPr>
        <p:txBody>
          <a:bodyPr wrap="square" rtlCol="0">
            <a:spAutoFit/>
          </a:bodyPr>
          <a:lstStyle/>
          <a:p>
            <a:r>
              <a:rPr lang="en-US" sz="3600" dirty="0"/>
              <a:t>Estimated time of arrival is </a:t>
            </a:r>
          </a:p>
          <a:p>
            <a:r>
              <a:rPr lang="en-US" sz="3600" dirty="0"/>
              <a:t>    </a:t>
            </a:r>
            <a:r>
              <a:rPr lang="en-US" sz="3600" dirty="0">
                <a:solidFill>
                  <a:srgbClr val="FFC000"/>
                </a:solidFill>
              </a:rPr>
              <a:t>2 million and</a:t>
            </a:r>
          </a:p>
          <a:p>
            <a:r>
              <a:rPr lang="en-US" sz="3600" dirty="0">
                <a:solidFill>
                  <a:srgbClr val="FFC000"/>
                </a:solidFill>
              </a:rPr>
              <a:t>          4 million years </a:t>
            </a:r>
            <a:r>
              <a:rPr lang="en-US" sz="3600" dirty="0"/>
              <a:t>                      		from now…    </a:t>
            </a:r>
          </a:p>
        </p:txBody>
      </p:sp>
    </p:spTree>
    <p:extLst>
      <p:ext uri="{BB962C8B-B14F-4D97-AF65-F5344CB8AC3E}">
        <p14:creationId xmlns:p14="http://schemas.microsoft.com/office/powerpoint/2010/main" val="1806475492"/>
      </p:ext>
    </p:extLst>
  </p:cSld>
  <p:clrMapOvr>
    <a:masterClrMapping/>
  </p:clrMapOvr>
  <p:transition advTm="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000" fill="hold"/>
                                        <p:tgtEl>
                                          <p:spTgt spid="17613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Prev" delay="0">
                      <p:tgtEl>
                        <p:sldTgt/>
                      </p:tgtEl>
                    </p:cond>
                    <p:cond evt="onStopAudio" delay="0">
                      <p:tgtEl>
                        <p:sldTgt/>
                      </p:tgtEl>
                    </p:cond>
                  </p:endCondLst>
                </p:cTn>
                <p:tgtEl>
                  <p:spTgt spid="17613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828800"/>
            <a:ext cx="5943600" cy="2800767"/>
          </a:xfrm>
          <a:prstGeom prst="rect">
            <a:avLst/>
          </a:prstGeom>
          <a:noFill/>
        </p:spPr>
        <p:txBody>
          <a:bodyPr wrap="square" rtlCol="0">
            <a:spAutoFit/>
          </a:bodyPr>
          <a:lstStyle/>
          <a:p>
            <a:r>
              <a:rPr lang="en-US" sz="8800" dirty="0"/>
              <a:t>But wait, </a:t>
            </a:r>
          </a:p>
          <a:p>
            <a:r>
              <a:rPr lang="en-US" sz="8800" dirty="0"/>
              <a:t>there’s more…</a:t>
            </a:r>
          </a:p>
        </p:txBody>
      </p:sp>
    </p:spTree>
    <p:extLst>
      <p:ext uri="{BB962C8B-B14F-4D97-AF65-F5344CB8AC3E}">
        <p14:creationId xmlns:p14="http://schemas.microsoft.com/office/powerpoint/2010/main" val="1388610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533400" y="1524000"/>
            <a:ext cx="7924800"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latin typeface="Arial" panose="020B0604020202020204" pitchFamily="34" charset="0"/>
              </a:rPr>
              <a:t>In 1977, almost 40 years ago, </a:t>
            </a:r>
          </a:p>
          <a:p>
            <a:pPr algn="ctr">
              <a:spcBef>
                <a:spcPct val="50000"/>
              </a:spcBef>
            </a:pPr>
            <a:r>
              <a:rPr lang="en-US" altLang="en-US" dirty="0">
                <a:latin typeface="Arial" panose="020B0604020202020204" pitchFamily="34" charset="0"/>
              </a:rPr>
              <a:t>on Voyager 1 and Voyager 2, </a:t>
            </a:r>
          </a:p>
          <a:p>
            <a:pPr algn="ctr">
              <a:spcBef>
                <a:spcPct val="50000"/>
              </a:spcBef>
            </a:pPr>
            <a:r>
              <a:rPr lang="en-US" altLang="en-US" dirty="0">
                <a:latin typeface="Arial" panose="020B0604020202020204" pitchFamily="34" charset="0"/>
              </a:rPr>
              <a:t>we blasted off to become </a:t>
            </a:r>
            <a:r>
              <a:rPr lang="en-US" altLang="en-US" sz="4000" dirty="0">
                <a:solidFill>
                  <a:srgbClr val="FFC000"/>
                </a:solidFill>
              </a:rPr>
              <a:t> </a:t>
            </a:r>
            <a:r>
              <a:rPr lang="en-US" altLang="en-US" sz="4000" dirty="0">
                <a:solidFill>
                  <a:srgbClr val="FFC000"/>
                </a:solidFill>
                <a:latin typeface="AR BERKLEY" panose="02000000000000000000" pitchFamily="2" charset="0"/>
              </a:rPr>
              <a:t>an interstellar species…</a:t>
            </a:r>
            <a:endParaRPr lang="en-US" altLang="en-US" dirty="0">
              <a:latin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8754" y="3657600"/>
            <a:ext cx="3306491" cy="2590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304800"/>
            <a:ext cx="5105400" cy="6270479"/>
          </a:xfrm>
          <a:prstGeom prst="rect">
            <a:avLst/>
          </a:prstGeom>
        </p:spPr>
      </p:pic>
      <p:sp>
        <p:nvSpPr>
          <p:cNvPr id="3" name="TextBox 2"/>
          <p:cNvSpPr txBox="1"/>
          <p:nvPr/>
        </p:nvSpPr>
        <p:spPr>
          <a:xfrm>
            <a:off x="1371600" y="1524000"/>
            <a:ext cx="2209800" cy="2554545"/>
          </a:xfrm>
          <a:prstGeom prst="rect">
            <a:avLst/>
          </a:prstGeom>
          <a:noFill/>
        </p:spPr>
        <p:txBody>
          <a:bodyPr wrap="square" rtlCol="0">
            <a:spAutoFit/>
          </a:bodyPr>
          <a:lstStyle/>
          <a:p>
            <a:pPr algn="ctr"/>
            <a:r>
              <a:rPr lang="en-US" sz="3200" dirty="0"/>
              <a:t>A montage of the planets visited by the Voyager Spacecraft</a:t>
            </a:r>
          </a:p>
        </p:txBody>
      </p:sp>
    </p:spTree>
    <p:extLst>
      <p:ext uri="{BB962C8B-B14F-4D97-AF65-F5344CB8AC3E}">
        <p14:creationId xmlns:p14="http://schemas.microsoft.com/office/powerpoint/2010/main" val="3116837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01BA04-E59C-4957-BBBD-AC8BB97C7C19}"/>
              </a:ext>
            </a:extLst>
          </p:cNvPr>
          <p:cNvPicPr>
            <a:picLocks noChangeAspect="1"/>
          </p:cNvPicPr>
          <p:nvPr/>
        </p:nvPicPr>
        <p:blipFill>
          <a:blip r:embed="rId2"/>
          <a:stretch>
            <a:fillRect/>
          </a:stretch>
        </p:blipFill>
        <p:spPr>
          <a:xfrm>
            <a:off x="523875" y="47625"/>
            <a:ext cx="8096250" cy="6762750"/>
          </a:xfrm>
          <a:prstGeom prst="rect">
            <a:avLst/>
          </a:prstGeom>
        </p:spPr>
      </p:pic>
    </p:spTree>
    <p:extLst>
      <p:ext uri="{BB962C8B-B14F-4D97-AF65-F5344CB8AC3E}">
        <p14:creationId xmlns:p14="http://schemas.microsoft.com/office/powerpoint/2010/main" val="456600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4629150" cy="3077766"/>
          </a:xfrm>
          <a:prstGeom prst="rect">
            <a:avLst/>
          </a:prstGeom>
        </p:spPr>
        <p:txBody>
          <a:bodyPr wrap="square">
            <a:spAutoFit/>
          </a:bodyPr>
          <a:lstStyle/>
          <a:p>
            <a:endParaRPr lang="en-US" dirty="0"/>
          </a:p>
          <a:p>
            <a:r>
              <a:rPr lang="en-US" sz="2000" b="1" dirty="0">
                <a:hlinkClick r:id="rId2"/>
              </a:rPr>
              <a:t>VOYAGER 1</a:t>
            </a:r>
            <a:endParaRPr lang="en-US" sz="2000" b="1" dirty="0"/>
          </a:p>
          <a:p>
            <a:pPr>
              <a:buFont typeface="Arial" panose="020B0604020202020204" pitchFamily="34" charset="0"/>
              <a:buChar char="•"/>
            </a:pPr>
            <a:r>
              <a:rPr lang="en-US" sz="2000" dirty="0"/>
              <a:t>DISTANCE FROM EARTH =  12.4 BILLION MILES</a:t>
            </a:r>
          </a:p>
          <a:p>
            <a:r>
              <a:rPr lang="en-US" sz="2000" dirty="0"/>
              <a:t>                                        20,069,733,453 KM</a:t>
            </a:r>
          </a:p>
          <a:p>
            <a:r>
              <a:rPr lang="en-US" sz="2000" dirty="0"/>
              <a:t>DISTANCE  FROM THE SUN = 20,169,753,362  KM</a:t>
            </a:r>
          </a:p>
          <a:p>
            <a:r>
              <a:rPr lang="en-US" sz="2000" dirty="0"/>
              <a:t>		       134.82647359 AU *</a:t>
            </a:r>
          </a:p>
          <a:p>
            <a:pPr>
              <a:buFont typeface="Arial" panose="020B0604020202020204" pitchFamily="34" charset="0"/>
              <a:buChar char="•"/>
            </a:pPr>
            <a:r>
              <a:rPr lang="en-US" sz="2000" dirty="0"/>
              <a:t>ROUNDTRIP OF LIGHT:</a:t>
            </a:r>
          </a:p>
          <a:p>
            <a:r>
              <a:rPr lang="en-US" sz="2000" dirty="0"/>
              <a:t>                 TIME FROM THE EARTH =    37:11:30</a:t>
            </a:r>
          </a:p>
          <a:p>
            <a:endParaRPr lang="en-US" dirty="0"/>
          </a:p>
          <a:p>
            <a:endParaRPr lang="en-US" dirty="0"/>
          </a:p>
        </p:txBody>
      </p:sp>
      <p:sp>
        <p:nvSpPr>
          <p:cNvPr id="4" name="TextBox 3"/>
          <p:cNvSpPr txBox="1"/>
          <p:nvPr/>
        </p:nvSpPr>
        <p:spPr>
          <a:xfrm>
            <a:off x="5310371" y="5518979"/>
            <a:ext cx="3573625" cy="646331"/>
          </a:xfrm>
          <a:prstGeom prst="rect">
            <a:avLst/>
          </a:prstGeom>
          <a:noFill/>
        </p:spPr>
        <p:txBody>
          <a:bodyPr wrap="square" rtlCol="0">
            <a:spAutoFit/>
          </a:bodyPr>
          <a:lstStyle/>
          <a:p>
            <a:r>
              <a:rPr lang="en-US" dirty="0"/>
              <a:t>* An astronomical unit is the distance     	between the Earth and the Sun.</a:t>
            </a:r>
          </a:p>
        </p:txBody>
      </p:sp>
      <p:sp>
        <p:nvSpPr>
          <p:cNvPr id="6" name="TextBox 5"/>
          <p:cNvSpPr txBox="1"/>
          <p:nvPr/>
        </p:nvSpPr>
        <p:spPr>
          <a:xfrm>
            <a:off x="5153006" y="2948896"/>
            <a:ext cx="3888357" cy="2585323"/>
          </a:xfrm>
          <a:prstGeom prst="rect">
            <a:avLst/>
          </a:prstGeom>
          <a:noFill/>
        </p:spPr>
        <p:txBody>
          <a:bodyPr wrap="square" rtlCol="0">
            <a:spAutoFit/>
          </a:bodyPr>
          <a:lstStyle/>
          <a:p>
            <a:r>
              <a:rPr lang="en-US" b="1" dirty="0">
                <a:hlinkClick r:id="rId2"/>
              </a:rPr>
              <a:t>VOYAGER 2</a:t>
            </a:r>
            <a:endParaRPr lang="en-US" b="1" dirty="0"/>
          </a:p>
          <a:p>
            <a:r>
              <a:rPr lang="en-US" dirty="0"/>
              <a:t>DISTANCE FROM EARTH = 10.6 BILLION MILES</a:t>
            </a:r>
          </a:p>
          <a:p>
            <a:r>
              <a:rPr lang="en-US" dirty="0"/>
              <a:t>                                   16,570,810,886 KM</a:t>
            </a:r>
          </a:p>
          <a:p>
            <a:r>
              <a:rPr lang="en-US" dirty="0"/>
              <a:t>                                   110.76902906 AU *</a:t>
            </a:r>
          </a:p>
          <a:p>
            <a:r>
              <a:rPr lang="en-US" dirty="0"/>
              <a:t>DISTANCE FROM THE SUN = 16,612,142,580 KM</a:t>
            </a:r>
          </a:p>
          <a:p>
            <a:r>
              <a:rPr lang="en-US" dirty="0"/>
              <a:t>                                      111.04531436 AU *</a:t>
            </a:r>
          </a:p>
          <a:p>
            <a:r>
              <a:rPr lang="en-US" dirty="0"/>
              <a:t>ROUNDTRIP OF LIGHT:</a:t>
            </a:r>
          </a:p>
          <a:p>
            <a:r>
              <a:rPr lang="en-US" dirty="0"/>
              <a:t>          TIME FROM THE EARTH = 30:42:28</a:t>
            </a:r>
          </a:p>
          <a:p>
            <a:endParaRPr lang="en-US" dirty="0"/>
          </a:p>
        </p:txBody>
      </p:sp>
      <p:sp>
        <p:nvSpPr>
          <p:cNvPr id="3" name="TextBox 2">
            <a:extLst>
              <a:ext uri="{FF2B5EF4-FFF2-40B4-BE49-F238E27FC236}">
                <a16:creationId xmlns:a16="http://schemas.microsoft.com/office/drawing/2014/main" id="{BCE7226E-31D5-46D5-95F9-13C078A2C44F}"/>
              </a:ext>
            </a:extLst>
          </p:cNvPr>
          <p:cNvSpPr txBox="1"/>
          <p:nvPr/>
        </p:nvSpPr>
        <p:spPr>
          <a:xfrm>
            <a:off x="6934200" y="152400"/>
            <a:ext cx="1524000" cy="646331"/>
          </a:xfrm>
          <a:prstGeom prst="rect">
            <a:avLst/>
          </a:prstGeom>
          <a:noFill/>
        </p:spPr>
        <p:txBody>
          <a:bodyPr wrap="square" rtlCol="0">
            <a:spAutoFit/>
          </a:bodyPr>
          <a:lstStyle/>
          <a:p>
            <a:r>
              <a:rPr lang="en-US" dirty="0"/>
              <a:t>Older data as of November of 2016</a:t>
            </a:r>
          </a:p>
        </p:txBody>
      </p:sp>
    </p:spTree>
    <p:extLst>
      <p:ext uri="{BB962C8B-B14F-4D97-AF65-F5344CB8AC3E}">
        <p14:creationId xmlns:p14="http://schemas.microsoft.com/office/powerpoint/2010/main" val="2342464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667000"/>
            <a:ext cx="8382000" cy="3970318"/>
          </a:xfrm>
          <a:prstGeom prst="rect">
            <a:avLst/>
          </a:prstGeom>
        </p:spPr>
        <p:txBody>
          <a:bodyPr wrap="square">
            <a:spAutoFit/>
          </a:bodyPr>
          <a:lstStyle/>
          <a:p>
            <a:r>
              <a:rPr lang="en-US" sz="2800" b="1" dirty="0"/>
              <a:t>Mission Objective</a:t>
            </a:r>
          </a:p>
          <a:p>
            <a:pPr algn="ctr"/>
            <a:endParaRPr lang="en-US" sz="2800" b="1" dirty="0"/>
          </a:p>
          <a:p>
            <a:pPr algn="ctr"/>
            <a:r>
              <a:rPr lang="en-US" sz="2800" dirty="0"/>
              <a:t>“The mission objective of the </a:t>
            </a:r>
            <a:r>
              <a:rPr lang="en-US" sz="2800" dirty="0">
                <a:solidFill>
                  <a:srgbClr val="FFC000"/>
                </a:solidFill>
              </a:rPr>
              <a:t>Voyager Interstellar Mission (VIM) </a:t>
            </a:r>
            <a:r>
              <a:rPr lang="en-US" sz="2800" dirty="0"/>
              <a:t>is to extend the NASA exploration of the solar system beyond the neighborhood of the outer planets to the outer limits of the Sun's sphere of influence, and possibly </a:t>
            </a:r>
            <a:r>
              <a:rPr lang="en-US" sz="2800" dirty="0">
                <a:solidFill>
                  <a:srgbClr val="FFC000"/>
                </a:solidFill>
              </a:rPr>
              <a:t>beyond.</a:t>
            </a:r>
            <a:r>
              <a:rPr lang="en-US" sz="2800" dirty="0"/>
              <a:t> This extended mission is continuing to characterize the outer solar system environment and search for the heliopause boundary, the outer limits of the Sun's magnetic field and outward flow of the solar wind.”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314" y="76200"/>
            <a:ext cx="5747657" cy="3352800"/>
          </a:xfrm>
          <a:prstGeom prst="rect">
            <a:avLst/>
          </a:prstGeom>
        </p:spPr>
      </p:pic>
    </p:spTree>
    <p:extLst>
      <p:ext uri="{BB962C8B-B14F-4D97-AF65-F5344CB8AC3E}">
        <p14:creationId xmlns:p14="http://schemas.microsoft.com/office/powerpoint/2010/main" val="1778143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0" name="Text Box 6"/>
          <p:cNvSpPr txBox="1">
            <a:spLocks noChangeArrowheads="1"/>
          </p:cNvSpPr>
          <p:nvPr/>
        </p:nvSpPr>
        <p:spPr bwMode="auto">
          <a:xfrm>
            <a:off x="409876" y="917511"/>
            <a:ext cx="4191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dirty="0"/>
              <a:t>Interstellar Space</a:t>
            </a:r>
          </a:p>
        </p:txBody>
      </p:sp>
      <p:sp>
        <p:nvSpPr>
          <p:cNvPr id="67591" name="Text Box 7"/>
          <p:cNvSpPr txBox="1">
            <a:spLocks noChangeArrowheads="1"/>
          </p:cNvSpPr>
          <p:nvPr/>
        </p:nvSpPr>
        <p:spPr bwMode="auto">
          <a:xfrm>
            <a:off x="3962400" y="1936761"/>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p:txBody>
      </p:sp>
      <p:sp>
        <p:nvSpPr>
          <p:cNvPr id="67592" name="Text Box 8"/>
          <p:cNvSpPr txBox="1">
            <a:spLocks noChangeArrowheads="1"/>
          </p:cNvSpPr>
          <p:nvPr/>
        </p:nvSpPr>
        <p:spPr bwMode="auto">
          <a:xfrm>
            <a:off x="443564" y="182912"/>
            <a:ext cx="66430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t>Our Voyagers have now left the Solar System as of 2018 </a:t>
            </a:r>
          </a:p>
        </p:txBody>
      </p:sp>
      <p:pic>
        <p:nvPicPr>
          <p:cNvPr id="1026" name="Picture 2" descr="It's Official! NASA's Famed Voyager 2 Spacecraft Reaches Interstellar Space">
            <a:extLst>
              <a:ext uri="{FF2B5EF4-FFF2-40B4-BE49-F238E27FC236}">
                <a16:creationId xmlns:a16="http://schemas.microsoft.com/office/drawing/2014/main" id="{4B1FD8F8-D438-491A-AE4F-A503A42816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41298"/>
            <a:ext cx="8305800" cy="30392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381000"/>
            <a:ext cx="9144000" cy="6172200"/>
          </a:xfrm>
          <a:prstGeom prst="rect">
            <a:avLst/>
          </a:prstGeom>
        </p:spPr>
      </p:pic>
      <p:sp>
        <p:nvSpPr>
          <p:cNvPr id="4" name="TextBox 3"/>
          <p:cNvSpPr txBox="1"/>
          <p:nvPr/>
        </p:nvSpPr>
        <p:spPr>
          <a:xfrm>
            <a:off x="5181600" y="4992469"/>
            <a:ext cx="2971800" cy="646331"/>
          </a:xfrm>
          <a:prstGeom prst="rect">
            <a:avLst/>
          </a:prstGeom>
          <a:noFill/>
        </p:spPr>
        <p:txBody>
          <a:bodyPr wrap="square" rtlCol="0">
            <a:spAutoFit/>
          </a:bodyPr>
          <a:lstStyle/>
          <a:p>
            <a:r>
              <a:rPr lang="en-US" dirty="0"/>
              <a:t>The boundary between solar wind and interstellar wind</a:t>
            </a:r>
          </a:p>
        </p:txBody>
      </p:sp>
      <p:sp>
        <p:nvSpPr>
          <p:cNvPr id="5" name="TextBox 4"/>
          <p:cNvSpPr txBox="1"/>
          <p:nvPr/>
        </p:nvSpPr>
        <p:spPr>
          <a:xfrm>
            <a:off x="6019800" y="1371600"/>
            <a:ext cx="3200400" cy="646331"/>
          </a:xfrm>
          <a:prstGeom prst="rect">
            <a:avLst/>
          </a:prstGeom>
          <a:noFill/>
        </p:spPr>
        <p:txBody>
          <a:bodyPr wrap="square" rtlCol="0">
            <a:spAutoFit/>
          </a:bodyPr>
          <a:lstStyle/>
          <a:p>
            <a:r>
              <a:rPr lang="en-US"/>
              <a:t>The heliosheath is the outer region of the heliosphere</a:t>
            </a:r>
            <a:endParaRPr lang="en-US" dirty="0"/>
          </a:p>
        </p:txBody>
      </p:sp>
      <p:sp>
        <p:nvSpPr>
          <p:cNvPr id="6" name="TextBox 5"/>
          <p:cNvSpPr txBox="1"/>
          <p:nvPr/>
        </p:nvSpPr>
        <p:spPr>
          <a:xfrm>
            <a:off x="5867400" y="5715000"/>
            <a:ext cx="3200400" cy="923330"/>
          </a:xfrm>
          <a:prstGeom prst="rect">
            <a:avLst/>
          </a:prstGeom>
          <a:noFill/>
        </p:spPr>
        <p:txBody>
          <a:bodyPr wrap="square" rtlCol="0">
            <a:spAutoFit/>
          </a:bodyPr>
          <a:lstStyle/>
          <a:p>
            <a:r>
              <a:rPr lang="en-US"/>
              <a:t>The solar wind, emanating from the Sun, creates a bubble that extends far past the orbits of the planets</a:t>
            </a:r>
            <a:endParaRPr lang="en-US" dirty="0"/>
          </a:p>
        </p:txBody>
      </p:sp>
      <p:sp>
        <p:nvSpPr>
          <p:cNvPr id="7" name="TextBox 6"/>
          <p:cNvSpPr txBox="1"/>
          <p:nvPr/>
        </p:nvSpPr>
        <p:spPr>
          <a:xfrm>
            <a:off x="4191000" y="453350"/>
            <a:ext cx="5334000" cy="923330"/>
          </a:xfrm>
          <a:prstGeom prst="rect">
            <a:avLst/>
          </a:prstGeom>
          <a:noFill/>
        </p:spPr>
        <p:txBody>
          <a:bodyPr wrap="square" rtlCol="0">
            <a:spAutoFit/>
          </a:bodyPr>
          <a:lstStyle/>
          <a:p>
            <a:r>
              <a:rPr lang="en-US" dirty="0"/>
              <a:t>As the heliosphere plows through interstellar space, a bow shock   forms, much as forms in front of a boulder in a stream. </a:t>
            </a:r>
            <a:br>
              <a:rPr lang="en-US" dirty="0"/>
            </a:br>
            <a:endParaRPr lang="en-US" dirty="0"/>
          </a:p>
        </p:txBody>
      </p:sp>
      <p:sp>
        <p:nvSpPr>
          <p:cNvPr id="3" name="TextBox 2">
            <a:extLst>
              <a:ext uri="{FF2B5EF4-FFF2-40B4-BE49-F238E27FC236}">
                <a16:creationId xmlns:a16="http://schemas.microsoft.com/office/drawing/2014/main" id="{8DDF4799-F395-4A92-BD6A-419D052651DE}"/>
              </a:ext>
            </a:extLst>
          </p:cNvPr>
          <p:cNvSpPr txBox="1"/>
          <p:nvPr/>
        </p:nvSpPr>
        <p:spPr>
          <a:xfrm>
            <a:off x="533400" y="2497604"/>
            <a:ext cx="2286000" cy="1938992"/>
          </a:xfrm>
          <a:prstGeom prst="rect">
            <a:avLst/>
          </a:prstGeom>
          <a:noFill/>
        </p:spPr>
        <p:txBody>
          <a:bodyPr wrap="square" rtlCol="0">
            <a:spAutoFit/>
          </a:bodyPr>
          <a:lstStyle/>
          <a:p>
            <a:r>
              <a:rPr lang="en-US" sz="4000" dirty="0">
                <a:solidFill>
                  <a:srgbClr val="FF0000"/>
                </a:solidFill>
              </a:rPr>
              <a:t>Both have left the Solar System</a:t>
            </a:r>
          </a:p>
        </p:txBody>
      </p:sp>
    </p:spTree>
    <p:extLst>
      <p:ext uri="{BB962C8B-B14F-4D97-AF65-F5344CB8AC3E}">
        <p14:creationId xmlns:p14="http://schemas.microsoft.com/office/powerpoint/2010/main" val="3961536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51" y="457200"/>
            <a:ext cx="9220200" cy="6617196"/>
          </a:xfrm>
          <a:prstGeom prst="rect">
            <a:avLst/>
          </a:prstGeom>
          <a:noFill/>
        </p:spPr>
        <p:txBody>
          <a:bodyPr wrap="square" rtlCol="0">
            <a:spAutoFit/>
          </a:bodyPr>
          <a:lstStyle/>
          <a:p>
            <a:r>
              <a:rPr lang="en-US" sz="1600" dirty="0">
                <a:latin typeface="+mn-lt"/>
              </a:rPr>
              <a:t>To envision the Sun's presence in the Milky Way galaxy, think of a ship plowing through the ocean, being tossed by currents. As the ship sails ahead, a bow shock spreads around the vessel. </a:t>
            </a:r>
            <a:br>
              <a:rPr lang="en-US" sz="1600" dirty="0">
                <a:latin typeface="+mn-lt"/>
              </a:rPr>
            </a:br>
            <a:br>
              <a:rPr lang="en-US" sz="1600" dirty="0">
                <a:latin typeface="+mn-lt"/>
              </a:rPr>
            </a:br>
            <a:r>
              <a:rPr lang="en-US" sz="1600" dirty="0">
                <a:latin typeface="+mn-lt"/>
              </a:rPr>
              <a:t>The area under the Sun's influence, stretching well beyond the planets and forming what's called the heliosphere, is like a ship. The outer edges of the heliosphere are gently buffeted by interstellar wind, the gas and dust between the stars. As the Sun orbits the center of the Milky Way galaxy, the heliosphere moves as well, creating a bow shock ahead of it in interstellar space. </a:t>
            </a:r>
            <a:br>
              <a:rPr lang="en-US" sz="1600" dirty="0">
                <a:latin typeface="+mn-lt"/>
              </a:rPr>
            </a:br>
            <a:br>
              <a:rPr lang="en-US" sz="1600" dirty="0">
                <a:latin typeface="+mn-lt"/>
              </a:rPr>
            </a:br>
            <a:r>
              <a:rPr lang="en-US" sz="1600" b="1" dirty="0">
                <a:latin typeface="+mn-lt"/>
              </a:rPr>
              <a:t>Termination Shock:</a:t>
            </a:r>
            <a:r>
              <a:rPr lang="en-US" sz="1600" dirty="0">
                <a:latin typeface="+mn-lt"/>
              </a:rPr>
              <a:t> </a:t>
            </a:r>
            <a:br>
              <a:rPr lang="en-US" sz="1600" dirty="0">
                <a:latin typeface="+mn-lt"/>
              </a:rPr>
            </a:br>
            <a:r>
              <a:rPr lang="en-US" sz="1600" dirty="0">
                <a:latin typeface="+mn-lt"/>
              </a:rPr>
              <a:t>Blowing outward billions of kilometers from the Sun is the solar wind, a thin stream of electrically charged gas. This wind travels at an average speed ranging from 300 to 700 kilometers per second (700,000 - 1,500,000 miles per hour) until it reaches the termination shock. At this point, the speed of the solar wind drops abruptly as it begins to feel the effects of interstellar wind. </a:t>
            </a:r>
          </a:p>
          <a:p>
            <a:br>
              <a:rPr lang="en-US" dirty="0"/>
            </a:br>
            <a:r>
              <a:rPr lang="en-US" b="1" dirty="0">
                <a:latin typeface="+mn-lt"/>
              </a:rPr>
              <a:t>Heliosphere:</a:t>
            </a:r>
            <a:r>
              <a:rPr lang="en-US" dirty="0">
                <a:latin typeface="+mn-lt"/>
              </a:rPr>
              <a:t> </a:t>
            </a:r>
            <a:br>
              <a:rPr lang="en-US" dirty="0">
                <a:latin typeface="+mn-lt"/>
              </a:rPr>
            </a:br>
            <a:r>
              <a:rPr lang="en-US" dirty="0">
                <a:latin typeface="+mn-lt"/>
              </a:rPr>
              <a:t>The solar wind, emanating from the Sun, creates a bubble that extends far past the orbits of the planets. This bubble is the heliosphere, shaped like a long wind sock as it moves with the Sun through interstellar space. </a:t>
            </a:r>
            <a:br>
              <a:rPr lang="en-US" dirty="0">
                <a:latin typeface="+mn-lt"/>
              </a:rPr>
            </a:br>
            <a:br>
              <a:rPr lang="en-US" dirty="0">
                <a:latin typeface="+mn-lt"/>
              </a:rPr>
            </a:br>
            <a:r>
              <a:rPr lang="en-US" b="1" dirty="0">
                <a:latin typeface="+mn-lt"/>
              </a:rPr>
              <a:t>Heliosheath:</a:t>
            </a:r>
            <a:r>
              <a:rPr lang="en-US" dirty="0">
                <a:latin typeface="+mn-lt"/>
              </a:rPr>
              <a:t> </a:t>
            </a:r>
            <a:br>
              <a:rPr lang="en-US" dirty="0">
                <a:latin typeface="+mn-lt"/>
              </a:rPr>
            </a:br>
            <a:r>
              <a:rPr lang="en-US" dirty="0">
                <a:latin typeface="+mn-lt"/>
              </a:rPr>
              <a:t>The heliosheath is the outer region of the heliosphere. Voyager entered the heliosheath about 14 billion kilometers (approximately 8.7 billion miles) from the Sun. This is about   94 times the distance from the Sun to Earth. </a:t>
            </a:r>
            <a:br>
              <a:rPr lang="en-US" dirty="0">
                <a:latin typeface="+mn-lt"/>
              </a:rPr>
            </a:br>
            <a:br>
              <a:rPr lang="en-US" dirty="0">
                <a:latin typeface="+mn-lt"/>
              </a:rPr>
            </a:br>
            <a:endParaRPr lang="en-US" dirty="0">
              <a:latin typeface="+mn-lt"/>
            </a:endParaRPr>
          </a:p>
        </p:txBody>
      </p:sp>
    </p:spTree>
    <p:extLst>
      <p:ext uri="{BB962C8B-B14F-4D97-AF65-F5344CB8AC3E}">
        <p14:creationId xmlns:p14="http://schemas.microsoft.com/office/powerpoint/2010/main" val="319268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04800"/>
            <a:ext cx="7216422" cy="5358193"/>
          </a:xfrm>
          <a:prstGeom prst="rect">
            <a:avLst/>
          </a:prstGeom>
        </p:spPr>
      </p:pic>
      <p:sp>
        <p:nvSpPr>
          <p:cNvPr id="3" name="TextBox 2"/>
          <p:cNvSpPr txBox="1"/>
          <p:nvPr/>
        </p:nvSpPr>
        <p:spPr>
          <a:xfrm>
            <a:off x="2057400" y="4648200"/>
            <a:ext cx="5029200" cy="1569660"/>
          </a:xfrm>
          <a:prstGeom prst="rect">
            <a:avLst/>
          </a:prstGeom>
          <a:noFill/>
        </p:spPr>
        <p:txBody>
          <a:bodyPr wrap="square" rtlCol="0">
            <a:spAutoFit/>
          </a:bodyPr>
          <a:lstStyle/>
          <a:p>
            <a:pPr algn="ctr"/>
            <a:r>
              <a:rPr lang="en-US" sz="3200" dirty="0"/>
              <a:t>The two Voyager Spacecraft contain our message                                  to the Universe…</a:t>
            </a:r>
          </a:p>
        </p:txBody>
      </p:sp>
    </p:spTree>
    <p:extLst>
      <p:ext uri="{BB962C8B-B14F-4D97-AF65-F5344CB8AC3E}">
        <p14:creationId xmlns:p14="http://schemas.microsoft.com/office/powerpoint/2010/main" val="3162400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820591" y="152400"/>
            <a:ext cx="7171009" cy="6553200"/>
          </a:xfrm>
          <a:prstGeom prst="rect">
            <a:avLst/>
          </a:prstGeom>
        </p:spPr>
      </p:pic>
    </p:spTree>
  </p:cSld>
  <p:clrMapOvr>
    <a:masterClrMapping/>
  </p:clrMapOvr>
  <p:transition advTm="9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895600"/>
            <a:ext cx="7391400" cy="1323439"/>
          </a:xfrm>
          <a:prstGeom prst="rect">
            <a:avLst/>
          </a:prstGeom>
          <a:noFill/>
        </p:spPr>
        <p:txBody>
          <a:bodyPr wrap="square" rtlCol="0">
            <a:spAutoFit/>
          </a:bodyPr>
          <a:lstStyle/>
          <a:p>
            <a:r>
              <a:rPr lang="en-US" sz="4000" dirty="0"/>
              <a:t>It contains a 12 inch copper phonograph record which contains the following….</a:t>
            </a:r>
          </a:p>
        </p:txBody>
      </p:sp>
    </p:spTree>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4294967295"/>
          </p:nvPr>
        </p:nvSpPr>
        <p:spPr>
          <a:xfrm>
            <a:off x="0" y="2600325"/>
            <a:ext cx="8077200" cy="4114800"/>
          </a:xfrm>
        </p:spPr>
        <p:txBody>
          <a:bodyPr/>
          <a:lstStyle/>
          <a:p>
            <a:pPr marL="0" indent="0">
              <a:lnSpc>
                <a:spcPct val="80000"/>
              </a:lnSpc>
              <a:buNone/>
            </a:pPr>
            <a:endParaRPr lang="en-US" altLang="en-US" sz="5400" i="1" dirty="0">
              <a:effectLst>
                <a:outerShdw blurRad="38100" dist="38100" dir="2700000" algn="tl">
                  <a:srgbClr val="FFFFFF"/>
                </a:outerShdw>
              </a:effectLst>
              <a:latin typeface="Mistral" panose="03090702030407020403" pitchFamily="66" charset="0"/>
            </a:endParaRPr>
          </a:p>
          <a:p>
            <a:pPr>
              <a:lnSpc>
                <a:spcPct val="80000"/>
              </a:lnSpc>
            </a:pPr>
            <a:endParaRPr lang="en-US" altLang="en-US" sz="5400" i="1" dirty="0"/>
          </a:p>
        </p:txBody>
      </p:sp>
      <p:sp>
        <p:nvSpPr>
          <p:cNvPr id="182276" name="Rectangle 4"/>
          <p:cNvSpPr>
            <a:spLocks noChangeArrowheads="1"/>
          </p:cNvSpPr>
          <p:nvPr/>
        </p:nvSpPr>
        <p:spPr bwMode="auto">
          <a:xfrm>
            <a:off x="0" y="3135313"/>
            <a:ext cx="184150" cy="2287587"/>
          </a:xfrm>
          <a:prstGeom prst="rect">
            <a:avLst/>
          </a:prstGeom>
          <a:noFill/>
          <a:ln>
            <a:noFill/>
          </a:ln>
          <a:effectLst/>
        </p:spPr>
        <p:txBody>
          <a:bodyPr wrap="none">
            <a:spAutoFit/>
          </a:bodyPr>
          <a:lstStyle/>
          <a:p>
            <a:pPr>
              <a:lnSpc>
                <a:spcPct val="80000"/>
              </a:lnSpc>
              <a:spcBef>
                <a:spcPct val="20000"/>
              </a:spcBef>
              <a:buClr>
                <a:schemeClr val="hlink"/>
              </a:buClr>
              <a:buSzPct val="70000"/>
              <a:buFont typeface="Wingdings" pitchFamily="2" charset="2"/>
              <a:buNone/>
              <a:defRPr/>
            </a:pPr>
            <a:endParaRPr lang="en-US" sz="6000" b="1">
              <a:effectLst>
                <a:outerShdw blurRad="38100" dist="38100" dir="2700000" algn="tl">
                  <a:srgbClr val="000000"/>
                </a:outerShdw>
              </a:effectLst>
              <a:latin typeface="Tahoma" pitchFamily="34" charset="0"/>
              <a:cs typeface="+mn-cs"/>
            </a:endParaRPr>
          </a:p>
          <a:p>
            <a:pPr>
              <a:lnSpc>
                <a:spcPct val="80000"/>
              </a:lnSpc>
              <a:spcBef>
                <a:spcPct val="20000"/>
              </a:spcBef>
              <a:buClr>
                <a:schemeClr val="hlink"/>
              </a:buClr>
              <a:buSzPct val="70000"/>
              <a:buFont typeface="Wingdings" pitchFamily="2" charset="2"/>
              <a:buNone/>
              <a:defRPr/>
            </a:pPr>
            <a:endParaRPr lang="en-US" sz="9600">
              <a:latin typeface="Tahoma" pitchFamily="34" charset="0"/>
              <a:cs typeface="+mn-cs"/>
            </a:endParaRPr>
          </a:p>
        </p:txBody>
      </p:sp>
      <p:pic>
        <p:nvPicPr>
          <p:cNvPr id="182277" name="~PP13293.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8" name="Letter"/>
          <p:cNvSpPr>
            <a:spLocks noEditPoints="1" noChangeArrowheads="1"/>
          </p:cNvSpPr>
          <p:nvPr/>
        </p:nvSpPr>
        <p:spPr bwMode="auto">
          <a:xfrm>
            <a:off x="8706485" y="1250895"/>
            <a:ext cx="2266950" cy="1133475"/>
          </a:xfrm>
          <a:custGeom>
            <a:avLst/>
            <a:gdLst>
              <a:gd name="T0" fmla="*/ 0 w 21600"/>
              <a:gd name="T1" fmla="*/ 0 h 21600"/>
              <a:gd name="T2" fmla="*/ 1133475 w 21600"/>
              <a:gd name="T3" fmla="*/ 0 h 21600"/>
              <a:gd name="T4" fmla="*/ 2266950 w 21600"/>
              <a:gd name="T5" fmla="*/ 0 h 21600"/>
              <a:gd name="T6" fmla="*/ 2266950 w 21600"/>
              <a:gd name="T7" fmla="*/ 566738 h 21600"/>
              <a:gd name="T8" fmla="*/ 2266950 w 21600"/>
              <a:gd name="T9" fmla="*/ 1133475 h 21600"/>
              <a:gd name="T10" fmla="*/ 1133475 w 21600"/>
              <a:gd name="T11" fmla="*/ 1133475 h 21600"/>
              <a:gd name="T12" fmla="*/ 0 w 21600"/>
              <a:gd name="T13" fmla="*/ 1133475 h 21600"/>
              <a:gd name="T14" fmla="*/ 0 w 21600"/>
              <a:gd name="T15" fmla="*/ 566738 h 21600"/>
              <a:gd name="T16" fmla="*/ 0 60000 65536"/>
              <a:gd name="T17" fmla="*/ 0 60000 65536"/>
              <a:gd name="T18" fmla="*/ 0 60000 65536"/>
              <a:gd name="T19" fmla="*/ 0 60000 65536"/>
              <a:gd name="T20" fmla="*/ 0 60000 65536"/>
              <a:gd name="T21" fmla="*/ 0 60000 65536"/>
              <a:gd name="T22" fmla="*/ 0 60000 65536"/>
              <a:gd name="T23" fmla="*/ 0 60000 65536"/>
              <a:gd name="T24" fmla="*/ 5304 w 21600"/>
              <a:gd name="T25" fmla="*/ 9216 h 21600"/>
              <a:gd name="T26" fmla="*/ 17504 w 21600"/>
              <a:gd name="T27" fmla="*/ 183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eaLnBrk="0" hangingPunct="0">
              <a:defRPr/>
            </a:pPr>
            <a:endParaRPr lang="en-US" sz="2400" b="1" i="1">
              <a:latin typeface="Damn Noisy Kids" pitchFamily="34" charset="0"/>
              <a:cs typeface="+mn-cs"/>
            </a:endParaRPr>
          </a:p>
        </p:txBody>
      </p:sp>
      <p:grpSp>
        <p:nvGrpSpPr>
          <p:cNvPr id="23559" name="Group 7"/>
          <p:cNvGrpSpPr>
            <a:grpSpLocks/>
          </p:cNvGrpSpPr>
          <p:nvPr/>
        </p:nvGrpSpPr>
        <p:grpSpPr bwMode="auto">
          <a:xfrm>
            <a:off x="5486400" y="3581400"/>
            <a:ext cx="3657600" cy="3276600"/>
            <a:chOff x="2304" y="1584"/>
            <a:chExt cx="1740" cy="1554"/>
          </a:xfrm>
        </p:grpSpPr>
        <p:sp>
          <p:nvSpPr>
            <p:cNvPr id="23560" name="Film"/>
            <p:cNvSpPr>
              <a:spLocks noEditPoints="1" noChangeArrowheads="1"/>
            </p:cNvSpPr>
            <p:nvPr/>
          </p:nvSpPr>
          <p:spPr bwMode="auto">
            <a:xfrm>
              <a:off x="2304" y="1980"/>
              <a:ext cx="726" cy="11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4969 w 21600"/>
                <a:gd name="T25" fmla="*/ 8133 h 21600"/>
                <a:gd name="T26" fmla="*/ 17078 w 21600"/>
                <a:gd name="T27" fmla="*/ 134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en-US"/>
            </a:p>
          </p:txBody>
        </p:sp>
        <p:sp>
          <p:nvSpPr>
            <p:cNvPr id="182281" name="Sound"/>
            <p:cNvSpPr>
              <a:spLocks noEditPoints="1" noChangeArrowheads="1"/>
            </p:cNvSpPr>
            <p:nvPr/>
          </p:nvSpPr>
          <p:spPr bwMode="auto">
            <a:xfrm>
              <a:off x="2724" y="1584"/>
              <a:ext cx="1008" cy="768"/>
            </a:xfrm>
            <a:custGeom>
              <a:avLst/>
              <a:gdLst>
                <a:gd name="T0" fmla="*/ 521 w 21600"/>
                <a:gd name="T1" fmla="*/ 752 h 21600"/>
                <a:gd name="T2" fmla="*/ 521 w 21600"/>
                <a:gd name="T3" fmla="*/ 0 h 21600"/>
                <a:gd name="T4" fmla="*/ 0 w 21600"/>
                <a:gd name="T5" fmla="*/ 384 h 21600"/>
                <a:gd name="T6" fmla="*/ 1008 w 21600"/>
                <a:gd name="T7" fmla="*/ 384 h 21600"/>
                <a:gd name="T8" fmla="*/ 0 60000 65536"/>
                <a:gd name="T9" fmla="*/ 0 60000 65536"/>
                <a:gd name="T10" fmla="*/ 0 60000 65536"/>
                <a:gd name="T11" fmla="*/ 0 60000 65536"/>
                <a:gd name="T12" fmla="*/ 236 w 21600"/>
                <a:gd name="T13" fmla="*/ 7594 h 21600"/>
                <a:gd name="T14" fmla="*/ 10757 w 21600"/>
                <a:gd name="T15" fmla="*/ 13556 h 21600"/>
              </a:gdLst>
              <a:ahLst/>
              <a:cxnLst>
                <a:cxn ang="T8">
                  <a:pos x="T0" y="T1"/>
                </a:cxn>
                <a:cxn ang="T9">
                  <a:pos x="T2" y="T3"/>
                </a:cxn>
                <a:cxn ang="T10">
                  <a:pos x="T4" y="T5"/>
                </a:cxn>
                <a:cxn ang="T11">
                  <a:pos x="T6" y="T7"/>
                </a:cxn>
              </a:cxnLst>
              <a:rect l="T12" t="T13" r="T14" b="T15"/>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eaLnBrk="0" hangingPunct="0">
                <a:defRPr/>
              </a:pPr>
              <a:endParaRPr lang="en-US" sz="2400" b="1" i="1">
                <a:latin typeface="Damn Noisy Kids" pitchFamily="34" charset="0"/>
                <a:cs typeface="+mn-cs"/>
              </a:endParaRPr>
            </a:p>
          </p:txBody>
        </p:sp>
        <p:sp>
          <p:nvSpPr>
            <p:cNvPr id="182282" name="Photo"/>
            <p:cNvSpPr>
              <a:spLocks noEditPoints="1" noChangeArrowheads="1"/>
            </p:cNvSpPr>
            <p:nvPr/>
          </p:nvSpPr>
          <p:spPr bwMode="auto">
            <a:xfrm>
              <a:off x="3108" y="2040"/>
              <a:ext cx="936" cy="696"/>
            </a:xfrm>
            <a:custGeom>
              <a:avLst/>
              <a:gdLst>
                <a:gd name="T0" fmla="*/ 0 w 21600"/>
                <a:gd name="T1" fmla="*/ 99 h 21600"/>
                <a:gd name="T2" fmla="*/ 468 w 21600"/>
                <a:gd name="T3" fmla="*/ 0 h 21600"/>
                <a:gd name="T4" fmla="*/ 936 w 21600"/>
                <a:gd name="T5" fmla="*/ 99 h 21600"/>
                <a:gd name="T6" fmla="*/ 936 w 21600"/>
                <a:gd name="T7" fmla="*/ 348 h 21600"/>
                <a:gd name="T8" fmla="*/ 936 w 21600"/>
                <a:gd name="T9" fmla="*/ 696 h 21600"/>
                <a:gd name="T10" fmla="*/ 468 w 21600"/>
                <a:gd name="T11" fmla="*/ 702 h 21600"/>
                <a:gd name="T12" fmla="*/ 0 w 21600"/>
                <a:gd name="T13" fmla="*/ 696 h 21600"/>
                <a:gd name="T14" fmla="*/ 0 w 21600"/>
                <a:gd name="T15" fmla="*/ 348 h 21600"/>
                <a:gd name="T16" fmla="*/ 0 60000 65536"/>
                <a:gd name="T17" fmla="*/ 0 60000 65536"/>
                <a:gd name="T18" fmla="*/ 0 60000 65536"/>
                <a:gd name="T19" fmla="*/ 0 60000 65536"/>
                <a:gd name="T20" fmla="*/ 0 60000 65536"/>
                <a:gd name="T21" fmla="*/ 0 60000 65536"/>
                <a:gd name="T22" fmla="*/ 0 60000 65536"/>
                <a:gd name="T23" fmla="*/ 0 60000 65536"/>
                <a:gd name="T24" fmla="*/ 7777 w 21600"/>
                <a:gd name="T25" fmla="*/ 8224 h 21600"/>
                <a:gd name="T26" fmla="*/ 13754 w 21600"/>
                <a:gd name="T27" fmla="*/ 1688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eaLnBrk="0" hangingPunct="0">
                <a:defRPr/>
              </a:pPr>
              <a:endParaRPr lang="en-US" sz="2400" b="1" i="1">
                <a:latin typeface="Damn Noisy Kids" pitchFamily="34" charset="0"/>
                <a:cs typeface="+mn-cs"/>
              </a:endParaRPr>
            </a:p>
          </p:txBody>
        </p:sp>
        <p:sp>
          <p:nvSpPr>
            <p:cNvPr id="182283" name="Music"/>
            <p:cNvSpPr>
              <a:spLocks noEditPoints="1" noChangeArrowheads="1"/>
            </p:cNvSpPr>
            <p:nvPr/>
          </p:nvSpPr>
          <p:spPr bwMode="auto">
            <a:xfrm>
              <a:off x="3216" y="2448"/>
              <a:ext cx="768" cy="672"/>
            </a:xfrm>
            <a:custGeom>
              <a:avLst/>
              <a:gdLst>
                <a:gd name="T0" fmla="*/ 261 w 21600"/>
                <a:gd name="T1" fmla="*/ 1 h 21600"/>
                <a:gd name="T2" fmla="*/ 262 w 21600"/>
                <a:gd name="T3" fmla="*/ 308 h 21600"/>
                <a:gd name="T4" fmla="*/ 771 w 21600"/>
                <a:gd name="T5" fmla="*/ 313 h 21600"/>
                <a:gd name="T6" fmla="*/ 261 w 21600"/>
                <a:gd name="T7" fmla="*/ 1 h 21600"/>
                <a:gd name="T8" fmla="*/ 768 w 21600"/>
                <a:gd name="T9" fmla="*/ 0 h 21600"/>
                <a:gd name="T10" fmla="*/ 0 60000 65536"/>
                <a:gd name="T11" fmla="*/ 0 60000 65536"/>
                <a:gd name="T12" fmla="*/ 0 60000 65536"/>
                <a:gd name="T13" fmla="*/ 0 60000 65536"/>
                <a:gd name="T14" fmla="*/ 0 60000 65536"/>
                <a:gd name="T15" fmla="*/ 7988 w 21600"/>
                <a:gd name="T16" fmla="*/ 932 h 21600"/>
                <a:gd name="T17" fmla="*/ 20925 w 21600"/>
                <a:gd name="T18" fmla="*/ 5368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eaLnBrk="0" hangingPunct="0">
                <a:defRPr/>
              </a:pPr>
              <a:endParaRPr lang="en-US" sz="2400" b="1" i="1">
                <a:latin typeface="Damn Noisy Kids" pitchFamily="34" charset="0"/>
                <a:cs typeface="+mn-cs"/>
              </a:endParaRPr>
            </a:p>
          </p:txBody>
        </p:sp>
      </p:grpSp>
      <p:sp>
        <p:nvSpPr>
          <p:cNvPr id="2" name="TextBox 1"/>
          <p:cNvSpPr txBox="1"/>
          <p:nvPr/>
        </p:nvSpPr>
        <p:spPr>
          <a:xfrm>
            <a:off x="986264" y="595889"/>
            <a:ext cx="6026238" cy="4154984"/>
          </a:xfrm>
          <a:prstGeom prst="rect">
            <a:avLst/>
          </a:prstGeom>
          <a:noFill/>
        </p:spPr>
        <p:txBody>
          <a:bodyPr wrap="square" rtlCol="0">
            <a:spAutoFit/>
          </a:bodyPr>
          <a:lstStyle/>
          <a:p>
            <a:r>
              <a:rPr lang="en-US" sz="4400" dirty="0"/>
              <a:t>Voyager’s Content: </a:t>
            </a:r>
          </a:p>
          <a:p>
            <a:endParaRPr lang="en-US" sz="4400" dirty="0"/>
          </a:p>
          <a:p>
            <a:r>
              <a:rPr lang="en-US" sz="4400" dirty="0"/>
              <a:t>A message from President Carter</a:t>
            </a:r>
          </a:p>
          <a:p>
            <a:endParaRPr lang="en-US" sz="4400" dirty="0"/>
          </a:p>
          <a:p>
            <a:r>
              <a:rPr lang="en-US" sz="4400" dirty="0"/>
              <a:t>Music from various countries and centuries</a:t>
            </a: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000" fill="hold"/>
                                        <p:tgtEl>
                                          <p:spTgt spid="18227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Prev" delay="0">
                      <p:tgtEl>
                        <p:sldTgt/>
                      </p:tgtEl>
                    </p:cond>
                    <p:cond evt="onStopAudio" delay="0">
                      <p:tgtEl>
                        <p:sldTgt/>
                      </p:tgtEl>
                    </p:cond>
                  </p:endCondLst>
                </p:cTn>
                <p:tgtEl>
                  <p:spTgt spid="182277"/>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MC90044145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880" y="399365"/>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11680" y="1600200"/>
            <a:ext cx="4222631" cy="923330"/>
          </a:xfrm>
          <a:prstGeom prst="rect">
            <a:avLst/>
          </a:prstGeom>
        </p:spPr>
        <p:txBody>
          <a:bodyPr wrap="none">
            <a:spAutoFit/>
          </a:bodyPr>
          <a:lstStyle/>
          <a:p>
            <a:r>
              <a:rPr lang="en-US" sz="5400" dirty="0"/>
              <a:t>Voyager includes: </a:t>
            </a:r>
          </a:p>
        </p:txBody>
      </p:sp>
      <p:sp>
        <p:nvSpPr>
          <p:cNvPr id="5" name="TextBox 4"/>
          <p:cNvSpPr txBox="1"/>
          <p:nvPr/>
        </p:nvSpPr>
        <p:spPr>
          <a:xfrm>
            <a:off x="1981200" y="3119735"/>
            <a:ext cx="6172200" cy="1569660"/>
          </a:xfrm>
          <a:prstGeom prst="rect">
            <a:avLst/>
          </a:prstGeom>
          <a:noFill/>
        </p:spPr>
        <p:txBody>
          <a:bodyPr wrap="square" rtlCol="0">
            <a:spAutoFit/>
          </a:bodyPr>
          <a:lstStyle/>
          <a:p>
            <a:r>
              <a:rPr lang="en-US" sz="4800" dirty="0"/>
              <a:t>Electronic diagrams, pictures, and printed words</a:t>
            </a:r>
          </a:p>
        </p:txBody>
      </p:sp>
    </p:spTree>
  </p:cSld>
  <p:clrMapOvr>
    <a:masterClrMapping/>
  </p:clrMapOvr>
  <p:transition advTm="7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IMG_0549 alone 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733800"/>
            <a:ext cx="3581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47800" y="1618595"/>
            <a:ext cx="6324600" cy="1754326"/>
          </a:xfrm>
          <a:prstGeom prst="rect">
            <a:avLst/>
          </a:prstGeom>
          <a:noFill/>
        </p:spPr>
        <p:txBody>
          <a:bodyPr wrap="square" rtlCol="0">
            <a:spAutoFit/>
          </a:bodyPr>
          <a:lstStyle/>
          <a:p>
            <a:pPr algn="ctr"/>
            <a:r>
              <a:rPr lang="en-US" sz="3600" dirty="0"/>
              <a:t>Voyager 1 will stop sending signals when it is </a:t>
            </a:r>
            <a:r>
              <a:rPr lang="en-US" sz="3600" dirty="0">
                <a:solidFill>
                  <a:srgbClr val="FFC000"/>
                </a:solidFill>
              </a:rPr>
              <a:t>12.4 Billion Miles </a:t>
            </a:r>
            <a:r>
              <a:rPr lang="en-US" sz="3600" dirty="0"/>
              <a:t>away from our Sun</a:t>
            </a:r>
          </a:p>
        </p:txBody>
      </p:sp>
    </p:spTree>
  </p:cSld>
  <p:clrMapOvr>
    <a:masterClrMapping/>
  </p:clrMapOvr>
  <p:transition advTm="11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MP90040750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048000"/>
            <a:ext cx="41148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609600"/>
            <a:ext cx="7696200" cy="2123658"/>
          </a:xfrm>
          <a:prstGeom prst="rect">
            <a:avLst/>
          </a:prstGeom>
          <a:noFill/>
        </p:spPr>
        <p:txBody>
          <a:bodyPr wrap="square" rtlCol="0">
            <a:spAutoFit/>
          </a:bodyPr>
          <a:lstStyle/>
          <a:p>
            <a:pPr algn="ctr"/>
            <a:r>
              <a:rPr lang="en-US" sz="4400" dirty="0"/>
              <a:t>Voyager 2 will stop sending signals when it is </a:t>
            </a:r>
            <a:r>
              <a:rPr lang="en-US" sz="4400" dirty="0">
                <a:solidFill>
                  <a:srgbClr val="FFC000"/>
                </a:solidFill>
              </a:rPr>
              <a:t>10.5 Billion </a:t>
            </a:r>
            <a:r>
              <a:rPr lang="en-US" sz="4400" dirty="0"/>
              <a:t>Miles away from our Sun</a:t>
            </a:r>
          </a:p>
        </p:txBody>
      </p:sp>
    </p:spTree>
  </p:cSld>
  <p:clrMapOvr>
    <a:masterClrMapping/>
  </p:clrMapOvr>
  <p:transition advTm="11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286000"/>
            <a:ext cx="6019800" cy="2123658"/>
          </a:xfrm>
          <a:prstGeom prst="rect">
            <a:avLst/>
          </a:prstGeom>
          <a:noFill/>
        </p:spPr>
        <p:txBody>
          <a:bodyPr wrap="square" rtlCol="0">
            <a:spAutoFit/>
          </a:bodyPr>
          <a:lstStyle/>
          <a:p>
            <a:pPr algn="ctr"/>
            <a:r>
              <a:rPr lang="en-US" sz="4400" dirty="0"/>
              <a:t>The Voyage spacecraft have enough power to send signals until the year </a:t>
            </a:r>
            <a:r>
              <a:rPr lang="en-US" sz="4400" dirty="0">
                <a:solidFill>
                  <a:srgbClr val="FFC000"/>
                </a:solidFill>
              </a:rPr>
              <a:t>2025</a:t>
            </a:r>
          </a:p>
        </p:txBody>
      </p:sp>
    </p:spTree>
  </p:cSld>
  <p:clrMapOvr>
    <a:masterClrMapping/>
  </p:clrMapOvr>
  <p:transition advTm="12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157480" y="1905000"/>
            <a:ext cx="89916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t>If the Voyagers do not crash into anything in their path,                                                 they will continue to travel at                                                  </a:t>
            </a:r>
            <a:r>
              <a:rPr lang="en-US" altLang="en-US" sz="3600" dirty="0">
                <a:solidFill>
                  <a:srgbClr val="FFC000"/>
                </a:solidFill>
              </a:rPr>
              <a:t>“9 miles each second,                                                        forever…”</a:t>
            </a:r>
          </a:p>
          <a:p>
            <a:pPr algn="ctr">
              <a:spcBef>
                <a:spcPct val="50000"/>
              </a:spcBef>
            </a:pPr>
            <a:r>
              <a:rPr lang="en-US" altLang="en-US" sz="3600" dirty="0">
                <a:solidFill>
                  <a:srgbClr val="FFC000"/>
                </a:solidFill>
              </a:rPr>
              <a:t>The Voyagers will eventually                                                     orbit the center of the Milky Way Galaxy.</a:t>
            </a:r>
          </a:p>
        </p:txBody>
      </p:sp>
    </p:spTree>
    <p:extLst>
      <p:ext uri="{BB962C8B-B14F-4D97-AF65-F5344CB8AC3E}">
        <p14:creationId xmlns:p14="http://schemas.microsoft.com/office/powerpoint/2010/main" val="1869100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19819"/>
            <a:ext cx="7772400" cy="6400800"/>
          </a:xfrm>
          <a:prstGeom prst="rect">
            <a:avLst/>
          </a:prstGeom>
          <a:noFill/>
        </p:spPr>
        <p:txBody>
          <a:bodyPr wrap="square" rtlCol="0">
            <a:spAutoFit/>
          </a:bodyPr>
          <a:lstStyle/>
          <a:p>
            <a:endParaRPr lang="en-US" dirty="0"/>
          </a:p>
        </p:txBody>
      </p:sp>
      <p:sp>
        <p:nvSpPr>
          <p:cNvPr id="6" name="TextBox 5"/>
          <p:cNvSpPr txBox="1"/>
          <p:nvPr/>
        </p:nvSpPr>
        <p:spPr>
          <a:xfrm>
            <a:off x="685800" y="416943"/>
            <a:ext cx="7772400" cy="6400800"/>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
        <p:nvSpPr>
          <p:cNvPr id="9" name="TextBox 8"/>
          <p:cNvSpPr txBox="1"/>
          <p:nvPr/>
        </p:nvSpPr>
        <p:spPr>
          <a:xfrm>
            <a:off x="457200" y="4495800"/>
            <a:ext cx="8401050" cy="1938992"/>
          </a:xfrm>
          <a:prstGeom prst="rect">
            <a:avLst/>
          </a:prstGeom>
          <a:noFill/>
        </p:spPr>
        <p:txBody>
          <a:bodyPr wrap="square" rtlCol="0">
            <a:spAutoFit/>
          </a:bodyPr>
          <a:lstStyle/>
          <a:p>
            <a:pPr algn="ctr"/>
            <a:r>
              <a:rPr lang="en-US" sz="4000" dirty="0"/>
              <a:t>Voyager 1’s destination in </a:t>
            </a:r>
            <a:r>
              <a:rPr lang="en-US" sz="4000" dirty="0">
                <a:solidFill>
                  <a:srgbClr val="FFC000"/>
                </a:solidFill>
              </a:rPr>
              <a:t>40,000</a:t>
            </a:r>
            <a:r>
              <a:rPr lang="en-US" sz="4000" dirty="0"/>
              <a:t> years is                                                 a star in the Camelopardalis constellation,                                                        designated AC+79 3888</a:t>
            </a:r>
          </a:p>
        </p:txBody>
      </p:sp>
    </p:spTree>
    <p:extLst>
      <p:ext uri="{BB962C8B-B14F-4D97-AF65-F5344CB8AC3E}">
        <p14:creationId xmlns:p14="http://schemas.microsoft.com/office/powerpoint/2010/main" val="171529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524000"/>
            <a:ext cx="8686800" cy="3970318"/>
          </a:xfrm>
          <a:prstGeom prst="rect">
            <a:avLst/>
          </a:prstGeom>
        </p:spPr>
        <p:txBody>
          <a:bodyPr wrap="square">
            <a:spAutoFit/>
          </a:bodyPr>
          <a:lstStyle/>
          <a:p>
            <a:r>
              <a:rPr lang="en-US" dirty="0">
                <a:latin typeface="+mn-lt"/>
              </a:rPr>
              <a:t>The heliosheath is just beyond the termination shock, the point where the solar wind slows abruptly, becoming denser and hotter. The solar wind piles up as it presses outward against the approaching wind in interstellar space. </a:t>
            </a:r>
            <a:br>
              <a:rPr lang="en-US" dirty="0">
                <a:latin typeface="+mn-lt"/>
              </a:rPr>
            </a:br>
            <a:br>
              <a:rPr lang="en-US" dirty="0">
                <a:latin typeface="+mn-lt"/>
              </a:rPr>
            </a:br>
            <a:r>
              <a:rPr lang="en-US" b="1" dirty="0">
                <a:latin typeface="+mn-lt"/>
              </a:rPr>
              <a:t>Heliopause:</a:t>
            </a:r>
            <a:r>
              <a:rPr lang="en-US" dirty="0">
                <a:latin typeface="+mn-lt"/>
              </a:rPr>
              <a:t> </a:t>
            </a:r>
            <a:br>
              <a:rPr lang="en-US" dirty="0">
                <a:latin typeface="+mn-lt"/>
              </a:rPr>
            </a:br>
            <a:r>
              <a:rPr lang="en-US" dirty="0">
                <a:latin typeface="+mn-lt"/>
              </a:rPr>
              <a:t>The boundary between solar wind and interstellar wind is the heliopause, where the pressure of the two winds are in balance. This balance in pressure causes the solar wind to turn back and flow down the tail of the heliosphere. Once Voyager passes the heliopause, it will be in interstellar space. </a:t>
            </a:r>
            <a:br>
              <a:rPr lang="en-US" dirty="0">
                <a:latin typeface="+mn-lt"/>
              </a:rPr>
            </a:br>
            <a:br>
              <a:rPr lang="en-US" dirty="0">
                <a:latin typeface="+mn-lt"/>
              </a:rPr>
            </a:br>
            <a:r>
              <a:rPr lang="en-US" b="1" dirty="0">
                <a:latin typeface="+mn-lt"/>
              </a:rPr>
              <a:t>Bow shock:</a:t>
            </a:r>
            <a:r>
              <a:rPr lang="en-US" dirty="0">
                <a:latin typeface="+mn-lt"/>
              </a:rPr>
              <a:t> </a:t>
            </a:r>
            <a:br>
              <a:rPr lang="en-US" dirty="0">
                <a:latin typeface="+mn-lt"/>
              </a:rPr>
            </a:br>
            <a:r>
              <a:rPr lang="en-US" dirty="0">
                <a:latin typeface="+mn-lt"/>
              </a:rPr>
              <a:t>As the heliosphere plows through interstellar space, a bow shock forms, much as forms in front of a boulder in a stream. </a:t>
            </a:r>
            <a:br>
              <a:rPr lang="en-US" dirty="0">
                <a:latin typeface="+mn-lt"/>
              </a:rPr>
            </a:br>
            <a:endParaRPr lang="en-US" dirty="0">
              <a:latin typeface="+mn-lt"/>
            </a:endParaRPr>
          </a:p>
        </p:txBody>
      </p:sp>
    </p:spTree>
    <p:extLst>
      <p:ext uri="{BB962C8B-B14F-4D97-AF65-F5344CB8AC3E}">
        <p14:creationId xmlns:p14="http://schemas.microsoft.com/office/powerpoint/2010/main" val="1129533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4182894"/>
            <a:ext cx="8001000" cy="2308324"/>
          </a:xfrm>
          <a:prstGeom prst="rect">
            <a:avLst/>
          </a:prstGeom>
        </p:spPr>
        <p:txBody>
          <a:bodyPr wrap="square">
            <a:spAutoFit/>
          </a:bodyPr>
          <a:lstStyle/>
          <a:p>
            <a:pPr algn="ctr">
              <a:spcBef>
                <a:spcPct val="50000"/>
              </a:spcBef>
            </a:pPr>
            <a:r>
              <a:rPr lang="en-US" sz="4800" dirty="0"/>
              <a:t>4 robotic emissaries from Earth are now voyaging through                           </a:t>
            </a:r>
            <a:r>
              <a:rPr lang="en-US" sz="4800" dirty="0">
                <a:solidFill>
                  <a:srgbClr val="FFC000"/>
                </a:solidFill>
              </a:rPr>
              <a:t>interstellar space.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 y="838200"/>
            <a:ext cx="5747657" cy="3352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0"/>
            <a:ext cx="4952365" cy="3344694"/>
          </a:xfrm>
          <a:prstGeom prst="rect">
            <a:avLst/>
          </a:prstGeom>
        </p:spPr>
      </p:pic>
    </p:spTree>
    <p:extLst>
      <p:ext uri="{BB962C8B-B14F-4D97-AF65-F5344CB8AC3E}">
        <p14:creationId xmlns:p14="http://schemas.microsoft.com/office/powerpoint/2010/main" val="173703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057400"/>
            <a:ext cx="3886200" cy="2123658"/>
          </a:xfrm>
          <a:prstGeom prst="rect">
            <a:avLst/>
          </a:prstGeom>
          <a:noFill/>
        </p:spPr>
        <p:txBody>
          <a:bodyPr wrap="square" rtlCol="0">
            <a:spAutoFit/>
          </a:bodyPr>
          <a:lstStyle/>
          <a:p>
            <a:r>
              <a:rPr lang="en-US" sz="6600" dirty="0"/>
              <a:t>But wait,</a:t>
            </a:r>
          </a:p>
          <a:p>
            <a:r>
              <a:rPr lang="en-US" sz="6600" dirty="0">
                <a:solidFill>
                  <a:srgbClr val="FFC000"/>
                </a:solidFill>
              </a:rPr>
              <a:t>there’s more…</a:t>
            </a:r>
          </a:p>
        </p:txBody>
      </p:sp>
    </p:spTree>
    <p:extLst>
      <p:ext uri="{BB962C8B-B14F-4D97-AF65-F5344CB8AC3E}">
        <p14:creationId xmlns:p14="http://schemas.microsoft.com/office/powerpoint/2010/main" val="790192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MP90043876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0"/>
            <a:ext cx="4038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9600" y="3886200"/>
            <a:ext cx="8610600" cy="1754326"/>
          </a:xfrm>
          <a:prstGeom prst="rect">
            <a:avLst/>
          </a:prstGeom>
          <a:noFill/>
        </p:spPr>
        <p:txBody>
          <a:bodyPr wrap="square" rtlCol="0">
            <a:spAutoFit/>
          </a:bodyPr>
          <a:lstStyle/>
          <a:p>
            <a:r>
              <a:rPr lang="en-US" sz="5400" dirty="0"/>
              <a:t>We have reached out </a:t>
            </a:r>
          </a:p>
          <a:p>
            <a:pPr algn="ctr"/>
            <a:r>
              <a:rPr lang="en-US" sz="5400" dirty="0"/>
              <a:t>to the </a:t>
            </a:r>
            <a:r>
              <a:rPr lang="en-US" sz="5400" dirty="0">
                <a:solidFill>
                  <a:srgbClr val="FFC000"/>
                </a:solidFill>
              </a:rPr>
              <a:t>Universe…</a:t>
            </a:r>
          </a:p>
        </p:txBody>
      </p:sp>
    </p:spTree>
    <p:extLst>
      <p:ext uri="{BB962C8B-B14F-4D97-AF65-F5344CB8AC3E}">
        <p14:creationId xmlns:p14="http://schemas.microsoft.com/office/powerpoint/2010/main" val="3262404268"/>
      </p:ext>
    </p:extLst>
  </p:cSld>
  <p:clrMapOvr>
    <a:masterClrMapping/>
  </p:clrMapOvr>
  <p:transition advTm="5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descr="MC90005629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048000"/>
            <a:ext cx="320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71600" y="1524000"/>
            <a:ext cx="6858000" cy="1107996"/>
          </a:xfrm>
          <a:prstGeom prst="rect">
            <a:avLst/>
          </a:prstGeom>
          <a:noFill/>
        </p:spPr>
        <p:txBody>
          <a:bodyPr wrap="square" rtlCol="0">
            <a:spAutoFit/>
          </a:bodyPr>
          <a:lstStyle/>
          <a:p>
            <a:r>
              <a:rPr lang="en-US" sz="6600" dirty="0">
                <a:solidFill>
                  <a:srgbClr val="FFC000"/>
                </a:solidFill>
              </a:rPr>
              <a:t>Can you hear me now?</a:t>
            </a:r>
          </a:p>
        </p:txBody>
      </p:sp>
    </p:spTree>
    <p:extLst>
      <p:ext uri="{BB962C8B-B14F-4D97-AF65-F5344CB8AC3E}">
        <p14:creationId xmlns:p14="http://schemas.microsoft.com/office/powerpoint/2010/main" val="3738742953"/>
      </p:ext>
    </p:extLst>
  </p:cSld>
  <p:clrMapOvr>
    <a:masterClrMapping/>
  </p:clrMapOvr>
  <p:transition advTm="5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4" descr="MP90038606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914400"/>
            <a:ext cx="3352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1773317"/>
            <a:ext cx="5334000" cy="2585323"/>
          </a:xfrm>
          <a:prstGeom prst="rect">
            <a:avLst/>
          </a:prstGeom>
          <a:noFill/>
        </p:spPr>
        <p:txBody>
          <a:bodyPr wrap="square" rtlCol="0">
            <a:spAutoFit/>
          </a:bodyPr>
          <a:lstStyle/>
          <a:p>
            <a:pPr algn="ctr"/>
            <a:r>
              <a:rPr lang="en-US" sz="5400" dirty="0"/>
              <a:t>Our radio waves travel at </a:t>
            </a:r>
            <a:r>
              <a:rPr lang="en-US" sz="5400" dirty="0">
                <a:solidFill>
                  <a:srgbClr val="FFC000"/>
                </a:solidFill>
              </a:rPr>
              <a:t>670, 616, 629</a:t>
            </a:r>
            <a:r>
              <a:rPr lang="en-US" sz="5400" dirty="0"/>
              <a:t> miles per hour</a:t>
            </a:r>
          </a:p>
        </p:txBody>
      </p:sp>
    </p:spTree>
    <p:extLst>
      <p:ext uri="{BB962C8B-B14F-4D97-AF65-F5344CB8AC3E}">
        <p14:creationId xmlns:p14="http://schemas.microsoft.com/office/powerpoint/2010/main" val="2301186131"/>
      </p:ext>
    </p:extLst>
  </p:cSld>
  <p:clrMapOvr>
    <a:masterClrMapping/>
  </p:clrMapOvr>
  <p:transition advTm="15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1371600" y="2057400"/>
            <a:ext cx="731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3200">
              <a:latin typeface="Tahoma" panose="020B0604030504040204" pitchFamily="34" charset="0"/>
            </a:endParaRPr>
          </a:p>
        </p:txBody>
      </p:sp>
      <p:pic>
        <p:nvPicPr>
          <p:cNvPr id="43012" name="Picture 6" descr="MC90009756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124200"/>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8" descr="MC90008978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88" y="3695700"/>
            <a:ext cx="18129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9" descr="MC90019536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695700"/>
            <a:ext cx="17843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19200" y="1143000"/>
            <a:ext cx="6324600" cy="2123658"/>
          </a:xfrm>
          <a:prstGeom prst="rect">
            <a:avLst/>
          </a:prstGeom>
          <a:noFill/>
        </p:spPr>
        <p:txBody>
          <a:bodyPr wrap="square" rtlCol="0">
            <a:spAutoFit/>
          </a:bodyPr>
          <a:lstStyle/>
          <a:p>
            <a:pPr algn="ctr"/>
            <a:r>
              <a:rPr lang="en-US" sz="4400" dirty="0"/>
              <a:t>Our radio waves have travelled </a:t>
            </a:r>
            <a:r>
              <a:rPr lang="en-US" sz="4400" dirty="0">
                <a:solidFill>
                  <a:srgbClr val="FFC000"/>
                </a:solidFill>
              </a:rPr>
              <a:t>116 light years</a:t>
            </a:r>
            <a:r>
              <a:rPr lang="en-US" sz="4400" dirty="0"/>
              <a:t>, or about                  </a:t>
            </a:r>
            <a:r>
              <a:rPr lang="en-US" sz="4400" dirty="0">
                <a:solidFill>
                  <a:srgbClr val="FFC000"/>
                </a:solidFill>
              </a:rPr>
              <a:t>529.1 Trillion Miles</a:t>
            </a:r>
          </a:p>
        </p:txBody>
      </p:sp>
    </p:spTree>
    <p:extLst>
      <p:ext uri="{BB962C8B-B14F-4D97-AF65-F5344CB8AC3E}">
        <p14:creationId xmlns:p14="http://schemas.microsoft.com/office/powerpoint/2010/main" val="1780409900"/>
      </p:ext>
    </p:extLst>
  </p:cSld>
  <p:clrMapOvr>
    <a:masterClrMapping/>
  </p:clrMapOvr>
  <p:transition advTm="141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4294967295"/>
          </p:nvPr>
        </p:nvSpPr>
        <p:spPr>
          <a:xfrm>
            <a:off x="8991600" y="913606"/>
            <a:ext cx="7543800" cy="4114800"/>
          </a:xfrm>
        </p:spPr>
        <p:txBody>
          <a:bodyPr/>
          <a:lstStyle/>
          <a:p>
            <a:pPr>
              <a:buFont typeface="Wingdings" panose="05000000000000000000" pitchFamily="2" charset="2"/>
              <a:buNone/>
            </a:pPr>
            <a:endParaRPr lang="en-US" altLang="en-US" sz="1600" i="1" dirty="0">
              <a:latin typeface="Mistral" panose="03090702030407020403" pitchFamily="66" charset="0"/>
            </a:endParaRPr>
          </a:p>
        </p:txBody>
      </p:sp>
      <p:pic>
        <p:nvPicPr>
          <p:cNvPr id="44035" name="Picture 4" descr="MM900285287[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5250"/>
            <a:ext cx="1524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6" descr="MC90043983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1444" y="36576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descr="MC9002406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0"/>
            <a:ext cx="1360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6" descr="IMG_2585OPEN SPIRAL GALAX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0"/>
            <a:ext cx="1752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19200" y="2186176"/>
            <a:ext cx="7092156" cy="1569660"/>
          </a:xfrm>
          <a:prstGeom prst="rect">
            <a:avLst/>
          </a:prstGeom>
          <a:noFill/>
        </p:spPr>
        <p:txBody>
          <a:bodyPr wrap="square" rtlCol="0">
            <a:spAutoFit/>
          </a:bodyPr>
          <a:lstStyle/>
          <a:p>
            <a:pPr algn="ctr"/>
            <a:r>
              <a:rPr lang="en-US" sz="3200" dirty="0"/>
              <a:t>Our television signals have been travelling since 1925 and have travelled </a:t>
            </a:r>
            <a:r>
              <a:rPr lang="en-US" sz="3200" dirty="0">
                <a:solidFill>
                  <a:srgbClr val="FFC000"/>
                </a:solidFill>
              </a:rPr>
              <a:t>117 Light Years                     (529.1 Trillion Miles)</a:t>
            </a:r>
          </a:p>
        </p:txBody>
      </p:sp>
    </p:spTree>
    <p:extLst>
      <p:ext uri="{BB962C8B-B14F-4D97-AF65-F5344CB8AC3E}">
        <p14:creationId xmlns:p14="http://schemas.microsoft.com/office/powerpoint/2010/main" val="2331737336"/>
      </p:ext>
    </p:extLst>
  </p:cSld>
  <p:clrMapOvr>
    <a:masterClrMapping/>
  </p:clrMapOvr>
  <p:transition advTm="141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130300" y="114300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3200">
              <a:latin typeface="Tahoma" panose="020B0604030504040204" pitchFamily="34" charset="0"/>
            </a:endParaRPr>
          </a:p>
        </p:txBody>
      </p:sp>
      <p:pic>
        <p:nvPicPr>
          <p:cNvPr id="45060" name="Picture 4" descr="MC90023463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724400"/>
            <a:ext cx="16414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MM900236468[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876800"/>
            <a:ext cx="2590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MC90029508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953000"/>
            <a:ext cx="181927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7" descr="MC90008318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07814"/>
            <a:ext cx="3505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43062" y="3007678"/>
            <a:ext cx="7067550" cy="1446550"/>
          </a:xfrm>
          <a:prstGeom prst="rect">
            <a:avLst/>
          </a:prstGeom>
          <a:noFill/>
        </p:spPr>
        <p:txBody>
          <a:bodyPr wrap="square" rtlCol="0">
            <a:spAutoFit/>
          </a:bodyPr>
          <a:lstStyle/>
          <a:p>
            <a:r>
              <a:rPr lang="en-US" sz="4400" dirty="0"/>
              <a:t>The Alpha Centauri Star system has received TV Signals as recent as </a:t>
            </a:r>
            <a:r>
              <a:rPr lang="en-US" sz="4400" dirty="0">
                <a:solidFill>
                  <a:srgbClr val="FFC000"/>
                </a:solidFill>
              </a:rPr>
              <a:t>2009</a:t>
            </a:r>
          </a:p>
        </p:txBody>
      </p:sp>
    </p:spTree>
    <p:extLst>
      <p:ext uri="{BB962C8B-B14F-4D97-AF65-F5344CB8AC3E}">
        <p14:creationId xmlns:p14="http://schemas.microsoft.com/office/powerpoint/2010/main" val="2539906255"/>
      </p:ext>
    </p:extLst>
  </p:cSld>
  <p:clrMapOvr>
    <a:masterClrMapping/>
  </p:clrMapOvr>
  <p:transition advTm="141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752600"/>
            <a:ext cx="8763000" cy="4401205"/>
          </a:xfrm>
          <a:prstGeom prst="rect">
            <a:avLst/>
          </a:prstGeom>
          <a:noFill/>
        </p:spPr>
        <p:txBody>
          <a:bodyPr wrap="square" rtlCol="0">
            <a:spAutoFit/>
          </a:bodyPr>
          <a:lstStyle/>
          <a:p>
            <a:pPr algn="ctr"/>
            <a:r>
              <a:rPr lang="en-US" sz="4000" dirty="0"/>
              <a:t>TV signals bounced back were broadcast on the BBC in England in 2014 *</a:t>
            </a:r>
          </a:p>
          <a:p>
            <a:pPr algn="ctr"/>
            <a:endParaRPr lang="en-US" sz="4000" dirty="0"/>
          </a:p>
          <a:p>
            <a:pPr algn="ctr"/>
            <a:endParaRPr lang="en-US" sz="4000" dirty="0"/>
          </a:p>
          <a:p>
            <a:pPr algn="ctr"/>
            <a:endParaRPr lang="en-US" sz="4000" dirty="0"/>
          </a:p>
          <a:p>
            <a:pPr algn="ctr"/>
            <a:r>
              <a:rPr lang="en-US" sz="4000" dirty="0"/>
              <a:t>* It is thought that the signals bounced back from an asteroid belt.</a:t>
            </a:r>
          </a:p>
        </p:txBody>
      </p:sp>
    </p:spTree>
    <p:extLst>
      <p:ext uri="{BB962C8B-B14F-4D97-AF65-F5344CB8AC3E}">
        <p14:creationId xmlns:p14="http://schemas.microsoft.com/office/powerpoint/2010/main" val="4010995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5" descr="MM900283042[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0"/>
            <a:ext cx="1752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3000" y="2362200"/>
            <a:ext cx="7239000" cy="2123658"/>
          </a:xfrm>
          <a:prstGeom prst="rect">
            <a:avLst/>
          </a:prstGeom>
          <a:noFill/>
        </p:spPr>
        <p:txBody>
          <a:bodyPr wrap="square" rtlCol="0">
            <a:spAutoFit/>
          </a:bodyPr>
          <a:lstStyle/>
          <a:p>
            <a:pPr algn="ctr"/>
            <a:r>
              <a:rPr lang="en-US" sz="4400" dirty="0"/>
              <a:t>Scientists have recently received BACK our </a:t>
            </a:r>
            <a:r>
              <a:rPr lang="en-US" sz="4400" dirty="0">
                <a:solidFill>
                  <a:srgbClr val="FFC000"/>
                </a:solidFill>
              </a:rPr>
              <a:t>TV </a:t>
            </a:r>
            <a:r>
              <a:rPr lang="en-US" sz="4400" dirty="0"/>
              <a:t>shows that were broadcasted     </a:t>
            </a:r>
            <a:r>
              <a:rPr lang="en-US" sz="4400" dirty="0">
                <a:solidFill>
                  <a:srgbClr val="FFC000"/>
                </a:solidFill>
              </a:rPr>
              <a:t>47 years ago.</a:t>
            </a:r>
          </a:p>
        </p:txBody>
      </p:sp>
    </p:spTree>
    <p:extLst>
      <p:ext uri="{BB962C8B-B14F-4D97-AF65-F5344CB8AC3E}">
        <p14:creationId xmlns:p14="http://schemas.microsoft.com/office/powerpoint/2010/main" val="3755110326"/>
      </p:ext>
    </p:extLst>
  </p:cSld>
  <p:clrMapOvr>
    <a:masterClrMapping/>
  </p:clrMapOvr>
  <p:transition advTm="141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66412" cy="5910685"/>
          </a:xfrm>
          <a:prstGeom prst="rect">
            <a:avLst/>
          </a:prstGeom>
        </p:spPr>
      </p:pic>
    </p:spTree>
    <p:extLst>
      <p:ext uri="{BB962C8B-B14F-4D97-AF65-F5344CB8AC3E}">
        <p14:creationId xmlns:p14="http://schemas.microsoft.com/office/powerpoint/2010/main" val="4251624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descr="MC90004846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18256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MC90044040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0"/>
            <a:ext cx="1752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MC90044134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12" y="-64194"/>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0" y="3048000"/>
            <a:ext cx="6743700" cy="2492990"/>
          </a:xfrm>
          <a:prstGeom prst="rect">
            <a:avLst/>
          </a:prstGeom>
          <a:noFill/>
        </p:spPr>
        <p:txBody>
          <a:bodyPr wrap="square" rtlCol="0">
            <a:spAutoFit/>
          </a:bodyPr>
          <a:lstStyle/>
          <a:p>
            <a:pPr algn="ctr"/>
            <a:r>
              <a:rPr lang="en-US" sz="4800" dirty="0"/>
              <a:t>We are sending but is anyone </a:t>
            </a:r>
            <a:r>
              <a:rPr lang="en-US" sz="4800" dirty="0">
                <a:solidFill>
                  <a:srgbClr val="FFC000"/>
                </a:solidFill>
              </a:rPr>
              <a:t>OUT THERE                           </a:t>
            </a:r>
            <a:r>
              <a:rPr lang="en-US" sz="6000" dirty="0"/>
              <a:t>listening?</a:t>
            </a:r>
            <a:endParaRPr lang="en-US" sz="4800" dirty="0"/>
          </a:p>
        </p:txBody>
      </p:sp>
    </p:spTree>
    <p:extLst>
      <p:ext uri="{BB962C8B-B14F-4D97-AF65-F5344CB8AC3E}">
        <p14:creationId xmlns:p14="http://schemas.microsoft.com/office/powerpoint/2010/main" val="2169737007"/>
      </p:ext>
    </p:extLst>
  </p:cSld>
  <p:clrMapOvr>
    <a:masterClrMapping/>
  </p:clrMapOvr>
  <p:transition advTm="141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1066800" y="4114800"/>
            <a:ext cx="9144000"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dirty="0">
                <a:latin typeface="AR BLANCA" panose="02000000000000000000" pitchFamily="2" charset="0"/>
              </a:rPr>
              <a:t>“We have put our ships into the cosmic ocean.                                                      The waters are benign and we have learned to sail.                                                     No longer are we bound to our solitary island…          				Earth !”</a:t>
            </a:r>
          </a:p>
          <a:p>
            <a:pPr>
              <a:spcBef>
                <a:spcPct val="50000"/>
              </a:spcBef>
            </a:pPr>
            <a:r>
              <a:rPr lang="en-US" altLang="en-US" dirty="0">
                <a:latin typeface="Space Age" pitchFamily="50" charset="0"/>
              </a:rPr>
              <a:t>                                                                                                                        </a:t>
            </a:r>
            <a:r>
              <a:rPr lang="en-US" altLang="en-US" dirty="0">
                <a:latin typeface="Segoe Print" panose="02000600000000000000" pitchFamily="2" charset="0"/>
              </a:rPr>
              <a:t>Carl Sagan</a:t>
            </a:r>
          </a:p>
        </p:txBody>
      </p:sp>
      <p:pic>
        <p:nvPicPr>
          <p:cNvPr id="3" name="Picture 6" descr="6a0120a7fc3be9970b017615b71c5c970c-pi">
            <a:extLst>
              <a:ext uri="{FF2B5EF4-FFF2-40B4-BE49-F238E27FC236}">
                <a16:creationId xmlns:a16="http://schemas.microsoft.com/office/drawing/2014/main" id="{7358A42A-EB25-438F-A216-E43D579FD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65599"/>
            <a:ext cx="381000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493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6" name="Text Box 4"/>
          <p:cNvSpPr txBox="1">
            <a:spLocks noChangeArrowheads="1"/>
          </p:cNvSpPr>
          <p:nvPr/>
        </p:nvSpPr>
        <p:spPr bwMode="auto">
          <a:xfrm>
            <a:off x="1143000" y="487363"/>
            <a:ext cx="7391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FFCC00"/>
                </a:solidFill>
                <a:effectLst>
                  <a:outerShdw blurRad="38100" dist="38100" dir="2700000" algn="tl">
                    <a:srgbClr val="000000"/>
                  </a:outerShdw>
                </a:effectLst>
              </a:rPr>
              <a:t>“Earth is the cradle of humanity, but mankind cannot stay in the cradle forever.”</a:t>
            </a:r>
          </a:p>
          <a:p>
            <a:pPr algn="ctr">
              <a:spcBef>
                <a:spcPct val="50000"/>
              </a:spcBef>
            </a:pPr>
            <a:r>
              <a:rPr lang="en-US" altLang="en-US" sz="3600" dirty="0">
                <a:effectLst>
                  <a:outerShdw blurRad="38100" dist="38100" dir="2700000" algn="tl">
                    <a:srgbClr val="000000"/>
                  </a:outerShdw>
                </a:effectLst>
              </a:rPr>
              <a:t>                      Konstantin </a:t>
            </a:r>
            <a:r>
              <a:rPr lang="en-US" altLang="en-US" sz="3600" dirty="0" err="1">
                <a:effectLst>
                  <a:outerShdw blurRad="38100" dist="38100" dir="2700000" algn="tl">
                    <a:srgbClr val="000000"/>
                  </a:outerShdw>
                </a:effectLst>
              </a:rPr>
              <a:t>Tsiolkovsky</a:t>
            </a:r>
            <a:endParaRPr lang="en-US" altLang="en-US" sz="3600" dirty="0">
              <a:effectLst>
                <a:outerShdw blurRad="38100" dist="38100" dir="2700000" algn="tl">
                  <a:srgbClr val="000000"/>
                </a:outerShdw>
              </a:effectLst>
            </a:endParaRPr>
          </a:p>
        </p:txBody>
      </p:sp>
      <p:pic>
        <p:nvPicPr>
          <p:cNvPr id="279558" name="Picture 6" descr="6a0120a7fc3be9970b017615b71c5c970c-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2667000"/>
            <a:ext cx="381000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850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280E16-C991-4391-ABD5-095DA7B22155}"/>
              </a:ext>
            </a:extLst>
          </p:cNvPr>
          <p:cNvSpPr txBox="1"/>
          <p:nvPr/>
        </p:nvSpPr>
        <p:spPr>
          <a:xfrm>
            <a:off x="260555" y="1676400"/>
            <a:ext cx="8458200" cy="3662541"/>
          </a:xfrm>
          <a:prstGeom prst="rect">
            <a:avLst/>
          </a:prstGeom>
          <a:noFill/>
        </p:spPr>
        <p:txBody>
          <a:bodyPr wrap="square" rtlCol="0">
            <a:spAutoFit/>
          </a:bodyPr>
          <a:lstStyle/>
          <a:p>
            <a:r>
              <a:rPr lang="en-US" sz="4000" dirty="0"/>
              <a:t>                         References</a:t>
            </a:r>
          </a:p>
          <a:p>
            <a:r>
              <a:rPr lang="en-US" sz="3200" dirty="0"/>
              <a:t>“Voyager”                                                   JPL - NASA</a:t>
            </a:r>
          </a:p>
          <a:p>
            <a:r>
              <a:rPr lang="en-US" sz="3200" dirty="0"/>
              <a:t>“Voyager - Mission Status”                                    NASA</a:t>
            </a:r>
          </a:p>
          <a:p>
            <a:r>
              <a:rPr lang="en-US" sz="3200" dirty="0"/>
              <a:t>“</a:t>
            </a:r>
            <a:r>
              <a:rPr lang="sv-SE" sz="3200" dirty="0"/>
              <a:t>In Depth | Voyager 1”     – NASA Solar System Exploration</a:t>
            </a:r>
          </a:p>
          <a:p>
            <a:r>
              <a:rPr lang="sv-SE" sz="3200" dirty="0"/>
              <a:t>”In Depth | Voyager 2”    – NASA Solar System Exploration</a:t>
            </a:r>
          </a:p>
          <a:p>
            <a:r>
              <a:rPr lang="sv-SE" sz="3200" dirty="0"/>
              <a:t>”The Golden Record: The Film</a:t>
            </a:r>
            <a:r>
              <a:rPr lang="en-US" sz="3200" dirty="0"/>
              <a:t>”                - videoveracity.org</a:t>
            </a:r>
          </a:p>
          <a:p>
            <a:endParaRPr lang="en-US" sz="3200" dirty="0"/>
          </a:p>
        </p:txBody>
      </p:sp>
    </p:spTree>
    <p:extLst>
      <p:ext uri="{BB962C8B-B14F-4D97-AF65-F5344CB8AC3E}">
        <p14:creationId xmlns:p14="http://schemas.microsoft.com/office/powerpoint/2010/main" val="2278523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9497"/>
            <a:ext cx="10723112" cy="6858000"/>
          </a:xfrm>
          <a:prstGeom prst="rect">
            <a:avLst/>
          </a:prstGeom>
        </p:spPr>
      </p:pic>
      <p:sp>
        <p:nvSpPr>
          <p:cNvPr id="3" name="TextBox 2"/>
          <p:cNvSpPr txBox="1"/>
          <p:nvPr/>
        </p:nvSpPr>
        <p:spPr>
          <a:xfrm>
            <a:off x="-609600" y="2743200"/>
            <a:ext cx="4648200" cy="1231106"/>
          </a:xfrm>
          <a:prstGeom prst="rect">
            <a:avLst/>
          </a:prstGeom>
          <a:noFill/>
        </p:spPr>
        <p:txBody>
          <a:bodyPr wrap="square" rtlCol="0">
            <a:spAutoFit/>
          </a:bodyPr>
          <a:lstStyle/>
          <a:p>
            <a:r>
              <a:rPr lang="en-US" sz="2800" dirty="0"/>
              <a:t>Pioneer 10 launched on March 2, 1972                                       Pioneer 11 launched on April 6, 1973 </a:t>
            </a:r>
          </a:p>
          <a:p>
            <a:endParaRPr lang="en-US" dirty="0"/>
          </a:p>
        </p:txBody>
      </p:sp>
      <p:sp>
        <p:nvSpPr>
          <p:cNvPr id="4" name="TextBox 3"/>
          <p:cNvSpPr txBox="1"/>
          <p:nvPr/>
        </p:nvSpPr>
        <p:spPr>
          <a:xfrm>
            <a:off x="-609600" y="4502796"/>
            <a:ext cx="5562600" cy="2062103"/>
          </a:xfrm>
          <a:prstGeom prst="rect">
            <a:avLst/>
          </a:prstGeom>
          <a:noFill/>
        </p:spPr>
        <p:txBody>
          <a:bodyPr wrap="square" rtlCol="0">
            <a:spAutoFit/>
          </a:bodyPr>
          <a:lstStyle/>
          <a:p>
            <a:r>
              <a:rPr lang="en-US" sz="3200" dirty="0"/>
              <a:t>"We're way beyond our warranty," says Lasher. "Pioneer 10 was only intended to last 21 months, but it's been going for nearly 30 years."  (34 years)</a:t>
            </a:r>
          </a:p>
        </p:txBody>
      </p:sp>
    </p:spTree>
    <p:extLst>
      <p:ext uri="{BB962C8B-B14F-4D97-AF65-F5344CB8AC3E}">
        <p14:creationId xmlns:p14="http://schemas.microsoft.com/office/powerpoint/2010/main" val="3567188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MC9000832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267200"/>
            <a:ext cx="24257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76400" y="1371600"/>
            <a:ext cx="5486400" cy="2308324"/>
          </a:xfrm>
          <a:prstGeom prst="rect">
            <a:avLst/>
          </a:prstGeom>
          <a:noFill/>
        </p:spPr>
        <p:txBody>
          <a:bodyPr wrap="square" rtlCol="0">
            <a:spAutoFit/>
          </a:bodyPr>
          <a:lstStyle/>
          <a:p>
            <a:pPr algn="ctr"/>
            <a:r>
              <a:rPr lang="en-US" sz="3600" dirty="0"/>
              <a:t>The US spacecraft Pioneer 10 and 11 have travelled</a:t>
            </a:r>
          </a:p>
          <a:p>
            <a:pPr algn="ctr"/>
            <a:r>
              <a:rPr lang="en-US" sz="3600" dirty="0">
                <a:solidFill>
                  <a:srgbClr val="FFC000"/>
                </a:solidFill>
              </a:rPr>
              <a:t>7.6 Billion and                           9.3 Billion miles</a:t>
            </a:r>
          </a:p>
        </p:txBody>
      </p:sp>
    </p:spTree>
    <p:extLst>
      <p:ext uri="{BB962C8B-B14F-4D97-AF65-F5344CB8AC3E}">
        <p14:creationId xmlns:p14="http://schemas.microsoft.com/office/powerpoint/2010/main" val="742509886"/>
      </p:ext>
    </p:extLst>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5" descr="MC90008318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886200"/>
            <a:ext cx="3038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90600" y="1752600"/>
            <a:ext cx="7848600" cy="1200329"/>
          </a:xfrm>
          <a:prstGeom prst="rect">
            <a:avLst/>
          </a:prstGeom>
          <a:noFill/>
        </p:spPr>
        <p:txBody>
          <a:bodyPr wrap="square" rtlCol="0">
            <a:spAutoFit/>
          </a:bodyPr>
          <a:lstStyle/>
          <a:p>
            <a:r>
              <a:rPr lang="en-US" sz="3600" dirty="0"/>
              <a:t>Pioneer 10 and 11 have left the Solar System</a:t>
            </a:r>
          </a:p>
          <a:p>
            <a:pPr algn="ctr"/>
            <a:r>
              <a:rPr lang="en-US" sz="3600" dirty="0"/>
              <a:t>making us an </a:t>
            </a:r>
            <a:r>
              <a:rPr lang="en-US" altLang="en-US" sz="3600" dirty="0">
                <a:solidFill>
                  <a:srgbClr val="FFC000"/>
                </a:solidFill>
                <a:latin typeface="AR BERKLEY" panose="02000000000000000000" pitchFamily="2" charset="0"/>
              </a:rPr>
              <a:t> interstellar species…</a:t>
            </a:r>
            <a:endParaRPr lang="en-US" sz="3600" dirty="0"/>
          </a:p>
        </p:txBody>
      </p:sp>
    </p:spTree>
    <p:extLst>
      <p:ext uri="{BB962C8B-B14F-4D97-AF65-F5344CB8AC3E}">
        <p14:creationId xmlns:p14="http://schemas.microsoft.com/office/powerpoint/2010/main" val="1815859736"/>
      </p:ext>
    </p:extLst>
  </p:cSld>
  <p:clrMapOvr>
    <a:masterClrMapping/>
  </p:clrMapOvr>
  <p:transition advTm="141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616" y="3244334"/>
            <a:ext cx="235962" cy="369332"/>
          </a:xfrm>
          <a:prstGeom prst="rect">
            <a:avLst/>
          </a:prstGeom>
        </p:spPr>
        <p:txBody>
          <a:bodyPr wrap="none">
            <a:spAutoFit/>
          </a:bodyPr>
          <a:lstStyle/>
          <a:p>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913" y="0"/>
            <a:ext cx="5346173" cy="6858000"/>
          </a:xfrm>
          <a:prstGeom prst="rect">
            <a:avLst/>
          </a:prstGeom>
        </p:spPr>
      </p:pic>
      <p:sp>
        <p:nvSpPr>
          <p:cNvPr id="3" name="TextBox 2"/>
          <p:cNvSpPr txBox="1"/>
          <p:nvPr/>
        </p:nvSpPr>
        <p:spPr>
          <a:xfrm>
            <a:off x="3200400" y="5181600"/>
            <a:ext cx="3810000" cy="1107996"/>
          </a:xfrm>
          <a:prstGeom prst="rect">
            <a:avLst/>
          </a:prstGeom>
          <a:noFill/>
        </p:spPr>
        <p:txBody>
          <a:bodyPr wrap="square" rtlCol="0">
            <a:spAutoFit/>
          </a:bodyPr>
          <a:lstStyle/>
          <a:p>
            <a:r>
              <a:rPr lang="en-US" sz="6600" dirty="0">
                <a:latin typeface="Arial" panose="020B0604020202020204" pitchFamily="34" charset="0"/>
              </a:rPr>
              <a:t>Pioneer</a:t>
            </a:r>
          </a:p>
        </p:txBody>
      </p:sp>
    </p:spTree>
    <p:extLst>
      <p:ext uri="{BB962C8B-B14F-4D97-AF65-F5344CB8AC3E}">
        <p14:creationId xmlns:p14="http://schemas.microsoft.com/office/powerpoint/2010/main" val="26794472"/>
      </p:ext>
    </p:extLst>
  </p:cSld>
  <p:clrMapOvr>
    <a:masterClrMapping/>
  </p:clrMapOvr>
  <p:transition advTm="1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MC9003357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276600"/>
            <a:ext cx="29003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00200" y="1828800"/>
            <a:ext cx="5943600" cy="707886"/>
          </a:xfrm>
          <a:prstGeom prst="rect">
            <a:avLst/>
          </a:prstGeom>
          <a:noFill/>
        </p:spPr>
        <p:txBody>
          <a:bodyPr wrap="square" rtlCol="0">
            <a:spAutoFit/>
          </a:bodyPr>
          <a:lstStyle/>
          <a:p>
            <a:r>
              <a:rPr lang="en-US" sz="4000" dirty="0"/>
              <a:t>They carry a message to the Stars…</a:t>
            </a:r>
          </a:p>
        </p:txBody>
      </p:sp>
    </p:spTree>
    <p:extLst>
      <p:ext uri="{BB962C8B-B14F-4D97-AF65-F5344CB8AC3E}">
        <p14:creationId xmlns:p14="http://schemas.microsoft.com/office/powerpoint/2010/main" val="3853372086"/>
      </p:ext>
    </p:extLst>
  </p:cSld>
  <p:clrMapOvr>
    <a:masterClrMapping/>
  </p:clrMapOvr>
  <p:transition advTm="5000"/>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Orbit</Template>
  <TotalTime>19095</TotalTime>
  <Words>1277</Words>
  <Application>Microsoft Office PowerPoint</Application>
  <PresentationFormat>On-screen Show (4:3)</PresentationFormat>
  <Paragraphs>98</Paragraphs>
  <Slides>43</Slides>
  <Notes>0</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AR BERKLEY</vt:lpstr>
      <vt:lpstr>AR BLANCA</vt:lpstr>
      <vt:lpstr>Arial</vt:lpstr>
      <vt:lpstr>Damn Noisy Kids</vt:lpstr>
      <vt:lpstr>Impact</vt:lpstr>
      <vt:lpstr>Mistral</vt:lpstr>
      <vt:lpstr>Monotype Corsiva</vt:lpstr>
      <vt:lpstr>Segoe Print</vt:lpstr>
      <vt:lpstr>Space Age</vt:lpstr>
      <vt:lpstr>Tahoma</vt:lpstr>
      <vt:lpstr>Wingdings</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LKG AOERJ [E RO GOAFIJ AO</dc:title>
  <dc:creator>Kathy Beauford</dc:creator>
  <cp:lastModifiedBy>KATHY BEAUFORD</cp:lastModifiedBy>
  <cp:revision>97</cp:revision>
  <dcterms:created xsi:type="dcterms:W3CDTF">2013-06-17T19:34:39Z</dcterms:created>
  <dcterms:modified xsi:type="dcterms:W3CDTF">2022-09-02T16:02:13Z</dcterms:modified>
</cp:coreProperties>
</file>