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3" r:id="rId2"/>
  </p:sldMasterIdLst>
  <p:notesMasterIdLst>
    <p:notesMasterId r:id="rId132"/>
  </p:notesMasterIdLst>
  <p:sldIdLst>
    <p:sldId id="820" r:id="rId3"/>
    <p:sldId id="811" r:id="rId4"/>
    <p:sldId id="265" r:id="rId5"/>
    <p:sldId id="702" r:id="rId6"/>
    <p:sldId id="793" r:id="rId7"/>
    <p:sldId id="771" r:id="rId8"/>
    <p:sldId id="362" r:id="rId9"/>
    <p:sldId id="700" r:id="rId10"/>
    <p:sldId id="832" r:id="rId11"/>
    <p:sldId id="834" r:id="rId12"/>
    <p:sldId id="801" r:id="rId13"/>
    <p:sldId id="833" r:id="rId14"/>
    <p:sldId id="270" r:id="rId15"/>
    <p:sldId id="816" r:id="rId16"/>
    <p:sldId id="817" r:id="rId17"/>
    <p:sldId id="815" r:id="rId18"/>
    <p:sldId id="819" r:id="rId19"/>
    <p:sldId id="818" r:id="rId20"/>
    <p:sldId id="814" r:id="rId21"/>
    <p:sldId id="812" r:id="rId22"/>
    <p:sldId id="813" r:id="rId23"/>
    <p:sldId id="803" r:id="rId24"/>
    <p:sldId id="822" r:id="rId25"/>
    <p:sldId id="796" r:id="rId26"/>
    <p:sldId id="798" r:id="rId27"/>
    <p:sldId id="684" r:id="rId28"/>
    <p:sldId id="821" r:id="rId29"/>
    <p:sldId id="679" r:id="rId30"/>
    <p:sldId id="718" r:id="rId31"/>
    <p:sldId id="696" r:id="rId32"/>
    <p:sldId id="699" r:id="rId33"/>
    <p:sldId id="662" r:id="rId34"/>
    <p:sldId id="695" r:id="rId35"/>
    <p:sldId id="660" r:id="rId36"/>
    <p:sldId id="777" r:id="rId37"/>
    <p:sldId id="680" r:id="rId38"/>
    <p:sldId id="678" r:id="rId39"/>
    <p:sldId id="677" r:id="rId40"/>
    <p:sldId id="676" r:id="rId41"/>
    <p:sldId id="795" r:id="rId42"/>
    <p:sldId id="797" r:id="rId43"/>
    <p:sldId id="778" r:id="rId44"/>
    <p:sldId id="373" r:id="rId45"/>
    <p:sldId id="786" r:id="rId46"/>
    <p:sldId id="606" r:id="rId47"/>
    <p:sldId id="657" r:id="rId48"/>
    <p:sldId id="806" r:id="rId49"/>
    <p:sldId id="708" r:id="rId50"/>
    <p:sldId id="374" r:id="rId51"/>
    <p:sldId id="807" r:id="rId52"/>
    <p:sldId id="697" r:id="rId53"/>
    <p:sldId id="716" r:id="rId54"/>
    <p:sldId id="722" r:id="rId55"/>
    <p:sldId id="694" r:id="rId56"/>
    <p:sldId id="794" r:id="rId57"/>
    <p:sldId id="831" r:id="rId58"/>
    <p:sldId id="701" r:id="rId59"/>
    <p:sldId id="710" r:id="rId60"/>
    <p:sldId id="658" r:id="rId61"/>
    <p:sldId id="826" r:id="rId62"/>
    <p:sldId id="654" r:id="rId63"/>
    <p:sldId id="721" r:id="rId64"/>
    <p:sldId id="507" r:id="rId65"/>
    <p:sldId id="363" r:id="rId66"/>
    <p:sldId id="614" r:id="rId67"/>
    <p:sldId id="789" r:id="rId68"/>
    <p:sldId id="790" r:id="rId69"/>
    <p:sldId id="669" r:id="rId70"/>
    <p:sldId id="385" r:id="rId71"/>
    <p:sldId id="663" r:id="rId72"/>
    <p:sldId id="672" r:id="rId73"/>
    <p:sldId id="674" r:id="rId74"/>
    <p:sldId id="675" r:id="rId75"/>
    <p:sldId id="780" r:id="rId76"/>
    <p:sldId id="665" r:id="rId77"/>
    <p:sldId id="666" r:id="rId78"/>
    <p:sldId id="825" r:id="rId79"/>
    <p:sldId id="649" r:id="rId80"/>
    <p:sldId id="516" r:id="rId81"/>
    <p:sldId id="783" r:id="rId82"/>
    <p:sldId id="655" r:id="rId83"/>
    <p:sldId id="650" r:id="rId84"/>
    <p:sldId id="653" r:id="rId85"/>
    <p:sldId id="782" r:id="rId86"/>
    <p:sldId id="781" r:id="rId87"/>
    <p:sldId id="652" r:id="rId88"/>
    <p:sldId id="459" r:id="rId89"/>
    <p:sldId id="327" r:id="rId90"/>
    <p:sldId id="804" r:id="rId91"/>
    <p:sldId id="326" r:id="rId92"/>
    <p:sldId id="830" r:id="rId93"/>
    <p:sldId id="711" r:id="rId94"/>
    <p:sldId id="713" r:id="rId95"/>
    <p:sldId id="714" r:id="rId96"/>
    <p:sldId id="784" r:id="rId97"/>
    <p:sldId id="808" r:id="rId98"/>
    <p:sldId id="787" r:id="rId99"/>
    <p:sldId id="791" r:id="rId100"/>
    <p:sldId id="788" r:id="rId101"/>
    <p:sldId id="792" r:id="rId102"/>
    <p:sldId id="685" r:id="rId103"/>
    <p:sldId id="681" r:id="rId104"/>
    <p:sldId id="809" r:id="rId105"/>
    <p:sldId id="682" r:id="rId106"/>
    <p:sldId id="683" r:id="rId107"/>
    <p:sldId id="690" r:id="rId108"/>
    <p:sldId id="693" r:id="rId109"/>
    <p:sldId id="691" r:id="rId110"/>
    <p:sldId id="686" r:id="rId111"/>
    <p:sldId id="689" r:id="rId112"/>
    <p:sldId id="687" r:id="rId113"/>
    <p:sldId id="688" r:id="rId114"/>
    <p:sldId id="824" r:id="rId115"/>
    <p:sldId id="305" r:id="rId116"/>
    <p:sldId id="810" r:id="rId117"/>
    <p:sldId id="526" r:id="rId118"/>
    <p:sldId id="805" r:id="rId119"/>
    <p:sldId id="779" r:id="rId120"/>
    <p:sldId id="704" r:id="rId121"/>
    <p:sldId id="705" r:id="rId122"/>
    <p:sldId id="706" r:id="rId123"/>
    <p:sldId id="707" r:id="rId124"/>
    <p:sldId id="316" r:id="rId125"/>
    <p:sldId id="346" r:id="rId126"/>
    <p:sldId id="318" r:id="rId127"/>
    <p:sldId id="347" r:id="rId128"/>
    <p:sldId id="348" r:id="rId129"/>
    <p:sldId id="692" r:id="rId130"/>
    <p:sldId id="338" r:id="rId131"/>
  </p:sldIdLst>
  <p:sldSz cx="5729288" cy="4297363"/>
  <p:notesSz cx="7102475" cy="9388475"/>
  <p:defaultTextStyle>
    <a:defPPr>
      <a:defRPr lang="en-US"/>
    </a:defPPr>
    <a:lvl1pPr algn="l" rtl="0" eaLnBrk="0" fontAlgn="base" hangingPunct="0">
      <a:spcBef>
        <a:spcPct val="0"/>
      </a:spcBef>
      <a:spcAft>
        <a:spcPct val="0"/>
      </a:spcAft>
      <a:defRPr sz="1000"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10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10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Tahoma" panose="020B0604030504040204" pitchFamily="34" charset="0"/>
        <a:ea typeface="+mn-ea"/>
        <a:cs typeface="+mn-cs"/>
      </a:defRPr>
    </a:lvl5pPr>
    <a:lvl6pPr marL="2286000" algn="l" defTabSz="914400" rtl="0" eaLnBrk="1" latinLnBrk="0" hangingPunct="1">
      <a:defRPr sz="1000" kern="1200">
        <a:solidFill>
          <a:schemeClr val="tx1"/>
        </a:solidFill>
        <a:latin typeface="Tahoma" panose="020B0604030504040204" pitchFamily="34" charset="0"/>
        <a:ea typeface="+mn-ea"/>
        <a:cs typeface="+mn-cs"/>
      </a:defRPr>
    </a:lvl6pPr>
    <a:lvl7pPr marL="2743200" algn="l" defTabSz="914400" rtl="0" eaLnBrk="1" latinLnBrk="0" hangingPunct="1">
      <a:defRPr sz="1000" kern="1200">
        <a:solidFill>
          <a:schemeClr val="tx1"/>
        </a:solidFill>
        <a:latin typeface="Tahoma" panose="020B0604030504040204" pitchFamily="34" charset="0"/>
        <a:ea typeface="+mn-ea"/>
        <a:cs typeface="+mn-cs"/>
      </a:defRPr>
    </a:lvl7pPr>
    <a:lvl8pPr marL="3200400" algn="l" defTabSz="914400" rtl="0" eaLnBrk="1" latinLnBrk="0" hangingPunct="1">
      <a:defRPr sz="1000" kern="1200">
        <a:solidFill>
          <a:schemeClr val="tx1"/>
        </a:solidFill>
        <a:latin typeface="Tahoma" panose="020B0604030504040204" pitchFamily="34" charset="0"/>
        <a:ea typeface="+mn-ea"/>
        <a:cs typeface="+mn-cs"/>
      </a:defRPr>
    </a:lvl8pPr>
    <a:lvl9pPr marL="3657600" algn="l" defTabSz="914400" rtl="0" eaLnBrk="1" latinLnBrk="0" hangingPunct="1">
      <a:defRPr sz="1000"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1354" userDrawn="1">
          <p15:clr>
            <a:srgbClr val="A4A3A4"/>
          </p15:clr>
        </p15:guide>
        <p15:guide id="2" pos="18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117" d="100"/>
          <a:sy n="117" d="100"/>
        </p:scale>
        <p:origin x="1752" y="96"/>
      </p:cViewPr>
      <p:guideLst>
        <p:guide orient="horz" pos="1354"/>
        <p:guide pos="180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058" cy="471175"/>
          </a:xfrm>
          <a:prstGeom prst="rect">
            <a:avLst/>
          </a:prstGeom>
        </p:spPr>
        <p:txBody>
          <a:bodyPr vert="horz" lIns="91714" tIns="45857" rIns="91714" bIns="45857" rtlCol="0"/>
          <a:lstStyle>
            <a:lvl1pPr algn="l">
              <a:defRPr sz="1200"/>
            </a:lvl1pPr>
          </a:lstStyle>
          <a:p>
            <a:endParaRPr lang="en-US"/>
          </a:p>
        </p:txBody>
      </p:sp>
      <p:sp>
        <p:nvSpPr>
          <p:cNvPr id="3" name="Date Placeholder 2"/>
          <p:cNvSpPr>
            <a:spLocks noGrp="1"/>
          </p:cNvSpPr>
          <p:nvPr>
            <p:ph type="dt" idx="1"/>
          </p:nvPr>
        </p:nvSpPr>
        <p:spPr>
          <a:xfrm>
            <a:off x="4022824" y="0"/>
            <a:ext cx="3078058" cy="471175"/>
          </a:xfrm>
          <a:prstGeom prst="rect">
            <a:avLst/>
          </a:prstGeom>
        </p:spPr>
        <p:txBody>
          <a:bodyPr vert="horz" lIns="91714" tIns="45857" rIns="91714" bIns="45857" rtlCol="0"/>
          <a:lstStyle>
            <a:lvl1pPr algn="r">
              <a:defRPr sz="1200"/>
            </a:lvl1pPr>
          </a:lstStyle>
          <a:p>
            <a:fld id="{723CC4A8-94F9-432A-850D-42B7AA88177D}" type="datetimeFigureOut">
              <a:rPr lang="en-US" smtClean="0"/>
              <a:t>9/22/2023</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1714" tIns="45857" rIns="91714" bIns="45857" rtlCol="0" anchor="ctr"/>
          <a:lstStyle/>
          <a:p>
            <a:endParaRPr lang="en-US"/>
          </a:p>
        </p:txBody>
      </p:sp>
      <p:sp>
        <p:nvSpPr>
          <p:cNvPr id="5" name="Notes Placeholder 4"/>
          <p:cNvSpPr>
            <a:spLocks noGrp="1"/>
          </p:cNvSpPr>
          <p:nvPr>
            <p:ph type="body" sz="quarter" idx="3"/>
          </p:nvPr>
        </p:nvSpPr>
        <p:spPr>
          <a:xfrm>
            <a:off x="710567" y="4517548"/>
            <a:ext cx="5681343" cy="3697767"/>
          </a:xfrm>
          <a:prstGeom prst="rect">
            <a:avLst/>
          </a:prstGeom>
        </p:spPr>
        <p:txBody>
          <a:bodyPr vert="horz" lIns="91714" tIns="45857" rIns="91714" bIns="458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300"/>
            <a:ext cx="3078058" cy="471175"/>
          </a:xfrm>
          <a:prstGeom prst="rect">
            <a:avLst/>
          </a:prstGeom>
        </p:spPr>
        <p:txBody>
          <a:bodyPr vert="horz" lIns="91714" tIns="45857" rIns="91714" bIns="45857" rtlCol="0" anchor="b"/>
          <a:lstStyle>
            <a:lvl1pPr algn="l">
              <a:defRPr sz="1200"/>
            </a:lvl1pPr>
          </a:lstStyle>
          <a:p>
            <a:endParaRPr lang="en-US"/>
          </a:p>
        </p:txBody>
      </p:sp>
      <p:sp>
        <p:nvSpPr>
          <p:cNvPr id="7" name="Slide Number Placeholder 6"/>
          <p:cNvSpPr>
            <a:spLocks noGrp="1"/>
          </p:cNvSpPr>
          <p:nvPr>
            <p:ph type="sldNum" sz="quarter" idx="5"/>
          </p:nvPr>
        </p:nvSpPr>
        <p:spPr>
          <a:xfrm>
            <a:off x="4022824" y="8917300"/>
            <a:ext cx="3078058" cy="471175"/>
          </a:xfrm>
          <a:prstGeom prst="rect">
            <a:avLst/>
          </a:prstGeom>
        </p:spPr>
        <p:txBody>
          <a:bodyPr vert="horz" lIns="91714" tIns="45857" rIns="91714" bIns="45857" rtlCol="0" anchor="b"/>
          <a:lstStyle>
            <a:lvl1pPr algn="r">
              <a:defRPr sz="1200"/>
            </a:lvl1pPr>
          </a:lstStyle>
          <a:p>
            <a:fld id="{06DAA7D0-1DA2-4C32-B473-11E421C59E12}" type="slidenum">
              <a:rPr lang="en-US" smtClean="0"/>
              <a:t>‹#›</a:t>
            </a:fld>
            <a:endParaRPr lang="en-US"/>
          </a:p>
        </p:txBody>
      </p:sp>
    </p:spTree>
    <p:extLst>
      <p:ext uri="{BB962C8B-B14F-4D97-AF65-F5344CB8AC3E}">
        <p14:creationId xmlns:p14="http://schemas.microsoft.com/office/powerpoint/2010/main" val="3598101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 back to why measuring H2 is exciting in Enceladus- reaction byproduct that can be used as fuel</a:t>
            </a:r>
          </a:p>
        </p:txBody>
      </p:sp>
      <p:sp>
        <p:nvSpPr>
          <p:cNvPr id="4" name="Slide Number Placeholder 3"/>
          <p:cNvSpPr>
            <a:spLocks noGrp="1"/>
          </p:cNvSpPr>
          <p:nvPr>
            <p:ph type="sldNum" sz="quarter" idx="5"/>
          </p:nvPr>
        </p:nvSpPr>
        <p:spPr/>
        <p:txBody>
          <a:bodyPr/>
          <a:lstStyle/>
          <a:p>
            <a:fld id="{8793B29F-301A-4500-8A40-662F7E0A35AE}" type="slidenum">
              <a:rPr lang="en-US" smtClean="0"/>
              <a:t>13</a:t>
            </a:fld>
            <a:endParaRPr lang="en-US" dirty="0"/>
          </a:p>
        </p:txBody>
      </p:sp>
    </p:spTree>
    <p:extLst>
      <p:ext uri="{BB962C8B-B14F-4D97-AF65-F5344CB8AC3E}">
        <p14:creationId xmlns:p14="http://schemas.microsoft.com/office/powerpoint/2010/main" val="1848614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4763"/>
            <a:ext cx="5727171" cy="429260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200 w 5184"/>
                  <a:gd name="T3" fmla="*/ 3159 h 3159"/>
                  <a:gd name="T4" fmla="*/ 5200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58 w 556"/>
                  <a:gd name="T5" fmla="*/ 3159 h 3159"/>
                  <a:gd name="T6" fmla="*/ 558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grpSp>
        <p:sp>
          <p:nvSpPr>
            <p:cNvPr id="6" name="Freeform 6"/>
            <p:cNvSpPr>
              <a:spLocks/>
            </p:cNvSpPr>
            <p:nvPr/>
          </p:nvSpPr>
          <p:spPr bwMode="ltGray">
            <a:xfrm>
              <a:off x="551" y="951"/>
              <a:ext cx="13"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00"/>
            </a:p>
          </p:txBody>
        </p:sp>
        <p:sp>
          <p:nvSpPr>
            <p:cNvPr id="7" name="Freeform 7"/>
            <p:cNvSpPr>
              <a:spLocks/>
            </p:cNvSpPr>
            <p:nvPr/>
          </p:nvSpPr>
          <p:spPr bwMode="ltGray">
            <a:xfrm>
              <a:off x="767" y="1155"/>
              <a:ext cx="252" cy="12"/>
            </a:xfrm>
            <a:custGeom>
              <a:avLst/>
              <a:gdLst>
                <a:gd name="T0" fmla="*/ 252 w 251"/>
                <a:gd name="T1" fmla="*/ 0 h 12"/>
                <a:gd name="T2" fmla="*/ 0 w 251"/>
                <a:gd name="T3" fmla="*/ 0 h 12"/>
                <a:gd name="T4" fmla="*/ 0 w 251"/>
                <a:gd name="T5" fmla="*/ 12 h 12"/>
                <a:gd name="T6" fmla="*/ 252 w 251"/>
                <a:gd name="T7" fmla="*/ 12 h 12"/>
                <a:gd name="T8" fmla="*/ 252 w 251"/>
                <a:gd name="T9" fmla="*/ 0 h 12"/>
                <a:gd name="T10" fmla="*/ 252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351 w 251"/>
                <a:gd name="T5" fmla="*/ 12 h 12"/>
                <a:gd name="T6" fmla="*/ 3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12" name="Freeform 12"/>
              <p:cNvSpPr>
                <a:spLocks/>
              </p:cNvSpPr>
              <p:nvPr/>
            </p:nvSpPr>
            <p:spPr bwMode="ltGray">
              <a:xfrm>
                <a:off x="1019" y="1155"/>
                <a:ext cx="4739" cy="12"/>
              </a:xfrm>
              <a:custGeom>
                <a:avLst/>
                <a:gdLst>
                  <a:gd name="T0" fmla="*/ 4739 w 4724"/>
                  <a:gd name="T1" fmla="*/ 0 h 12"/>
                  <a:gd name="T2" fmla="*/ 0 w 4724"/>
                  <a:gd name="T3" fmla="*/ 0 h 12"/>
                  <a:gd name="T4" fmla="*/ 0 w 4724"/>
                  <a:gd name="T5" fmla="*/ 12 h 12"/>
                  <a:gd name="T6" fmla="*/ 4739 w 4724"/>
                  <a:gd name="T7" fmla="*/ 12 h 12"/>
                  <a:gd name="T8" fmla="*/ 4739 w 4724"/>
                  <a:gd name="T9" fmla="*/ 0 h 12"/>
                  <a:gd name="T10" fmla="*/ 473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15" name="Freeform 15"/>
              <p:cNvSpPr>
                <a:spLocks/>
              </p:cNvSpPr>
              <p:nvPr/>
            </p:nvSpPr>
            <p:spPr bwMode="ltGray">
              <a:xfrm>
                <a:off x="349" y="1155"/>
                <a:ext cx="419" cy="13"/>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00"/>
              </a:p>
            </p:txBody>
          </p:sp>
        </p:grpSp>
      </p:grpSp>
      <p:sp>
        <p:nvSpPr>
          <p:cNvPr id="5136" name="Rectangle 16"/>
          <p:cNvSpPr>
            <a:spLocks noGrp="1" noChangeArrowheads="1"/>
          </p:cNvSpPr>
          <p:nvPr>
            <p:ph type="ctrTitle" sz="quarter"/>
          </p:nvPr>
        </p:nvSpPr>
        <p:spPr>
          <a:xfrm>
            <a:off x="668806" y="1250951"/>
            <a:ext cx="4440356" cy="898525"/>
          </a:xfrm>
        </p:spPr>
        <p:txBody>
          <a:bodyPr anchor="b"/>
          <a:lstStyle>
            <a:lvl1pPr>
              <a:defRPr/>
            </a:lvl1pPr>
          </a:lstStyle>
          <a:p>
            <a:pPr lvl="0"/>
            <a:r>
              <a:rPr lang="en-US" altLang="en-US" noProof="0"/>
              <a:t>Click to edit Master title style</a:t>
            </a:r>
          </a:p>
        </p:txBody>
      </p:sp>
      <p:sp>
        <p:nvSpPr>
          <p:cNvPr id="5137" name="Rectangle 17"/>
          <p:cNvSpPr>
            <a:spLocks noGrp="1" noChangeArrowheads="1"/>
          </p:cNvSpPr>
          <p:nvPr>
            <p:ph type="subTitle" sz="quarter" idx="1"/>
          </p:nvPr>
        </p:nvSpPr>
        <p:spPr>
          <a:xfrm>
            <a:off x="668806" y="2435225"/>
            <a:ext cx="4010713" cy="1098550"/>
          </a:xfrm>
        </p:spPr>
        <p:txBody>
          <a:bodyPr/>
          <a:lstStyle>
            <a:lvl1pPr marL="0" indent="0">
              <a:buFont typeface="Wingdings" pitchFamily="2" charset="2"/>
              <a:buNone/>
              <a:defRPr/>
            </a:lvl1pPr>
          </a:lstStyle>
          <a:p>
            <a:pPr lvl="0"/>
            <a:r>
              <a:rPr lang="en-US" altLang="en-US" noProof="0"/>
              <a:t>Click to edit Master subtitle style</a:t>
            </a:r>
          </a:p>
        </p:txBody>
      </p:sp>
      <p:sp>
        <p:nvSpPr>
          <p:cNvPr id="18" name="Rectangle 18"/>
          <p:cNvSpPr>
            <a:spLocks noGrp="1" noChangeArrowheads="1"/>
          </p:cNvSpPr>
          <p:nvPr>
            <p:ph type="dt" sz="quarter" idx="10"/>
          </p:nvPr>
        </p:nvSpPr>
        <p:spPr/>
        <p:txBody>
          <a:bodyPr/>
          <a:lstStyle>
            <a:lvl1pPr>
              <a:defRPr smtClean="0"/>
            </a:lvl1pPr>
          </a:lstStyle>
          <a:p>
            <a:pPr>
              <a:defRPr/>
            </a:pPr>
            <a:endParaRPr lang="en-US" altLang="en-US"/>
          </a:p>
        </p:txBody>
      </p:sp>
      <p:sp>
        <p:nvSpPr>
          <p:cNvPr id="19" name="Rectangle 19"/>
          <p:cNvSpPr>
            <a:spLocks noGrp="1" noChangeArrowheads="1"/>
          </p:cNvSpPr>
          <p:nvPr>
            <p:ph type="ftr" sz="quarter" idx="11"/>
          </p:nvPr>
        </p:nvSpPr>
        <p:spPr>
          <a:xfrm>
            <a:off x="2101657" y="3914775"/>
            <a:ext cx="1813815" cy="287338"/>
          </a:xfrm>
        </p:spPr>
        <p:txBody>
          <a:bodyPr/>
          <a:lstStyle>
            <a:lvl1pPr>
              <a:defRPr smtClean="0"/>
            </a:lvl1pPr>
          </a:lstStyle>
          <a:p>
            <a:pPr>
              <a:defRPr/>
            </a:pPr>
            <a:endParaRPr lang="en-US" altLang="en-US"/>
          </a:p>
        </p:txBody>
      </p:sp>
      <p:sp>
        <p:nvSpPr>
          <p:cNvPr id="20" name="Rectangle 20"/>
          <p:cNvSpPr>
            <a:spLocks noGrp="1" noChangeArrowheads="1"/>
          </p:cNvSpPr>
          <p:nvPr>
            <p:ph type="sldNum" sz="quarter" idx="12"/>
          </p:nvPr>
        </p:nvSpPr>
        <p:spPr/>
        <p:txBody>
          <a:bodyPr/>
          <a:lstStyle>
            <a:lvl1pPr>
              <a:defRPr/>
            </a:lvl1pPr>
          </a:lstStyle>
          <a:p>
            <a:fld id="{B8309752-FC2E-4251-9CCF-ED9D9ECD0E66}" type="slidenum">
              <a:rPr lang="en-US" altLang="en-US"/>
              <a:pPr/>
              <a:t>‹#›</a:t>
            </a:fld>
            <a:endParaRPr lang="en-US" altLang="en-US"/>
          </a:p>
        </p:txBody>
      </p:sp>
    </p:spTree>
    <p:extLst>
      <p:ext uri="{BB962C8B-B14F-4D97-AF65-F5344CB8AC3E}">
        <p14:creationId xmlns:p14="http://schemas.microsoft.com/office/powerpoint/2010/main" val="1102870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p:cNvSpPr>
            <a:spLocks noGrp="1" noChangeArrowheads="1"/>
          </p:cNvSpPr>
          <p:nvPr>
            <p:ph type="sldNum" sz="quarter" idx="12"/>
          </p:nvPr>
        </p:nvSpPr>
        <p:spPr>
          <a:ln/>
        </p:spPr>
        <p:txBody>
          <a:bodyPr/>
          <a:lstStyle>
            <a:lvl1pPr>
              <a:defRPr/>
            </a:lvl1pPr>
          </a:lstStyle>
          <a:p>
            <a:fld id="{6EBCF3ED-7292-4DC3-BE33-ABB3858AE4A2}" type="slidenum">
              <a:rPr lang="en-US" altLang="en-US"/>
              <a:pPr/>
              <a:t>‹#›</a:t>
            </a:fld>
            <a:endParaRPr lang="en-US" altLang="en-US"/>
          </a:p>
        </p:txBody>
      </p:sp>
    </p:spTree>
    <p:extLst>
      <p:ext uri="{BB962C8B-B14F-4D97-AF65-F5344CB8AC3E}">
        <p14:creationId xmlns:p14="http://schemas.microsoft.com/office/powerpoint/2010/main" val="3990112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13895" y="190501"/>
            <a:ext cx="1180991" cy="3629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8805" y="190501"/>
            <a:ext cx="3341909" cy="3629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p:cNvSpPr>
            <a:spLocks noGrp="1" noChangeArrowheads="1"/>
          </p:cNvSpPr>
          <p:nvPr>
            <p:ph type="sldNum" sz="quarter" idx="12"/>
          </p:nvPr>
        </p:nvSpPr>
        <p:spPr>
          <a:ln/>
        </p:spPr>
        <p:txBody>
          <a:bodyPr/>
          <a:lstStyle>
            <a:lvl1pPr>
              <a:defRPr/>
            </a:lvl1pPr>
          </a:lstStyle>
          <a:p>
            <a:fld id="{A5A93F64-06C5-4CDF-BAE5-D877DAD56B9B}" type="slidenum">
              <a:rPr lang="en-US" altLang="en-US"/>
              <a:pPr/>
              <a:t>‹#›</a:t>
            </a:fld>
            <a:endParaRPr lang="en-US" altLang="en-US"/>
          </a:p>
        </p:txBody>
      </p:sp>
    </p:spTree>
    <p:extLst>
      <p:ext uri="{BB962C8B-B14F-4D97-AF65-F5344CB8AC3E}">
        <p14:creationId xmlns:p14="http://schemas.microsoft.com/office/powerpoint/2010/main" val="2623168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3979"/>
            <a:ext cx="5727299" cy="4293384"/>
            <a:chOff x="0" y="4"/>
            <a:chExt cx="5758" cy="4316"/>
          </a:xfrm>
        </p:grpSpPr>
        <p:grpSp>
          <p:nvGrpSpPr>
            <p:cNvPr id="5123" name="Group 3"/>
            <p:cNvGrpSpPr>
              <a:grpSpLocks/>
            </p:cNvGrpSpPr>
            <p:nvPr/>
          </p:nvGrpSpPr>
          <p:grpSpPr bwMode="auto">
            <a:xfrm>
              <a:off x="0" y="1161"/>
              <a:ext cx="5758" cy="3159"/>
              <a:chOff x="0" y="1161"/>
              <a:chExt cx="5758" cy="3159"/>
            </a:xfrm>
          </p:grpSpPr>
          <p:sp>
            <p:nvSpPr>
              <p:cNvPr id="5124" name="Freeform 4"/>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5125" name="Freeform 5"/>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grpSp>
        <p:sp>
          <p:nvSpPr>
            <p:cNvPr id="512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5127" name="Freeform 7"/>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5128" name="Freeform 8"/>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grpSp>
          <p:nvGrpSpPr>
            <p:cNvPr id="5129" name="Group 9"/>
            <p:cNvGrpSpPr>
              <a:grpSpLocks/>
            </p:cNvGrpSpPr>
            <p:nvPr/>
          </p:nvGrpSpPr>
          <p:grpSpPr bwMode="auto">
            <a:xfrm>
              <a:off x="348" y="4"/>
              <a:ext cx="5410" cy="4316"/>
              <a:chOff x="348" y="4"/>
              <a:chExt cx="5410" cy="4316"/>
            </a:xfrm>
          </p:grpSpPr>
          <p:sp>
            <p:nvSpPr>
              <p:cNvPr id="513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513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5132" name="Freeform 12"/>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513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513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513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grpSp>
      </p:grpSp>
      <p:sp>
        <p:nvSpPr>
          <p:cNvPr id="5136" name="Rectangle 16"/>
          <p:cNvSpPr>
            <a:spLocks noGrp="1" noChangeArrowheads="1"/>
          </p:cNvSpPr>
          <p:nvPr>
            <p:ph type="ctrTitle" sz="quarter"/>
          </p:nvPr>
        </p:nvSpPr>
        <p:spPr>
          <a:xfrm>
            <a:off x="668417" y="1251409"/>
            <a:ext cx="4440198" cy="897273"/>
          </a:xfrm>
        </p:spPr>
        <p:txBody>
          <a:bodyPr anchor="b"/>
          <a:lstStyle>
            <a:lvl1pPr>
              <a:defRPr/>
            </a:lvl1pPr>
          </a:lstStyle>
          <a:p>
            <a:pPr lvl="0"/>
            <a:r>
              <a:rPr lang="en-US" altLang="en-US" noProof="0"/>
              <a:t>Click to edit Master title style</a:t>
            </a:r>
          </a:p>
        </p:txBody>
      </p:sp>
      <p:sp>
        <p:nvSpPr>
          <p:cNvPr id="5137" name="Rectangle 17"/>
          <p:cNvSpPr>
            <a:spLocks noGrp="1" noChangeArrowheads="1"/>
          </p:cNvSpPr>
          <p:nvPr>
            <p:ph type="subTitle" sz="quarter" idx="1"/>
          </p:nvPr>
        </p:nvSpPr>
        <p:spPr>
          <a:xfrm>
            <a:off x="668417" y="2435172"/>
            <a:ext cx="4010502" cy="1098215"/>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5138" name="Rectangle 18"/>
          <p:cNvSpPr>
            <a:spLocks noGrp="1" noChangeArrowheads="1"/>
          </p:cNvSpPr>
          <p:nvPr>
            <p:ph type="dt" sz="quarter" idx="2"/>
          </p:nvPr>
        </p:nvSpPr>
        <p:spPr/>
        <p:txBody>
          <a:bodyPr/>
          <a:lstStyle>
            <a:lvl1pPr>
              <a:defRPr/>
            </a:lvl1pPr>
          </a:lstStyle>
          <a:p>
            <a:endParaRPr lang="en-US" altLang="en-US"/>
          </a:p>
        </p:txBody>
      </p:sp>
      <p:sp>
        <p:nvSpPr>
          <p:cNvPr id="5139" name="Rectangle 19"/>
          <p:cNvSpPr>
            <a:spLocks noGrp="1" noChangeArrowheads="1"/>
          </p:cNvSpPr>
          <p:nvPr>
            <p:ph type="ftr" sz="quarter" idx="3"/>
          </p:nvPr>
        </p:nvSpPr>
        <p:spPr>
          <a:xfrm>
            <a:off x="2100739" y="3915375"/>
            <a:ext cx="1814275" cy="286491"/>
          </a:xfrm>
        </p:spPr>
        <p:txBody>
          <a:bodyPr/>
          <a:lstStyle>
            <a:lvl1pPr>
              <a:defRPr/>
            </a:lvl1pPr>
          </a:lstStyle>
          <a:p>
            <a:endParaRPr lang="en-US" altLang="en-US"/>
          </a:p>
        </p:txBody>
      </p:sp>
      <p:sp>
        <p:nvSpPr>
          <p:cNvPr id="5140" name="Rectangle 20"/>
          <p:cNvSpPr>
            <a:spLocks noGrp="1" noChangeArrowheads="1"/>
          </p:cNvSpPr>
          <p:nvPr>
            <p:ph type="sldNum" sz="quarter" idx="4"/>
          </p:nvPr>
        </p:nvSpPr>
        <p:spPr/>
        <p:txBody>
          <a:bodyPr/>
          <a:lstStyle>
            <a:lvl1pPr>
              <a:defRPr/>
            </a:lvl1pPr>
          </a:lstStyle>
          <a:p>
            <a:fld id="{05301730-ADF1-43BA-9DF7-AA3656F8D63E}" type="slidenum">
              <a:rPr lang="en-US" altLang="en-US"/>
              <a:pPr/>
              <a:t>‹#›</a:t>
            </a:fld>
            <a:endParaRPr lang="en-US" altLang="en-US"/>
          </a:p>
        </p:txBody>
      </p:sp>
    </p:spTree>
    <p:extLst>
      <p:ext uri="{BB962C8B-B14F-4D97-AF65-F5344CB8AC3E}">
        <p14:creationId xmlns:p14="http://schemas.microsoft.com/office/powerpoint/2010/main" val="1119671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53A4F97-FC1E-486A-851B-29E3A389C8EF}" type="slidenum">
              <a:rPr lang="en-US" altLang="en-US"/>
              <a:pPr/>
              <a:t>‹#›</a:t>
            </a:fld>
            <a:endParaRPr lang="en-US" altLang="en-US"/>
          </a:p>
        </p:txBody>
      </p:sp>
    </p:spTree>
    <p:extLst>
      <p:ext uri="{BB962C8B-B14F-4D97-AF65-F5344CB8AC3E}">
        <p14:creationId xmlns:p14="http://schemas.microsoft.com/office/powerpoint/2010/main" val="2006199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0905" y="1071357"/>
            <a:ext cx="4941511" cy="1787583"/>
          </a:xfrm>
        </p:spPr>
        <p:txBody>
          <a:bodyPr anchor="b"/>
          <a:lstStyle>
            <a:lvl1pPr>
              <a:defRPr sz="3760"/>
            </a:lvl1pPr>
          </a:lstStyle>
          <a:p>
            <a:r>
              <a:rPr lang="en-US"/>
              <a:t>Click to edit Master title style</a:t>
            </a:r>
          </a:p>
        </p:txBody>
      </p:sp>
      <p:sp>
        <p:nvSpPr>
          <p:cNvPr id="3" name="Text Placeholder 2"/>
          <p:cNvSpPr>
            <a:spLocks noGrp="1"/>
          </p:cNvSpPr>
          <p:nvPr>
            <p:ph type="body" idx="1"/>
          </p:nvPr>
        </p:nvSpPr>
        <p:spPr>
          <a:xfrm>
            <a:off x="390905" y="2875852"/>
            <a:ext cx="4941511" cy="940048"/>
          </a:xfrm>
        </p:spPr>
        <p:txBody>
          <a:bodyPr/>
          <a:lstStyle>
            <a:lvl1pPr marL="0" indent="0">
              <a:buNone/>
              <a:defRPr sz="1504"/>
            </a:lvl1pPr>
            <a:lvl2pPr marL="286482" indent="0">
              <a:buNone/>
              <a:defRPr sz="1253"/>
            </a:lvl2pPr>
            <a:lvl3pPr marL="572963" indent="0">
              <a:buNone/>
              <a:defRPr sz="1128"/>
            </a:lvl3pPr>
            <a:lvl4pPr marL="859445" indent="0">
              <a:buNone/>
              <a:defRPr sz="1003"/>
            </a:lvl4pPr>
            <a:lvl5pPr marL="1145926" indent="0">
              <a:buNone/>
              <a:defRPr sz="1003"/>
            </a:lvl5pPr>
            <a:lvl6pPr marL="1432408" indent="0">
              <a:buNone/>
              <a:defRPr sz="1003"/>
            </a:lvl6pPr>
            <a:lvl7pPr marL="1718889" indent="0">
              <a:buNone/>
              <a:defRPr sz="1003"/>
            </a:lvl7pPr>
            <a:lvl8pPr marL="2005371" indent="0">
              <a:buNone/>
              <a:defRPr sz="1003"/>
            </a:lvl8pPr>
            <a:lvl9pPr marL="2291852" indent="0">
              <a:buNone/>
              <a:defRPr sz="1003"/>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6AFCC26-A408-49EB-99B5-51D62143D4BD}" type="slidenum">
              <a:rPr lang="en-US" altLang="en-US"/>
              <a:pPr/>
              <a:t>‹#›</a:t>
            </a:fld>
            <a:endParaRPr lang="en-US" altLang="en-US"/>
          </a:p>
        </p:txBody>
      </p:sp>
    </p:spTree>
    <p:extLst>
      <p:ext uri="{BB962C8B-B14F-4D97-AF65-F5344CB8AC3E}">
        <p14:creationId xmlns:p14="http://schemas.microsoft.com/office/powerpoint/2010/main" val="3442723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8417" y="1241460"/>
            <a:ext cx="2315587" cy="25784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79492" y="1241460"/>
            <a:ext cx="2315587" cy="25784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28A8E66-4985-4922-B9B9-12235AB5C8E8}" type="slidenum">
              <a:rPr lang="en-US" altLang="en-US"/>
              <a:pPr/>
              <a:t>‹#›</a:t>
            </a:fld>
            <a:endParaRPr lang="en-US" altLang="en-US"/>
          </a:p>
        </p:txBody>
      </p:sp>
    </p:spTree>
    <p:extLst>
      <p:ext uri="{BB962C8B-B14F-4D97-AF65-F5344CB8AC3E}">
        <p14:creationId xmlns:p14="http://schemas.microsoft.com/office/powerpoint/2010/main" val="4248351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4883" y="228795"/>
            <a:ext cx="4941511" cy="830625"/>
          </a:xfrm>
        </p:spPr>
        <p:txBody>
          <a:bodyPr/>
          <a:lstStyle/>
          <a:p>
            <a:r>
              <a:rPr lang="en-US"/>
              <a:t>Click to edit Master title style</a:t>
            </a:r>
          </a:p>
        </p:txBody>
      </p:sp>
      <p:sp>
        <p:nvSpPr>
          <p:cNvPr id="3" name="Text Placeholder 2"/>
          <p:cNvSpPr>
            <a:spLocks noGrp="1"/>
          </p:cNvSpPr>
          <p:nvPr>
            <p:ph type="body" idx="1"/>
          </p:nvPr>
        </p:nvSpPr>
        <p:spPr>
          <a:xfrm>
            <a:off x="394884" y="1053451"/>
            <a:ext cx="2424006" cy="516280"/>
          </a:xfrm>
        </p:spPr>
        <p:txBody>
          <a:bodyPr anchor="b"/>
          <a:lstStyle>
            <a:lvl1pPr marL="0" indent="0">
              <a:buNone/>
              <a:defRPr sz="1504" b="1"/>
            </a:lvl1pPr>
            <a:lvl2pPr marL="286482" indent="0">
              <a:buNone/>
              <a:defRPr sz="1253" b="1"/>
            </a:lvl2pPr>
            <a:lvl3pPr marL="572963" indent="0">
              <a:buNone/>
              <a:defRPr sz="1128" b="1"/>
            </a:lvl3pPr>
            <a:lvl4pPr marL="859445" indent="0">
              <a:buNone/>
              <a:defRPr sz="1003" b="1"/>
            </a:lvl4pPr>
            <a:lvl5pPr marL="1145926" indent="0">
              <a:buNone/>
              <a:defRPr sz="1003" b="1"/>
            </a:lvl5pPr>
            <a:lvl6pPr marL="1432408" indent="0">
              <a:buNone/>
              <a:defRPr sz="1003" b="1"/>
            </a:lvl6pPr>
            <a:lvl7pPr marL="1718889" indent="0">
              <a:buNone/>
              <a:defRPr sz="1003" b="1"/>
            </a:lvl7pPr>
            <a:lvl8pPr marL="2005371" indent="0">
              <a:buNone/>
              <a:defRPr sz="1003" b="1"/>
            </a:lvl8pPr>
            <a:lvl9pPr marL="2291852" indent="0">
              <a:buNone/>
              <a:defRPr sz="1003" b="1"/>
            </a:lvl9pPr>
          </a:lstStyle>
          <a:p>
            <a:pPr lvl="0"/>
            <a:r>
              <a:rPr lang="en-US"/>
              <a:t>Edit Master text styles</a:t>
            </a:r>
          </a:p>
        </p:txBody>
      </p:sp>
      <p:sp>
        <p:nvSpPr>
          <p:cNvPr id="4" name="Content Placeholder 3"/>
          <p:cNvSpPr>
            <a:spLocks noGrp="1"/>
          </p:cNvSpPr>
          <p:nvPr>
            <p:ph sz="half" idx="2"/>
          </p:nvPr>
        </p:nvSpPr>
        <p:spPr>
          <a:xfrm>
            <a:off x="394884" y="1569731"/>
            <a:ext cx="2424006" cy="2308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900452" y="1053451"/>
            <a:ext cx="2435942" cy="516280"/>
          </a:xfrm>
        </p:spPr>
        <p:txBody>
          <a:bodyPr anchor="b"/>
          <a:lstStyle>
            <a:lvl1pPr marL="0" indent="0">
              <a:buNone/>
              <a:defRPr sz="1504" b="1"/>
            </a:lvl1pPr>
            <a:lvl2pPr marL="286482" indent="0">
              <a:buNone/>
              <a:defRPr sz="1253" b="1"/>
            </a:lvl2pPr>
            <a:lvl3pPr marL="572963" indent="0">
              <a:buNone/>
              <a:defRPr sz="1128" b="1"/>
            </a:lvl3pPr>
            <a:lvl4pPr marL="859445" indent="0">
              <a:buNone/>
              <a:defRPr sz="1003" b="1"/>
            </a:lvl4pPr>
            <a:lvl5pPr marL="1145926" indent="0">
              <a:buNone/>
              <a:defRPr sz="1003" b="1"/>
            </a:lvl5pPr>
            <a:lvl6pPr marL="1432408" indent="0">
              <a:buNone/>
              <a:defRPr sz="1003" b="1"/>
            </a:lvl6pPr>
            <a:lvl7pPr marL="1718889" indent="0">
              <a:buNone/>
              <a:defRPr sz="1003" b="1"/>
            </a:lvl7pPr>
            <a:lvl8pPr marL="2005371" indent="0">
              <a:buNone/>
              <a:defRPr sz="1003" b="1"/>
            </a:lvl8pPr>
            <a:lvl9pPr marL="2291852" indent="0">
              <a:buNone/>
              <a:defRPr sz="1003" b="1"/>
            </a:lvl9pPr>
          </a:lstStyle>
          <a:p>
            <a:pPr lvl="0"/>
            <a:r>
              <a:rPr lang="en-US"/>
              <a:t>Edit Master text styles</a:t>
            </a:r>
          </a:p>
        </p:txBody>
      </p:sp>
      <p:sp>
        <p:nvSpPr>
          <p:cNvPr id="6" name="Content Placeholder 5"/>
          <p:cNvSpPr>
            <a:spLocks noGrp="1"/>
          </p:cNvSpPr>
          <p:nvPr>
            <p:ph sz="quarter" idx="4"/>
          </p:nvPr>
        </p:nvSpPr>
        <p:spPr>
          <a:xfrm>
            <a:off x="2900452" y="1569731"/>
            <a:ext cx="2435942" cy="2308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FDAF8D1-A968-433B-8D24-5861796B88AE}" type="slidenum">
              <a:rPr lang="en-US" altLang="en-US"/>
              <a:pPr/>
              <a:t>‹#›</a:t>
            </a:fld>
            <a:endParaRPr lang="en-US" altLang="en-US"/>
          </a:p>
        </p:txBody>
      </p:sp>
    </p:spTree>
    <p:extLst>
      <p:ext uri="{BB962C8B-B14F-4D97-AF65-F5344CB8AC3E}">
        <p14:creationId xmlns:p14="http://schemas.microsoft.com/office/powerpoint/2010/main" val="3658820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72F7D333-0C65-4BF2-B371-8D19A79F472B}" type="slidenum">
              <a:rPr lang="en-US" altLang="en-US"/>
              <a:pPr/>
              <a:t>‹#›</a:t>
            </a:fld>
            <a:endParaRPr lang="en-US" altLang="en-US"/>
          </a:p>
        </p:txBody>
      </p:sp>
    </p:spTree>
    <p:extLst>
      <p:ext uri="{BB962C8B-B14F-4D97-AF65-F5344CB8AC3E}">
        <p14:creationId xmlns:p14="http://schemas.microsoft.com/office/powerpoint/2010/main" val="3782606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F3AD248-EB3C-4EDF-A390-0213B2D689AE}" type="slidenum">
              <a:rPr lang="en-US" altLang="en-US"/>
              <a:pPr/>
              <a:t>‹#›</a:t>
            </a:fld>
            <a:endParaRPr lang="en-US" altLang="en-US"/>
          </a:p>
        </p:txBody>
      </p:sp>
    </p:spTree>
    <p:extLst>
      <p:ext uri="{BB962C8B-B14F-4D97-AF65-F5344CB8AC3E}">
        <p14:creationId xmlns:p14="http://schemas.microsoft.com/office/powerpoint/2010/main" val="3514881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4884" y="286491"/>
            <a:ext cx="1848093" cy="1002718"/>
          </a:xfrm>
        </p:spPr>
        <p:txBody>
          <a:bodyPr anchor="b"/>
          <a:lstStyle>
            <a:lvl1pPr>
              <a:defRPr sz="2005"/>
            </a:lvl1pPr>
          </a:lstStyle>
          <a:p>
            <a:r>
              <a:rPr lang="en-US"/>
              <a:t>Click to edit Master title style</a:t>
            </a:r>
          </a:p>
        </p:txBody>
      </p:sp>
      <p:sp>
        <p:nvSpPr>
          <p:cNvPr id="3" name="Content Placeholder 2"/>
          <p:cNvSpPr>
            <a:spLocks noGrp="1"/>
          </p:cNvSpPr>
          <p:nvPr>
            <p:ph idx="1"/>
          </p:nvPr>
        </p:nvSpPr>
        <p:spPr>
          <a:xfrm>
            <a:off x="2435942" y="618741"/>
            <a:ext cx="2900452" cy="3053913"/>
          </a:xfrm>
        </p:spPr>
        <p:txBody>
          <a:bodyPr/>
          <a:lstStyle>
            <a:lvl1pPr>
              <a:defRPr sz="2005"/>
            </a:lvl1pPr>
            <a:lvl2pPr>
              <a:defRPr sz="1754"/>
            </a:lvl2pPr>
            <a:lvl3pPr>
              <a:defRPr sz="1504"/>
            </a:lvl3pPr>
            <a:lvl4pPr>
              <a:defRPr sz="1253"/>
            </a:lvl4pPr>
            <a:lvl5pPr>
              <a:defRPr sz="1253"/>
            </a:lvl5pPr>
            <a:lvl6pPr>
              <a:defRPr sz="1253"/>
            </a:lvl6pPr>
            <a:lvl7pPr>
              <a:defRPr sz="1253"/>
            </a:lvl7pPr>
            <a:lvl8pPr>
              <a:defRPr sz="1253"/>
            </a:lvl8pPr>
            <a:lvl9pPr>
              <a:defRPr sz="125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94884" y="1289209"/>
            <a:ext cx="1848093" cy="2388419"/>
          </a:xfrm>
        </p:spPr>
        <p:txBody>
          <a:bodyPr/>
          <a:lstStyle>
            <a:lvl1pPr marL="0" indent="0">
              <a:buNone/>
              <a:defRPr sz="1003"/>
            </a:lvl1pPr>
            <a:lvl2pPr marL="286482" indent="0">
              <a:buNone/>
              <a:defRPr sz="877"/>
            </a:lvl2pPr>
            <a:lvl3pPr marL="572963" indent="0">
              <a:buNone/>
              <a:defRPr sz="752"/>
            </a:lvl3pPr>
            <a:lvl4pPr marL="859445" indent="0">
              <a:buNone/>
              <a:defRPr sz="627"/>
            </a:lvl4pPr>
            <a:lvl5pPr marL="1145926" indent="0">
              <a:buNone/>
              <a:defRPr sz="627"/>
            </a:lvl5pPr>
            <a:lvl6pPr marL="1432408" indent="0">
              <a:buNone/>
              <a:defRPr sz="627"/>
            </a:lvl6pPr>
            <a:lvl7pPr marL="1718889" indent="0">
              <a:buNone/>
              <a:defRPr sz="627"/>
            </a:lvl7pPr>
            <a:lvl8pPr marL="2005371" indent="0">
              <a:buNone/>
              <a:defRPr sz="627"/>
            </a:lvl8pPr>
            <a:lvl9pPr marL="2291852" indent="0">
              <a:buNone/>
              <a:defRPr sz="627"/>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2789093-AB3C-49C7-BABF-120E808C877C}" type="slidenum">
              <a:rPr lang="en-US" altLang="en-US"/>
              <a:pPr/>
              <a:t>‹#›</a:t>
            </a:fld>
            <a:endParaRPr lang="en-US" altLang="en-US"/>
          </a:p>
        </p:txBody>
      </p:sp>
    </p:spTree>
    <p:extLst>
      <p:ext uri="{BB962C8B-B14F-4D97-AF65-F5344CB8AC3E}">
        <p14:creationId xmlns:p14="http://schemas.microsoft.com/office/powerpoint/2010/main" val="3078434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p:cNvSpPr>
            <a:spLocks noGrp="1" noChangeArrowheads="1"/>
          </p:cNvSpPr>
          <p:nvPr>
            <p:ph type="sldNum" sz="quarter" idx="12"/>
          </p:nvPr>
        </p:nvSpPr>
        <p:spPr>
          <a:ln/>
        </p:spPr>
        <p:txBody>
          <a:bodyPr/>
          <a:lstStyle>
            <a:lvl1pPr>
              <a:defRPr/>
            </a:lvl1pPr>
          </a:lstStyle>
          <a:p>
            <a:fld id="{45E2AA69-7038-4EE5-8722-71C3925DC9B6}" type="slidenum">
              <a:rPr lang="en-US" altLang="en-US"/>
              <a:pPr/>
              <a:t>‹#›</a:t>
            </a:fld>
            <a:endParaRPr lang="en-US" altLang="en-US"/>
          </a:p>
        </p:txBody>
      </p:sp>
    </p:spTree>
    <p:extLst>
      <p:ext uri="{BB962C8B-B14F-4D97-AF65-F5344CB8AC3E}">
        <p14:creationId xmlns:p14="http://schemas.microsoft.com/office/powerpoint/2010/main" val="1362845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4884" y="286491"/>
            <a:ext cx="1848093" cy="1002718"/>
          </a:xfrm>
        </p:spPr>
        <p:txBody>
          <a:bodyPr anchor="b"/>
          <a:lstStyle>
            <a:lvl1pPr>
              <a:defRPr sz="2005"/>
            </a:lvl1pPr>
          </a:lstStyle>
          <a:p>
            <a:r>
              <a:rPr lang="en-US"/>
              <a:t>Click to edit Master title style</a:t>
            </a:r>
          </a:p>
        </p:txBody>
      </p:sp>
      <p:sp>
        <p:nvSpPr>
          <p:cNvPr id="3" name="Picture Placeholder 2"/>
          <p:cNvSpPr>
            <a:spLocks noGrp="1"/>
          </p:cNvSpPr>
          <p:nvPr>
            <p:ph type="pic" idx="1"/>
          </p:nvPr>
        </p:nvSpPr>
        <p:spPr>
          <a:xfrm>
            <a:off x="2435942" y="618741"/>
            <a:ext cx="2900452" cy="3053913"/>
          </a:xfrm>
        </p:spPr>
        <p:txBody>
          <a:bodyPr/>
          <a:lstStyle>
            <a:lvl1pPr marL="0" indent="0">
              <a:buNone/>
              <a:defRPr sz="2005"/>
            </a:lvl1pPr>
            <a:lvl2pPr marL="286482" indent="0">
              <a:buNone/>
              <a:defRPr sz="1754"/>
            </a:lvl2pPr>
            <a:lvl3pPr marL="572963" indent="0">
              <a:buNone/>
              <a:defRPr sz="1504"/>
            </a:lvl3pPr>
            <a:lvl4pPr marL="859445" indent="0">
              <a:buNone/>
              <a:defRPr sz="1253"/>
            </a:lvl4pPr>
            <a:lvl5pPr marL="1145926" indent="0">
              <a:buNone/>
              <a:defRPr sz="1253"/>
            </a:lvl5pPr>
            <a:lvl6pPr marL="1432408" indent="0">
              <a:buNone/>
              <a:defRPr sz="1253"/>
            </a:lvl6pPr>
            <a:lvl7pPr marL="1718889" indent="0">
              <a:buNone/>
              <a:defRPr sz="1253"/>
            </a:lvl7pPr>
            <a:lvl8pPr marL="2005371" indent="0">
              <a:buNone/>
              <a:defRPr sz="1253"/>
            </a:lvl8pPr>
            <a:lvl9pPr marL="2291852" indent="0">
              <a:buNone/>
              <a:defRPr sz="1253"/>
            </a:lvl9pPr>
          </a:lstStyle>
          <a:p>
            <a:endParaRPr lang="en-US"/>
          </a:p>
        </p:txBody>
      </p:sp>
      <p:sp>
        <p:nvSpPr>
          <p:cNvPr id="4" name="Text Placeholder 3"/>
          <p:cNvSpPr>
            <a:spLocks noGrp="1"/>
          </p:cNvSpPr>
          <p:nvPr>
            <p:ph type="body" sz="half" idx="2"/>
          </p:nvPr>
        </p:nvSpPr>
        <p:spPr>
          <a:xfrm>
            <a:off x="394884" y="1289209"/>
            <a:ext cx="1848093" cy="2388419"/>
          </a:xfrm>
        </p:spPr>
        <p:txBody>
          <a:bodyPr/>
          <a:lstStyle>
            <a:lvl1pPr marL="0" indent="0">
              <a:buNone/>
              <a:defRPr sz="1003"/>
            </a:lvl1pPr>
            <a:lvl2pPr marL="286482" indent="0">
              <a:buNone/>
              <a:defRPr sz="877"/>
            </a:lvl2pPr>
            <a:lvl3pPr marL="572963" indent="0">
              <a:buNone/>
              <a:defRPr sz="752"/>
            </a:lvl3pPr>
            <a:lvl4pPr marL="859445" indent="0">
              <a:buNone/>
              <a:defRPr sz="627"/>
            </a:lvl4pPr>
            <a:lvl5pPr marL="1145926" indent="0">
              <a:buNone/>
              <a:defRPr sz="627"/>
            </a:lvl5pPr>
            <a:lvl6pPr marL="1432408" indent="0">
              <a:buNone/>
              <a:defRPr sz="627"/>
            </a:lvl6pPr>
            <a:lvl7pPr marL="1718889" indent="0">
              <a:buNone/>
              <a:defRPr sz="627"/>
            </a:lvl7pPr>
            <a:lvl8pPr marL="2005371" indent="0">
              <a:buNone/>
              <a:defRPr sz="627"/>
            </a:lvl8pPr>
            <a:lvl9pPr marL="2291852" indent="0">
              <a:buNone/>
              <a:defRPr sz="627"/>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3B51917-64D7-4145-8CB3-76B10A71D285}" type="slidenum">
              <a:rPr lang="en-US" altLang="en-US"/>
              <a:pPr/>
              <a:t>‹#›</a:t>
            </a:fld>
            <a:endParaRPr lang="en-US" altLang="en-US"/>
          </a:p>
        </p:txBody>
      </p:sp>
    </p:spTree>
    <p:extLst>
      <p:ext uri="{BB962C8B-B14F-4D97-AF65-F5344CB8AC3E}">
        <p14:creationId xmlns:p14="http://schemas.microsoft.com/office/powerpoint/2010/main" val="1663416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A0F6BD9-37F4-4272-8F3C-8B98FAC15F65}" type="slidenum">
              <a:rPr lang="en-US" altLang="en-US"/>
              <a:pPr/>
              <a:t>‹#›</a:t>
            </a:fld>
            <a:endParaRPr lang="en-US" altLang="en-US"/>
          </a:p>
        </p:txBody>
      </p:sp>
    </p:spTree>
    <p:extLst>
      <p:ext uri="{BB962C8B-B14F-4D97-AF65-F5344CB8AC3E}">
        <p14:creationId xmlns:p14="http://schemas.microsoft.com/office/powerpoint/2010/main" val="3571280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13414" y="190994"/>
            <a:ext cx="1181666" cy="362888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8417" y="190994"/>
            <a:ext cx="3449509" cy="362888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890A644-C25C-426A-BF0A-F72A1531CC0F}" type="slidenum">
              <a:rPr lang="en-US" altLang="en-US"/>
              <a:pPr/>
              <a:t>‹#›</a:t>
            </a:fld>
            <a:endParaRPr lang="en-US" altLang="en-US"/>
          </a:p>
        </p:txBody>
      </p:sp>
    </p:spTree>
    <p:extLst>
      <p:ext uri="{BB962C8B-B14F-4D97-AF65-F5344CB8AC3E}">
        <p14:creationId xmlns:p14="http://schemas.microsoft.com/office/powerpoint/2010/main" val="3378020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925" y="2760664"/>
            <a:ext cx="4870001" cy="854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452925" y="1820863"/>
            <a:ext cx="4870001" cy="939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p:cNvSpPr>
            <a:spLocks noGrp="1" noChangeArrowheads="1"/>
          </p:cNvSpPr>
          <p:nvPr>
            <p:ph type="sldNum" sz="quarter" idx="12"/>
          </p:nvPr>
        </p:nvSpPr>
        <p:spPr>
          <a:ln/>
        </p:spPr>
        <p:txBody>
          <a:bodyPr/>
          <a:lstStyle>
            <a:lvl1pPr>
              <a:defRPr/>
            </a:lvl1pPr>
          </a:lstStyle>
          <a:p>
            <a:fld id="{82F5854B-72BF-4776-9F17-BE85FC0170FD}" type="slidenum">
              <a:rPr lang="en-US" altLang="en-US"/>
              <a:pPr/>
              <a:t>‹#›</a:t>
            </a:fld>
            <a:endParaRPr lang="en-US" altLang="en-US"/>
          </a:p>
        </p:txBody>
      </p:sp>
    </p:spTree>
    <p:extLst>
      <p:ext uri="{BB962C8B-B14F-4D97-AF65-F5344CB8AC3E}">
        <p14:creationId xmlns:p14="http://schemas.microsoft.com/office/powerpoint/2010/main" val="3624264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8805" y="1241425"/>
            <a:ext cx="2260391"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32377" y="1241425"/>
            <a:ext cx="2262508"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9"/>
          <p:cNvSpPr>
            <a:spLocks noGrp="1" noChangeArrowheads="1"/>
          </p:cNvSpPr>
          <p:nvPr>
            <p:ph type="sldNum" sz="quarter" idx="12"/>
          </p:nvPr>
        </p:nvSpPr>
        <p:spPr>
          <a:ln/>
        </p:spPr>
        <p:txBody>
          <a:bodyPr/>
          <a:lstStyle>
            <a:lvl1pPr>
              <a:defRPr/>
            </a:lvl1pPr>
          </a:lstStyle>
          <a:p>
            <a:fld id="{DC6686FF-9BB6-49DA-B36E-F5B3C0A662FA}" type="slidenum">
              <a:rPr lang="en-US" altLang="en-US"/>
              <a:pPr/>
              <a:t>‹#›</a:t>
            </a:fld>
            <a:endParaRPr lang="en-US" altLang="en-US"/>
          </a:p>
        </p:txBody>
      </p:sp>
    </p:spTree>
    <p:extLst>
      <p:ext uri="{BB962C8B-B14F-4D97-AF65-F5344CB8AC3E}">
        <p14:creationId xmlns:p14="http://schemas.microsoft.com/office/powerpoint/2010/main" val="926280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5725" y="171450"/>
            <a:ext cx="5157839" cy="7175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85725" y="962025"/>
            <a:ext cx="2531299" cy="400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85725" y="1362075"/>
            <a:ext cx="2531299" cy="2476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910149" y="962025"/>
            <a:ext cx="2533415" cy="400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910149" y="1362075"/>
            <a:ext cx="2533415" cy="2476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9"/>
          <p:cNvSpPr>
            <a:spLocks noGrp="1" noChangeArrowheads="1"/>
          </p:cNvSpPr>
          <p:nvPr>
            <p:ph type="sldNum" sz="quarter" idx="12"/>
          </p:nvPr>
        </p:nvSpPr>
        <p:spPr>
          <a:ln/>
        </p:spPr>
        <p:txBody>
          <a:bodyPr/>
          <a:lstStyle>
            <a:lvl1pPr>
              <a:defRPr/>
            </a:lvl1pPr>
          </a:lstStyle>
          <a:p>
            <a:fld id="{38B0C71D-8A9D-42F2-82B6-87FA5808709E}" type="slidenum">
              <a:rPr lang="en-US" altLang="en-US"/>
              <a:pPr/>
              <a:t>‹#›</a:t>
            </a:fld>
            <a:endParaRPr lang="en-US" altLang="en-US"/>
          </a:p>
        </p:txBody>
      </p:sp>
    </p:spTree>
    <p:extLst>
      <p:ext uri="{BB962C8B-B14F-4D97-AF65-F5344CB8AC3E}">
        <p14:creationId xmlns:p14="http://schemas.microsoft.com/office/powerpoint/2010/main" val="372877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9"/>
          <p:cNvSpPr>
            <a:spLocks noGrp="1" noChangeArrowheads="1"/>
          </p:cNvSpPr>
          <p:nvPr>
            <p:ph type="sldNum" sz="quarter" idx="12"/>
          </p:nvPr>
        </p:nvSpPr>
        <p:spPr>
          <a:ln/>
        </p:spPr>
        <p:txBody>
          <a:bodyPr/>
          <a:lstStyle>
            <a:lvl1pPr>
              <a:defRPr/>
            </a:lvl1pPr>
          </a:lstStyle>
          <a:p>
            <a:fld id="{4C0DE0A6-8692-4D07-86EB-841ABDC5C94A}" type="slidenum">
              <a:rPr lang="en-US" altLang="en-US"/>
              <a:pPr/>
              <a:t>‹#›</a:t>
            </a:fld>
            <a:endParaRPr lang="en-US" altLang="en-US"/>
          </a:p>
        </p:txBody>
      </p:sp>
    </p:spTree>
    <p:extLst>
      <p:ext uri="{BB962C8B-B14F-4D97-AF65-F5344CB8AC3E}">
        <p14:creationId xmlns:p14="http://schemas.microsoft.com/office/powerpoint/2010/main" val="662655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9"/>
          <p:cNvSpPr>
            <a:spLocks noGrp="1" noChangeArrowheads="1"/>
          </p:cNvSpPr>
          <p:nvPr>
            <p:ph type="sldNum" sz="quarter" idx="12"/>
          </p:nvPr>
        </p:nvSpPr>
        <p:spPr>
          <a:ln/>
        </p:spPr>
        <p:txBody>
          <a:bodyPr/>
          <a:lstStyle>
            <a:lvl1pPr>
              <a:defRPr/>
            </a:lvl1pPr>
          </a:lstStyle>
          <a:p>
            <a:fld id="{3592A36C-7F97-44DC-9AFA-4041EA429F4D}" type="slidenum">
              <a:rPr lang="en-US" altLang="en-US"/>
              <a:pPr/>
              <a:t>‹#›</a:t>
            </a:fld>
            <a:endParaRPr lang="en-US" altLang="en-US"/>
          </a:p>
        </p:txBody>
      </p:sp>
    </p:spTree>
    <p:extLst>
      <p:ext uri="{BB962C8B-B14F-4D97-AF65-F5344CB8AC3E}">
        <p14:creationId xmlns:p14="http://schemas.microsoft.com/office/powerpoint/2010/main" val="728842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5724" y="171451"/>
            <a:ext cx="1885775" cy="7270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239227" y="171451"/>
            <a:ext cx="3204337" cy="36671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85724" y="898525"/>
            <a:ext cx="1885775" cy="29400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9"/>
          <p:cNvSpPr>
            <a:spLocks noGrp="1" noChangeArrowheads="1"/>
          </p:cNvSpPr>
          <p:nvPr>
            <p:ph type="sldNum" sz="quarter" idx="12"/>
          </p:nvPr>
        </p:nvSpPr>
        <p:spPr>
          <a:ln/>
        </p:spPr>
        <p:txBody>
          <a:bodyPr/>
          <a:lstStyle>
            <a:lvl1pPr>
              <a:defRPr/>
            </a:lvl1pPr>
          </a:lstStyle>
          <a:p>
            <a:fld id="{CE685B71-C211-45B1-941E-1F5C76BA6A4A}" type="slidenum">
              <a:rPr lang="en-US" altLang="en-US"/>
              <a:pPr/>
              <a:t>‹#›</a:t>
            </a:fld>
            <a:endParaRPr lang="en-US" altLang="en-US"/>
          </a:p>
        </p:txBody>
      </p:sp>
    </p:spTree>
    <p:extLst>
      <p:ext uri="{BB962C8B-B14F-4D97-AF65-F5344CB8AC3E}">
        <p14:creationId xmlns:p14="http://schemas.microsoft.com/office/powerpoint/2010/main" val="2254925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3847" y="3008313"/>
            <a:ext cx="3437149" cy="3556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123847" y="384175"/>
            <a:ext cx="3437149" cy="2578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123847" y="3363914"/>
            <a:ext cx="3437149" cy="5032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9"/>
          <p:cNvSpPr>
            <a:spLocks noGrp="1" noChangeArrowheads="1"/>
          </p:cNvSpPr>
          <p:nvPr>
            <p:ph type="sldNum" sz="quarter" idx="12"/>
          </p:nvPr>
        </p:nvSpPr>
        <p:spPr>
          <a:ln/>
        </p:spPr>
        <p:txBody>
          <a:bodyPr/>
          <a:lstStyle>
            <a:lvl1pPr>
              <a:defRPr/>
            </a:lvl1pPr>
          </a:lstStyle>
          <a:p>
            <a:fld id="{B9CF66E4-0D6F-46D9-9382-55B49AFF0E47}" type="slidenum">
              <a:rPr lang="en-US" altLang="en-US"/>
              <a:pPr/>
              <a:t>‹#›</a:t>
            </a:fld>
            <a:endParaRPr lang="en-US" altLang="en-US"/>
          </a:p>
        </p:txBody>
      </p:sp>
    </p:spTree>
    <p:extLst>
      <p:ext uri="{BB962C8B-B14F-4D97-AF65-F5344CB8AC3E}">
        <p14:creationId xmlns:p14="http://schemas.microsoft.com/office/powerpoint/2010/main" val="3906813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4763"/>
            <a:ext cx="5727171" cy="4292600"/>
            <a:chOff x="0" y="4"/>
            <a:chExt cx="5758" cy="4316"/>
          </a:xfrm>
        </p:grpSpPr>
        <p:sp>
          <p:nvSpPr>
            <p:cNvPr id="1032" name="Freeform 3"/>
            <p:cNvSpPr>
              <a:spLocks/>
            </p:cNvSpPr>
            <p:nvPr/>
          </p:nvSpPr>
          <p:spPr bwMode="hidden">
            <a:xfrm>
              <a:off x="558" y="1161"/>
              <a:ext cx="5200" cy="3159"/>
            </a:xfrm>
            <a:custGeom>
              <a:avLst/>
              <a:gdLst>
                <a:gd name="T0" fmla="*/ 0 w 5184"/>
                <a:gd name="T1" fmla="*/ 3159 h 3159"/>
                <a:gd name="T2" fmla="*/ 5200 w 5184"/>
                <a:gd name="T3" fmla="*/ 3159 h 3159"/>
                <a:gd name="T4" fmla="*/ 5200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1033" name="Freeform 4"/>
            <p:cNvSpPr>
              <a:spLocks/>
            </p:cNvSpPr>
            <p:nvPr/>
          </p:nvSpPr>
          <p:spPr bwMode="hidden">
            <a:xfrm>
              <a:off x="0" y="1161"/>
              <a:ext cx="558" cy="3159"/>
            </a:xfrm>
            <a:custGeom>
              <a:avLst/>
              <a:gdLst>
                <a:gd name="T0" fmla="*/ 0 w 556"/>
                <a:gd name="T1" fmla="*/ 0 h 3159"/>
                <a:gd name="T2" fmla="*/ 0 w 556"/>
                <a:gd name="T3" fmla="*/ 3159 h 3159"/>
                <a:gd name="T4" fmla="*/ 558 w 556"/>
                <a:gd name="T5" fmla="*/ 3159 h 3159"/>
                <a:gd name="T6" fmla="*/ 558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grpSp>
          <p:nvGrpSpPr>
            <p:cNvPr id="1034" name="Group 5"/>
            <p:cNvGrpSpPr>
              <a:grpSpLocks/>
            </p:cNvGrpSpPr>
            <p:nvPr userDrawn="1"/>
          </p:nvGrpSpPr>
          <p:grpSpPr bwMode="auto">
            <a:xfrm>
              <a:off x="0" y="4"/>
              <a:ext cx="5758" cy="4316"/>
              <a:chOff x="0" y="4"/>
              <a:chExt cx="5758" cy="4316"/>
            </a:xfrm>
          </p:grpSpPr>
          <p:sp>
            <p:nvSpPr>
              <p:cNvPr id="1035"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1036"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1037" name="Freeform 8"/>
              <p:cNvSpPr>
                <a:spLocks/>
              </p:cNvSpPr>
              <p:nvPr/>
            </p:nvSpPr>
            <p:spPr bwMode="ltGray">
              <a:xfrm>
                <a:off x="1019" y="1155"/>
                <a:ext cx="4739" cy="12"/>
              </a:xfrm>
              <a:custGeom>
                <a:avLst/>
                <a:gdLst>
                  <a:gd name="T0" fmla="*/ 4739 w 4724"/>
                  <a:gd name="T1" fmla="*/ 0 h 12"/>
                  <a:gd name="T2" fmla="*/ 0 w 4724"/>
                  <a:gd name="T3" fmla="*/ 0 h 12"/>
                  <a:gd name="T4" fmla="*/ 0 w 4724"/>
                  <a:gd name="T5" fmla="*/ 12 h 12"/>
                  <a:gd name="T6" fmla="*/ 4739 w 4724"/>
                  <a:gd name="T7" fmla="*/ 12 h 12"/>
                  <a:gd name="T8" fmla="*/ 4739 w 4724"/>
                  <a:gd name="T9" fmla="*/ 0 h 12"/>
                  <a:gd name="T10" fmla="*/ 473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1038"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1039"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4107" name="Freeform 11"/>
              <p:cNvSpPr>
                <a:spLocks/>
              </p:cNvSpPr>
              <p:nvPr/>
            </p:nvSpPr>
            <p:spPr bwMode="ltGray">
              <a:xfrm>
                <a:off x="551" y="951"/>
                <a:ext cx="13"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00"/>
              </a:p>
            </p:txBody>
          </p:sp>
          <p:sp>
            <p:nvSpPr>
              <p:cNvPr id="1041" name="Freeform 12"/>
              <p:cNvSpPr>
                <a:spLocks/>
              </p:cNvSpPr>
              <p:nvPr/>
            </p:nvSpPr>
            <p:spPr bwMode="ltGray">
              <a:xfrm>
                <a:off x="0" y="1155"/>
                <a:ext cx="351" cy="12"/>
              </a:xfrm>
              <a:custGeom>
                <a:avLst/>
                <a:gdLst>
                  <a:gd name="T0" fmla="*/ 0 w 251"/>
                  <a:gd name="T1" fmla="*/ 0 h 12"/>
                  <a:gd name="T2" fmla="*/ 0 w 251"/>
                  <a:gd name="T3" fmla="*/ 12 h 12"/>
                  <a:gd name="T4" fmla="*/ 351 w 251"/>
                  <a:gd name="T5" fmla="*/ 12 h 12"/>
                  <a:gd name="T6" fmla="*/ 3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1042" name="Freeform 13"/>
              <p:cNvSpPr>
                <a:spLocks/>
              </p:cNvSpPr>
              <p:nvPr/>
            </p:nvSpPr>
            <p:spPr bwMode="ltGray">
              <a:xfrm>
                <a:off x="767" y="1155"/>
                <a:ext cx="252" cy="12"/>
              </a:xfrm>
              <a:custGeom>
                <a:avLst/>
                <a:gdLst>
                  <a:gd name="T0" fmla="*/ 252 w 251"/>
                  <a:gd name="T1" fmla="*/ 0 h 12"/>
                  <a:gd name="T2" fmla="*/ 0 w 251"/>
                  <a:gd name="T3" fmla="*/ 0 h 12"/>
                  <a:gd name="T4" fmla="*/ 0 w 251"/>
                  <a:gd name="T5" fmla="*/ 12 h 12"/>
                  <a:gd name="T6" fmla="*/ 252 w 251"/>
                  <a:gd name="T7" fmla="*/ 12 h 12"/>
                  <a:gd name="T8" fmla="*/ 252 w 251"/>
                  <a:gd name="T9" fmla="*/ 0 h 12"/>
                  <a:gd name="T10" fmla="*/ 252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00"/>
              </a:p>
            </p:txBody>
          </p:sp>
          <p:sp>
            <p:nvSpPr>
              <p:cNvPr id="4110" name="Freeform 14"/>
              <p:cNvSpPr>
                <a:spLocks/>
              </p:cNvSpPr>
              <p:nvPr/>
            </p:nvSpPr>
            <p:spPr bwMode="ltGray">
              <a:xfrm>
                <a:off x="349" y="1155"/>
                <a:ext cx="417" cy="13"/>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00"/>
              </a:p>
            </p:txBody>
          </p:sp>
        </p:grpSp>
      </p:grpSp>
      <p:sp>
        <p:nvSpPr>
          <p:cNvPr id="4111" name="Rectangle 15"/>
          <p:cNvSpPr>
            <a:spLocks noGrp="1" noChangeArrowheads="1"/>
          </p:cNvSpPr>
          <p:nvPr>
            <p:ph type="title"/>
          </p:nvPr>
        </p:nvSpPr>
        <p:spPr bwMode="auto">
          <a:xfrm>
            <a:off x="668805" y="190501"/>
            <a:ext cx="4726081"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9110" tIns="24554" rIns="49110" bIns="24554" numCol="1" anchor="ctr" anchorCtr="0" compatLnSpc="1">
            <a:prstTxWarp prst="textNoShape">
              <a:avLst/>
            </a:prstTxWarp>
          </a:bodyPr>
          <a:lstStyle/>
          <a:p>
            <a:pPr lvl="0"/>
            <a:r>
              <a:rPr lang="en-US" altLang="en-US"/>
              <a:t>Click to edit Master title style</a:t>
            </a:r>
          </a:p>
        </p:txBody>
      </p:sp>
      <p:sp>
        <p:nvSpPr>
          <p:cNvPr id="4112" name="Rectangle 16"/>
          <p:cNvSpPr>
            <a:spLocks noGrp="1" noChangeArrowheads="1"/>
          </p:cNvSpPr>
          <p:nvPr>
            <p:ph type="body" idx="1"/>
          </p:nvPr>
        </p:nvSpPr>
        <p:spPr bwMode="auto">
          <a:xfrm>
            <a:off x="668805" y="1241425"/>
            <a:ext cx="4726081"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9110" tIns="24554" rIns="49110" bIns="2455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3" name="Rectangle 17"/>
          <p:cNvSpPr>
            <a:spLocks noGrp="1" noChangeArrowheads="1"/>
          </p:cNvSpPr>
          <p:nvPr>
            <p:ph type="dt" sz="half" idx="2"/>
          </p:nvPr>
        </p:nvSpPr>
        <p:spPr bwMode="auto">
          <a:xfrm>
            <a:off x="668805" y="3914775"/>
            <a:ext cx="119369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9110" tIns="24554" rIns="49110" bIns="24554" numCol="1" anchor="t" anchorCtr="0" compatLnSpc="1">
            <a:prstTxWarp prst="textNoShape">
              <a:avLst/>
            </a:prstTxWarp>
          </a:bodyPr>
          <a:lstStyle>
            <a:lvl1pPr defTabSz="490538" eaLnBrk="1" hangingPunct="1">
              <a:defRPr sz="500" smtClean="0">
                <a:effectLst>
                  <a:outerShdw blurRad="38100" dist="38100" dir="2700000" algn="tl">
                    <a:srgbClr val="000000"/>
                  </a:outerShdw>
                </a:effectLst>
              </a:defRPr>
            </a:lvl1pPr>
          </a:lstStyle>
          <a:p>
            <a:pPr>
              <a:defRPr/>
            </a:pPr>
            <a:endParaRPr lang="en-US" altLang="en-US"/>
          </a:p>
        </p:txBody>
      </p:sp>
      <p:sp>
        <p:nvSpPr>
          <p:cNvPr id="4114" name="Rectangle 18"/>
          <p:cNvSpPr>
            <a:spLocks noGrp="1" noChangeArrowheads="1"/>
          </p:cNvSpPr>
          <p:nvPr>
            <p:ph type="ftr" sz="quarter" idx="3"/>
          </p:nvPr>
        </p:nvSpPr>
        <p:spPr bwMode="auto">
          <a:xfrm>
            <a:off x="2148220" y="3914775"/>
            <a:ext cx="181381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9110" tIns="24554" rIns="49110" bIns="24554" numCol="1" anchor="t" anchorCtr="0" compatLnSpc="1">
            <a:prstTxWarp prst="textNoShape">
              <a:avLst/>
            </a:prstTxWarp>
          </a:bodyPr>
          <a:lstStyle>
            <a:lvl1pPr algn="ctr" defTabSz="490538" eaLnBrk="1" hangingPunct="1">
              <a:defRPr sz="500" smtClean="0">
                <a:effectLst>
                  <a:outerShdw blurRad="38100" dist="38100" dir="2700000" algn="tl">
                    <a:srgbClr val="000000"/>
                  </a:outerShdw>
                </a:effectLst>
              </a:defRPr>
            </a:lvl1pPr>
          </a:lstStyle>
          <a:p>
            <a:pPr>
              <a:defRPr/>
            </a:pPr>
            <a:endParaRPr lang="en-US" altLang="en-US"/>
          </a:p>
        </p:txBody>
      </p:sp>
      <p:sp>
        <p:nvSpPr>
          <p:cNvPr id="4115" name="Rectangle 19"/>
          <p:cNvSpPr>
            <a:spLocks noGrp="1" noChangeArrowheads="1"/>
          </p:cNvSpPr>
          <p:nvPr>
            <p:ph type="sldNum" sz="quarter" idx="4"/>
          </p:nvPr>
        </p:nvSpPr>
        <p:spPr bwMode="auto">
          <a:xfrm>
            <a:off x="4201196" y="3914775"/>
            <a:ext cx="119369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9110" tIns="24554" rIns="49110" bIns="24554" numCol="1" anchor="t" anchorCtr="0" compatLnSpc="1">
            <a:prstTxWarp prst="textNoShape">
              <a:avLst/>
            </a:prstTxWarp>
          </a:bodyPr>
          <a:lstStyle>
            <a:lvl1pPr algn="r" defTabSz="490538" eaLnBrk="1" hangingPunct="1">
              <a:defRPr sz="500">
                <a:effectLst>
                  <a:outerShdw blurRad="38100" dist="38100" dir="2700000" algn="tl">
                    <a:srgbClr val="000000"/>
                  </a:outerShdw>
                </a:effectLst>
              </a:defRPr>
            </a:lvl1pPr>
          </a:lstStyle>
          <a:p>
            <a:fld id="{9843928E-69C3-4396-AADC-238447CF4C1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90538" rtl="0" eaLnBrk="0" fontAlgn="base" hangingPunct="0">
        <a:spcBef>
          <a:spcPct val="0"/>
        </a:spcBef>
        <a:spcAft>
          <a:spcPct val="0"/>
        </a:spcAft>
        <a:defRPr sz="2400" b="1">
          <a:solidFill>
            <a:schemeClr val="tx2"/>
          </a:solidFill>
          <a:effectLst>
            <a:outerShdw blurRad="38100" dist="38100" dir="2700000" algn="tl">
              <a:srgbClr val="000000"/>
            </a:outerShdw>
          </a:effectLst>
          <a:latin typeface="+mj-lt"/>
          <a:ea typeface="+mj-ea"/>
          <a:cs typeface="+mj-cs"/>
        </a:defRPr>
      </a:lvl1pPr>
      <a:lvl2pPr algn="l" defTabSz="490538" rtl="0" eaLnBrk="0" fontAlgn="base" hangingPunct="0">
        <a:spcBef>
          <a:spcPct val="0"/>
        </a:spcBef>
        <a:spcAft>
          <a:spcPct val="0"/>
        </a:spcAft>
        <a:defRPr sz="2400" b="1">
          <a:solidFill>
            <a:schemeClr val="tx2"/>
          </a:solidFill>
          <a:effectLst>
            <a:outerShdw blurRad="38100" dist="38100" dir="2700000" algn="tl">
              <a:srgbClr val="000000"/>
            </a:outerShdw>
          </a:effectLst>
          <a:latin typeface="Tahoma" pitchFamily="34" charset="0"/>
        </a:defRPr>
      </a:lvl2pPr>
      <a:lvl3pPr algn="l" defTabSz="490538" rtl="0" eaLnBrk="0" fontAlgn="base" hangingPunct="0">
        <a:spcBef>
          <a:spcPct val="0"/>
        </a:spcBef>
        <a:spcAft>
          <a:spcPct val="0"/>
        </a:spcAft>
        <a:defRPr sz="2400" b="1">
          <a:solidFill>
            <a:schemeClr val="tx2"/>
          </a:solidFill>
          <a:effectLst>
            <a:outerShdw blurRad="38100" dist="38100" dir="2700000" algn="tl">
              <a:srgbClr val="000000"/>
            </a:outerShdw>
          </a:effectLst>
          <a:latin typeface="Tahoma" pitchFamily="34" charset="0"/>
        </a:defRPr>
      </a:lvl3pPr>
      <a:lvl4pPr algn="l" defTabSz="490538" rtl="0" eaLnBrk="0" fontAlgn="base" hangingPunct="0">
        <a:spcBef>
          <a:spcPct val="0"/>
        </a:spcBef>
        <a:spcAft>
          <a:spcPct val="0"/>
        </a:spcAft>
        <a:defRPr sz="2400" b="1">
          <a:solidFill>
            <a:schemeClr val="tx2"/>
          </a:solidFill>
          <a:effectLst>
            <a:outerShdw blurRad="38100" dist="38100" dir="2700000" algn="tl">
              <a:srgbClr val="000000"/>
            </a:outerShdw>
          </a:effectLst>
          <a:latin typeface="Tahoma" pitchFamily="34" charset="0"/>
        </a:defRPr>
      </a:lvl4pPr>
      <a:lvl5pPr algn="l" defTabSz="490538" rtl="0" eaLnBrk="0" fontAlgn="base" hangingPunct="0">
        <a:spcBef>
          <a:spcPct val="0"/>
        </a:spcBef>
        <a:spcAft>
          <a:spcPct val="0"/>
        </a:spcAft>
        <a:defRPr sz="2400" b="1">
          <a:solidFill>
            <a:schemeClr val="tx2"/>
          </a:solidFill>
          <a:effectLst>
            <a:outerShdw blurRad="38100" dist="38100" dir="2700000" algn="tl">
              <a:srgbClr val="000000"/>
            </a:outerShdw>
          </a:effectLst>
          <a:latin typeface="Tahoma" pitchFamily="34" charset="0"/>
        </a:defRPr>
      </a:lvl5pPr>
      <a:lvl6pPr marL="457200" algn="l" defTabSz="490538" rtl="0" fontAlgn="base">
        <a:spcBef>
          <a:spcPct val="0"/>
        </a:spcBef>
        <a:spcAft>
          <a:spcPct val="0"/>
        </a:spcAft>
        <a:defRPr sz="2400" b="1">
          <a:solidFill>
            <a:schemeClr val="tx2"/>
          </a:solidFill>
          <a:effectLst>
            <a:outerShdw blurRad="38100" dist="38100" dir="2700000" algn="tl">
              <a:srgbClr val="000000"/>
            </a:outerShdw>
          </a:effectLst>
          <a:latin typeface="Tahoma" pitchFamily="34" charset="0"/>
        </a:defRPr>
      </a:lvl6pPr>
      <a:lvl7pPr marL="914400" algn="l" defTabSz="490538" rtl="0" fontAlgn="base">
        <a:spcBef>
          <a:spcPct val="0"/>
        </a:spcBef>
        <a:spcAft>
          <a:spcPct val="0"/>
        </a:spcAft>
        <a:defRPr sz="2400" b="1">
          <a:solidFill>
            <a:schemeClr val="tx2"/>
          </a:solidFill>
          <a:effectLst>
            <a:outerShdw blurRad="38100" dist="38100" dir="2700000" algn="tl">
              <a:srgbClr val="000000"/>
            </a:outerShdw>
          </a:effectLst>
          <a:latin typeface="Tahoma" pitchFamily="34" charset="0"/>
        </a:defRPr>
      </a:lvl7pPr>
      <a:lvl8pPr marL="1371600" algn="l" defTabSz="490538" rtl="0" fontAlgn="base">
        <a:spcBef>
          <a:spcPct val="0"/>
        </a:spcBef>
        <a:spcAft>
          <a:spcPct val="0"/>
        </a:spcAft>
        <a:defRPr sz="2400" b="1">
          <a:solidFill>
            <a:schemeClr val="tx2"/>
          </a:solidFill>
          <a:effectLst>
            <a:outerShdw blurRad="38100" dist="38100" dir="2700000" algn="tl">
              <a:srgbClr val="000000"/>
            </a:outerShdw>
          </a:effectLst>
          <a:latin typeface="Tahoma" pitchFamily="34" charset="0"/>
        </a:defRPr>
      </a:lvl8pPr>
      <a:lvl9pPr marL="1828800" algn="l" defTabSz="490538" rtl="0" fontAlgn="base">
        <a:spcBef>
          <a:spcPct val="0"/>
        </a:spcBef>
        <a:spcAft>
          <a:spcPct val="0"/>
        </a:spcAft>
        <a:defRPr sz="2400" b="1">
          <a:solidFill>
            <a:schemeClr val="tx2"/>
          </a:solidFill>
          <a:effectLst>
            <a:outerShdw blurRad="38100" dist="38100" dir="2700000" algn="tl">
              <a:srgbClr val="000000"/>
            </a:outerShdw>
          </a:effectLst>
          <a:latin typeface="Tahoma" pitchFamily="34" charset="0"/>
        </a:defRPr>
      </a:lvl9pPr>
    </p:titleStyle>
    <p:bodyStyle>
      <a:lvl1pPr marL="184150" indent="-184150" algn="l" defTabSz="490538" rtl="0" eaLnBrk="0" fontAlgn="base" hangingPunct="0">
        <a:spcBef>
          <a:spcPct val="20000"/>
        </a:spcBef>
        <a:spcAft>
          <a:spcPct val="0"/>
        </a:spcAft>
        <a:buClr>
          <a:schemeClr val="hlink"/>
        </a:buClr>
        <a:buSzPct val="70000"/>
        <a:buFont typeface="Wingdings" panose="05000000000000000000" pitchFamily="2" charset="2"/>
        <a:buChar char="n"/>
        <a:defRPr sz="1700">
          <a:solidFill>
            <a:schemeClr val="tx1"/>
          </a:solidFill>
          <a:effectLst>
            <a:outerShdw blurRad="38100" dist="38100" dir="2700000" algn="tl">
              <a:srgbClr val="000000"/>
            </a:outerShdw>
          </a:effectLst>
          <a:latin typeface="+mn-lt"/>
          <a:ea typeface="+mn-ea"/>
          <a:cs typeface="+mn-cs"/>
        </a:defRPr>
      </a:lvl1pPr>
      <a:lvl2pPr marL="398463" indent="-152400" algn="l" defTabSz="490538" rtl="0" eaLnBrk="0" fontAlgn="base" hangingPunct="0">
        <a:spcBef>
          <a:spcPct val="20000"/>
        </a:spcBef>
        <a:spcAft>
          <a:spcPct val="0"/>
        </a:spcAft>
        <a:buClr>
          <a:schemeClr val="tx1"/>
        </a:buClr>
        <a:buChar char="–"/>
        <a:defRPr sz="1500">
          <a:solidFill>
            <a:schemeClr val="tx1"/>
          </a:solidFill>
          <a:effectLst>
            <a:outerShdw blurRad="38100" dist="38100" dir="2700000" algn="tl">
              <a:srgbClr val="000000"/>
            </a:outerShdw>
          </a:effectLst>
          <a:latin typeface="+mn-lt"/>
        </a:defRPr>
      </a:lvl2pPr>
      <a:lvl3pPr marL="614363" indent="-123825" algn="l" defTabSz="490538" rtl="0" eaLnBrk="0" fontAlgn="base" hangingPunct="0">
        <a:spcBef>
          <a:spcPct val="20000"/>
        </a:spcBef>
        <a:spcAft>
          <a:spcPct val="0"/>
        </a:spcAft>
        <a:buClr>
          <a:schemeClr val="hlink"/>
        </a:buClr>
        <a:buSzPct val="70000"/>
        <a:buFont typeface="Wingdings" panose="05000000000000000000" pitchFamily="2" charset="2"/>
        <a:buChar char="n"/>
        <a:defRPr sz="1300">
          <a:solidFill>
            <a:schemeClr val="tx1"/>
          </a:solidFill>
          <a:effectLst>
            <a:outerShdw blurRad="38100" dist="38100" dir="2700000" algn="tl">
              <a:srgbClr val="000000"/>
            </a:outerShdw>
          </a:effectLst>
          <a:latin typeface="+mn-lt"/>
        </a:defRPr>
      </a:lvl3pPr>
      <a:lvl4pPr marL="858838" indent="-122238" algn="l" defTabSz="490538" rtl="0" eaLnBrk="0" fontAlgn="base" hangingPunct="0">
        <a:spcBef>
          <a:spcPct val="20000"/>
        </a:spcBef>
        <a:spcAft>
          <a:spcPct val="0"/>
        </a:spcAft>
        <a:buClr>
          <a:schemeClr val="tx1"/>
        </a:buClr>
        <a:buChar char="–"/>
        <a:defRPr sz="1100">
          <a:solidFill>
            <a:schemeClr val="tx1"/>
          </a:solidFill>
          <a:effectLst>
            <a:outerShdw blurRad="38100" dist="38100" dir="2700000" algn="tl">
              <a:srgbClr val="000000"/>
            </a:outerShdw>
          </a:effectLst>
          <a:latin typeface="+mn-lt"/>
        </a:defRPr>
      </a:lvl4pPr>
      <a:lvl5pPr marL="1104900" indent="-122238" algn="l" defTabSz="490538" rtl="0"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effectLst>
            <a:outerShdw blurRad="38100" dist="38100" dir="2700000" algn="tl">
              <a:srgbClr val="000000"/>
            </a:outerShdw>
          </a:effectLst>
          <a:latin typeface="+mn-lt"/>
        </a:defRPr>
      </a:lvl5pPr>
      <a:lvl6pPr marL="1562100" indent="-122238" algn="l" defTabSz="490538" rtl="0" fontAlgn="base">
        <a:spcBef>
          <a:spcPct val="20000"/>
        </a:spcBef>
        <a:spcAft>
          <a:spcPct val="0"/>
        </a:spcAft>
        <a:buClr>
          <a:schemeClr val="hlink"/>
        </a:buClr>
        <a:buSzPct val="70000"/>
        <a:buFont typeface="Wingdings" pitchFamily="2" charset="2"/>
        <a:buChar char="n"/>
        <a:defRPr sz="1100">
          <a:solidFill>
            <a:schemeClr val="tx1"/>
          </a:solidFill>
          <a:effectLst>
            <a:outerShdw blurRad="38100" dist="38100" dir="2700000" algn="tl">
              <a:srgbClr val="000000"/>
            </a:outerShdw>
          </a:effectLst>
          <a:latin typeface="+mn-lt"/>
        </a:defRPr>
      </a:lvl6pPr>
      <a:lvl7pPr marL="2019300" indent="-122238" algn="l" defTabSz="490538" rtl="0" fontAlgn="base">
        <a:spcBef>
          <a:spcPct val="20000"/>
        </a:spcBef>
        <a:spcAft>
          <a:spcPct val="0"/>
        </a:spcAft>
        <a:buClr>
          <a:schemeClr val="hlink"/>
        </a:buClr>
        <a:buSzPct val="70000"/>
        <a:buFont typeface="Wingdings" pitchFamily="2" charset="2"/>
        <a:buChar char="n"/>
        <a:defRPr sz="1100">
          <a:solidFill>
            <a:schemeClr val="tx1"/>
          </a:solidFill>
          <a:effectLst>
            <a:outerShdw blurRad="38100" dist="38100" dir="2700000" algn="tl">
              <a:srgbClr val="000000"/>
            </a:outerShdw>
          </a:effectLst>
          <a:latin typeface="+mn-lt"/>
        </a:defRPr>
      </a:lvl7pPr>
      <a:lvl8pPr marL="2476500" indent="-122238" algn="l" defTabSz="490538" rtl="0" fontAlgn="base">
        <a:spcBef>
          <a:spcPct val="20000"/>
        </a:spcBef>
        <a:spcAft>
          <a:spcPct val="0"/>
        </a:spcAft>
        <a:buClr>
          <a:schemeClr val="hlink"/>
        </a:buClr>
        <a:buSzPct val="70000"/>
        <a:buFont typeface="Wingdings" pitchFamily="2" charset="2"/>
        <a:buChar char="n"/>
        <a:defRPr sz="1100">
          <a:solidFill>
            <a:schemeClr val="tx1"/>
          </a:solidFill>
          <a:effectLst>
            <a:outerShdw blurRad="38100" dist="38100" dir="2700000" algn="tl">
              <a:srgbClr val="000000"/>
            </a:outerShdw>
          </a:effectLst>
          <a:latin typeface="+mn-lt"/>
        </a:defRPr>
      </a:lvl8pPr>
      <a:lvl9pPr marL="2933700" indent="-122238" algn="l" defTabSz="490538" rtl="0" fontAlgn="base">
        <a:spcBef>
          <a:spcPct val="20000"/>
        </a:spcBef>
        <a:spcAft>
          <a:spcPct val="0"/>
        </a:spcAft>
        <a:buClr>
          <a:schemeClr val="hlink"/>
        </a:buClr>
        <a:buSzPct val="70000"/>
        <a:buFont typeface="Wingdings" pitchFamily="2" charset="2"/>
        <a:buChar char="n"/>
        <a:defRPr sz="11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79"/>
            <a:ext cx="5727299" cy="4293384"/>
            <a:chOff x="0" y="4"/>
            <a:chExt cx="5758" cy="4316"/>
          </a:xfrm>
        </p:grpSpPr>
        <p:sp>
          <p:nvSpPr>
            <p:cNvPr id="4099" name="Freeform 3"/>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4100" name="Freeform 4"/>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grpSp>
          <p:nvGrpSpPr>
            <p:cNvPr id="4101" name="Group 5"/>
            <p:cNvGrpSpPr>
              <a:grpSpLocks/>
            </p:cNvGrpSpPr>
            <p:nvPr userDrawn="1"/>
          </p:nvGrpSpPr>
          <p:grpSpPr bwMode="auto">
            <a:xfrm>
              <a:off x="0" y="4"/>
              <a:ext cx="5758" cy="4316"/>
              <a:chOff x="0" y="4"/>
              <a:chExt cx="5758" cy="4316"/>
            </a:xfrm>
          </p:grpSpPr>
          <p:sp>
            <p:nvSpPr>
              <p:cNvPr id="4102"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4103"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4104" name="Freeform 8"/>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4105"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4106"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4107"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4108" name="Freeform 12"/>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4109" name="Freeform 13"/>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sp>
            <p:nvSpPr>
              <p:cNvPr id="4110"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627"/>
              </a:p>
            </p:txBody>
          </p:sp>
        </p:grpSp>
      </p:grpSp>
      <p:sp>
        <p:nvSpPr>
          <p:cNvPr id="4111" name="Rectangle 15"/>
          <p:cNvSpPr>
            <a:spLocks noGrp="1" noChangeArrowheads="1"/>
          </p:cNvSpPr>
          <p:nvPr>
            <p:ph type="title"/>
          </p:nvPr>
        </p:nvSpPr>
        <p:spPr bwMode="auto">
          <a:xfrm>
            <a:off x="668417" y="190994"/>
            <a:ext cx="4726663" cy="89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12" name="Rectangle 16"/>
          <p:cNvSpPr>
            <a:spLocks noGrp="1" noChangeArrowheads="1"/>
          </p:cNvSpPr>
          <p:nvPr>
            <p:ph type="body" idx="1"/>
          </p:nvPr>
        </p:nvSpPr>
        <p:spPr bwMode="auto">
          <a:xfrm>
            <a:off x="668417" y="1241460"/>
            <a:ext cx="4726663" cy="257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3" name="Rectangle 17"/>
          <p:cNvSpPr>
            <a:spLocks noGrp="1" noChangeArrowheads="1"/>
          </p:cNvSpPr>
          <p:nvPr>
            <p:ph type="dt" sz="half" idx="2"/>
          </p:nvPr>
        </p:nvSpPr>
        <p:spPr bwMode="auto">
          <a:xfrm>
            <a:off x="668417" y="3915375"/>
            <a:ext cx="1193602" cy="28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627">
                <a:effectLst>
                  <a:outerShdw blurRad="38100" dist="38100" dir="2700000" algn="tl">
                    <a:srgbClr val="000000"/>
                  </a:outerShdw>
                </a:effectLst>
                <a:latin typeface="+mn-lt"/>
              </a:defRPr>
            </a:lvl1pPr>
          </a:lstStyle>
          <a:p>
            <a:endParaRPr lang="en-US" altLang="en-US"/>
          </a:p>
        </p:txBody>
      </p:sp>
      <p:sp>
        <p:nvSpPr>
          <p:cNvPr id="4114" name="Rectangle 18"/>
          <p:cNvSpPr>
            <a:spLocks noGrp="1" noChangeArrowheads="1"/>
          </p:cNvSpPr>
          <p:nvPr>
            <p:ph type="ftr" sz="quarter" idx="3"/>
          </p:nvPr>
        </p:nvSpPr>
        <p:spPr bwMode="auto">
          <a:xfrm>
            <a:off x="2148483" y="3915375"/>
            <a:ext cx="1814275" cy="28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627">
                <a:effectLst>
                  <a:outerShdw blurRad="38100" dist="38100" dir="2700000" algn="tl">
                    <a:srgbClr val="000000"/>
                  </a:outerShdw>
                </a:effectLst>
                <a:latin typeface="+mn-lt"/>
              </a:defRPr>
            </a:lvl1pPr>
          </a:lstStyle>
          <a:p>
            <a:endParaRPr lang="en-US" altLang="en-US"/>
          </a:p>
        </p:txBody>
      </p:sp>
      <p:sp>
        <p:nvSpPr>
          <p:cNvPr id="4115" name="Rectangle 19"/>
          <p:cNvSpPr>
            <a:spLocks noGrp="1" noChangeArrowheads="1"/>
          </p:cNvSpPr>
          <p:nvPr>
            <p:ph type="sldNum" sz="quarter" idx="4"/>
          </p:nvPr>
        </p:nvSpPr>
        <p:spPr bwMode="auto">
          <a:xfrm>
            <a:off x="4201478" y="3915375"/>
            <a:ext cx="1193602" cy="28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627">
                <a:effectLst>
                  <a:outerShdw blurRad="38100" dist="38100" dir="2700000" algn="tl">
                    <a:srgbClr val="000000"/>
                  </a:outerShdw>
                </a:effectLst>
                <a:latin typeface="+mn-lt"/>
              </a:defRPr>
            </a:lvl1pPr>
          </a:lstStyle>
          <a:p>
            <a:fld id="{06C775D1-03B7-401A-8FDC-6AC54CA1077A}" type="slidenum">
              <a:rPr lang="en-US" altLang="en-US"/>
              <a:pPr/>
              <a:t>‹#›</a:t>
            </a:fld>
            <a:endParaRPr lang="en-US" altLang="en-US"/>
          </a:p>
        </p:txBody>
      </p:sp>
    </p:spTree>
    <p:extLst>
      <p:ext uri="{BB962C8B-B14F-4D97-AF65-F5344CB8AC3E}">
        <p14:creationId xmlns:p14="http://schemas.microsoft.com/office/powerpoint/2010/main" val="2918137411"/>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fontAlgn="base">
        <a:spcBef>
          <a:spcPct val="0"/>
        </a:spcBef>
        <a:spcAft>
          <a:spcPct val="0"/>
        </a:spcAft>
        <a:defRPr sz="2757"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2757"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2757"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2757"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2757"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86482" algn="l" rtl="0" fontAlgn="base">
        <a:spcBef>
          <a:spcPct val="0"/>
        </a:spcBef>
        <a:spcAft>
          <a:spcPct val="0"/>
        </a:spcAft>
        <a:defRPr sz="2757"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572963" algn="l" rtl="0" fontAlgn="base">
        <a:spcBef>
          <a:spcPct val="0"/>
        </a:spcBef>
        <a:spcAft>
          <a:spcPct val="0"/>
        </a:spcAft>
        <a:defRPr sz="2757"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859445" algn="l" rtl="0" fontAlgn="base">
        <a:spcBef>
          <a:spcPct val="0"/>
        </a:spcBef>
        <a:spcAft>
          <a:spcPct val="0"/>
        </a:spcAft>
        <a:defRPr sz="2757"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145926" algn="l" rtl="0" fontAlgn="base">
        <a:spcBef>
          <a:spcPct val="0"/>
        </a:spcBef>
        <a:spcAft>
          <a:spcPct val="0"/>
        </a:spcAft>
        <a:defRPr sz="2757"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214861" indent="-214861" algn="l" rtl="0" fontAlgn="base">
        <a:spcBef>
          <a:spcPct val="20000"/>
        </a:spcBef>
        <a:spcAft>
          <a:spcPct val="0"/>
        </a:spcAft>
        <a:buClr>
          <a:schemeClr val="hlink"/>
        </a:buClr>
        <a:buSzPct val="70000"/>
        <a:buFont typeface="Wingdings" panose="05000000000000000000" pitchFamily="2" charset="2"/>
        <a:buChar char="n"/>
        <a:defRPr sz="2005" kern="1200">
          <a:solidFill>
            <a:schemeClr val="tx1"/>
          </a:solidFill>
          <a:effectLst>
            <a:outerShdw blurRad="38100" dist="38100" dir="2700000" algn="tl">
              <a:srgbClr val="000000"/>
            </a:outerShdw>
          </a:effectLst>
          <a:latin typeface="+mn-lt"/>
          <a:ea typeface="+mn-ea"/>
          <a:cs typeface="+mn-cs"/>
        </a:defRPr>
      </a:lvl1pPr>
      <a:lvl2pPr marL="465532" indent="-179051" algn="l" rtl="0" fontAlgn="base">
        <a:spcBef>
          <a:spcPct val="20000"/>
        </a:spcBef>
        <a:spcAft>
          <a:spcPct val="0"/>
        </a:spcAft>
        <a:buClr>
          <a:schemeClr val="tx1"/>
        </a:buClr>
        <a:buChar char="–"/>
        <a:defRPr sz="1754" kern="1200">
          <a:solidFill>
            <a:schemeClr val="tx1"/>
          </a:solidFill>
          <a:effectLst>
            <a:outerShdw blurRad="38100" dist="38100" dir="2700000" algn="tl">
              <a:srgbClr val="000000"/>
            </a:outerShdw>
          </a:effectLst>
          <a:latin typeface="+mn-lt"/>
          <a:ea typeface="+mn-ea"/>
          <a:cs typeface="+mn-cs"/>
        </a:defRPr>
      </a:lvl2pPr>
      <a:lvl3pPr marL="716204" indent="-143241" algn="l" rtl="0" fontAlgn="base">
        <a:spcBef>
          <a:spcPct val="20000"/>
        </a:spcBef>
        <a:spcAft>
          <a:spcPct val="0"/>
        </a:spcAft>
        <a:buClr>
          <a:schemeClr val="hlink"/>
        </a:buClr>
        <a:buSzPct val="70000"/>
        <a:buFont typeface="Wingdings" panose="05000000000000000000" pitchFamily="2" charset="2"/>
        <a:buChar char="n"/>
        <a:defRPr sz="1504" kern="1200">
          <a:solidFill>
            <a:schemeClr val="tx1"/>
          </a:solidFill>
          <a:effectLst>
            <a:outerShdw blurRad="38100" dist="38100" dir="2700000" algn="tl">
              <a:srgbClr val="000000"/>
            </a:outerShdw>
          </a:effectLst>
          <a:latin typeface="+mn-lt"/>
          <a:ea typeface="+mn-ea"/>
          <a:cs typeface="+mn-cs"/>
        </a:defRPr>
      </a:lvl3pPr>
      <a:lvl4pPr marL="1002685" indent="-143241" algn="l" rtl="0" fontAlgn="base">
        <a:spcBef>
          <a:spcPct val="20000"/>
        </a:spcBef>
        <a:spcAft>
          <a:spcPct val="0"/>
        </a:spcAft>
        <a:buClr>
          <a:schemeClr val="tx1"/>
        </a:buClr>
        <a:buChar char="–"/>
        <a:defRPr sz="1253" kern="1200">
          <a:solidFill>
            <a:schemeClr val="tx1"/>
          </a:solidFill>
          <a:effectLst>
            <a:outerShdw blurRad="38100" dist="38100" dir="2700000" algn="tl">
              <a:srgbClr val="000000"/>
            </a:outerShdw>
          </a:effectLst>
          <a:latin typeface="+mn-lt"/>
          <a:ea typeface="+mn-ea"/>
          <a:cs typeface="+mn-cs"/>
        </a:defRPr>
      </a:lvl4pPr>
      <a:lvl5pPr marL="1289167" indent="-143241" algn="l" rtl="0" fontAlgn="base">
        <a:spcBef>
          <a:spcPct val="20000"/>
        </a:spcBef>
        <a:spcAft>
          <a:spcPct val="0"/>
        </a:spcAft>
        <a:buClr>
          <a:schemeClr val="hlink"/>
        </a:buClr>
        <a:buSzPct val="70000"/>
        <a:buFont typeface="Wingdings" panose="05000000000000000000" pitchFamily="2" charset="2"/>
        <a:buChar char="n"/>
        <a:defRPr sz="1253" kern="1200">
          <a:solidFill>
            <a:schemeClr val="tx1"/>
          </a:solidFill>
          <a:effectLst>
            <a:outerShdw blurRad="38100" dist="38100" dir="2700000" algn="tl">
              <a:srgbClr val="000000"/>
            </a:outerShdw>
          </a:effectLst>
          <a:latin typeface="+mn-lt"/>
          <a:ea typeface="+mn-ea"/>
          <a:cs typeface="+mn-cs"/>
        </a:defRPr>
      </a:lvl5pPr>
      <a:lvl6pPr marL="1575648" indent="-143241" algn="l" defTabSz="572963" rtl="0" eaLnBrk="1" latinLnBrk="0" hangingPunct="1">
        <a:lnSpc>
          <a:spcPct val="90000"/>
        </a:lnSpc>
        <a:spcBef>
          <a:spcPts val="313"/>
        </a:spcBef>
        <a:buFont typeface="Arial" panose="020B0604020202020204" pitchFamily="34" charset="0"/>
        <a:buChar char="•"/>
        <a:defRPr sz="1128" kern="1200">
          <a:solidFill>
            <a:schemeClr val="tx1"/>
          </a:solidFill>
          <a:latin typeface="+mn-lt"/>
          <a:ea typeface="+mn-ea"/>
          <a:cs typeface="+mn-cs"/>
        </a:defRPr>
      </a:lvl6pPr>
      <a:lvl7pPr marL="1862130" indent="-143241" algn="l" defTabSz="572963" rtl="0" eaLnBrk="1" latinLnBrk="0" hangingPunct="1">
        <a:lnSpc>
          <a:spcPct val="90000"/>
        </a:lnSpc>
        <a:spcBef>
          <a:spcPts val="313"/>
        </a:spcBef>
        <a:buFont typeface="Arial" panose="020B0604020202020204" pitchFamily="34" charset="0"/>
        <a:buChar char="•"/>
        <a:defRPr sz="1128" kern="1200">
          <a:solidFill>
            <a:schemeClr val="tx1"/>
          </a:solidFill>
          <a:latin typeface="+mn-lt"/>
          <a:ea typeface="+mn-ea"/>
          <a:cs typeface="+mn-cs"/>
        </a:defRPr>
      </a:lvl7pPr>
      <a:lvl8pPr marL="2148611" indent="-143241" algn="l" defTabSz="572963" rtl="0" eaLnBrk="1" latinLnBrk="0" hangingPunct="1">
        <a:lnSpc>
          <a:spcPct val="90000"/>
        </a:lnSpc>
        <a:spcBef>
          <a:spcPts val="313"/>
        </a:spcBef>
        <a:buFont typeface="Arial" panose="020B0604020202020204" pitchFamily="34" charset="0"/>
        <a:buChar char="•"/>
        <a:defRPr sz="1128" kern="1200">
          <a:solidFill>
            <a:schemeClr val="tx1"/>
          </a:solidFill>
          <a:latin typeface="+mn-lt"/>
          <a:ea typeface="+mn-ea"/>
          <a:cs typeface="+mn-cs"/>
        </a:defRPr>
      </a:lvl8pPr>
      <a:lvl9pPr marL="2435093" indent="-143241" algn="l" defTabSz="572963" rtl="0" eaLnBrk="1" latinLnBrk="0" hangingPunct="1">
        <a:lnSpc>
          <a:spcPct val="90000"/>
        </a:lnSpc>
        <a:spcBef>
          <a:spcPts val="313"/>
        </a:spcBef>
        <a:buFont typeface="Arial" panose="020B0604020202020204" pitchFamily="34" charset="0"/>
        <a:buChar char="•"/>
        <a:defRPr sz="1128" kern="1200">
          <a:solidFill>
            <a:schemeClr val="tx1"/>
          </a:solidFill>
          <a:latin typeface="+mn-lt"/>
          <a:ea typeface="+mn-ea"/>
          <a:cs typeface="+mn-cs"/>
        </a:defRPr>
      </a:lvl9pPr>
    </p:bodyStyle>
    <p:otherStyle>
      <a:defPPr>
        <a:defRPr lang="en-US"/>
      </a:defPPr>
      <a:lvl1pPr marL="0" algn="l" defTabSz="572963" rtl="0" eaLnBrk="1" latinLnBrk="0" hangingPunct="1">
        <a:defRPr sz="1128" kern="1200">
          <a:solidFill>
            <a:schemeClr val="tx1"/>
          </a:solidFill>
          <a:latin typeface="+mn-lt"/>
          <a:ea typeface="+mn-ea"/>
          <a:cs typeface="+mn-cs"/>
        </a:defRPr>
      </a:lvl1pPr>
      <a:lvl2pPr marL="286482" algn="l" defTabSz="572963" rtl="0" eaLnBrk="1" latinLnBrk="0" hangingPunct="1">
        <a:defRPr sz="1128" kern="1200">
          <a:solidFill>
            <a:schemeClr val="tx1"/>
          </a:solidFill>
          <a:latin typeface="+mn-lt"/>
          <a:ea typeface="+mn-ea"/>
          <a:cs typeface="+mn-cs"/>
        </a:defRPr>
      </a:lvl2pPr>
      <a:lvl3pPr marL="572963" algn="l" defTabSz="572963" rtl="0" eaLnBrk="1" latinLnBrk="0" hangingPunct="1">
        <a:defRPr sz="1128" kern="1200">
          <a:solidFill>
            <a:schemeClr val="tx1"/>
          </a:solidFill>
          <a:latin typeface="+mn-lt"/>
          <a:ea typeface="+mn-ea"/>
          <a:cs typeface="+mn-cs"/>
        </a:defRPr>
      </a:lvl3pPr>
      <a:lvl4pPr marL="859445" algn="l" defTabSz="572963" rtl="0" eaLnBrk="1" latinLnBrk="0" hangingPunct="1">
        <a:defRPr sz="1128" kern="1200">
          <a:solidFill>
            <a:schemeClr val="tx1"/>
          </a:solidFill>
          <a:latin typeface="+mn-lt"/>
          <a:ea typeface="+mn-ea"/>
          <a:cs typeface="+mn-cs"/>
        </a:defRPr>
      </a:lvl4pPr>
      <a:lvl5pPr marL="1145926" algn="l" defTabSz="572963" rtl="0" eaLnBrk="1" latinLnBrk="0" hangingPunct="1">
        <a:defRPr sz="1128" kern="1200">
          <a:solidFill>
            <a:schemeClr val="tx1"/>
          </a:solidFill>
          <a:latin typeface="+mn-lt"/>
          <a:ea typeface="+mn-ea"/>
          <a:cs typeface="+mn-cs"/>
        </a:defRPr>
      </a:lvl5pPr>
      <a:lvl6pPr marL="1432408" algn="l" defTabSz="572963" rtl="0" eaLnBrk="1" latinLnBrk="0" hangingPunct="1">
        <a:defRPr sz="1128" kern="1200">
          <a:solidFill>
            <a:schemeClr val="tx1"/>
          </a:solidFill>
          <a:latin typeface="+mn-lt"/>
          <a:ea typeface="+mn-ea"/>
          <a:cs typeface="+mn-cs"/>
        </a:defRPr>
      </a:lvl6pPr>
      <a:lvl7pPr marL="1718889" algn="l" defTabSz="572963" rtl="0" eaLnBrk="1" latinLnBrk="0" hangingPunct="1">
        <a:defRPr sz="1128" kern="1200">
          <a:solidFill>
            <a:schemeClr val="tx1"/>
          </a:solidFill>
          <a:latin typeface="+mn-lt"/>
          <a:ea typeface="+mn-ea"/>
          <a:cs typeface="+mn-cs"/>
        </a:defRPr>
      </a:lvl7pPr>
      <a:lvl8pPr marL="2005371" algn="l" defTabSz="572963" rtl="0" eaLnBrk="1" latinLnBrk="0" hangingPunct="1">
        <a:defRPr sz="1128" kern="1200">
          <a:solidFill>
            <a:schemeClr val="tx1"/>
          </a:solidFill>
          <a:latin typeface="+mn-lt"/>
          <a:ea typeface="+mn-ea"/>
          <a:cs typeface="+mn-cs"/>
        </a:defRPr>
      </a:lvl8pPr>
      <a:lvl9pPr marL="2291852" algn="l" defTabSz="572963" rtl="0" eaLnBrk="1" latinLnBrk="0" hangingPunct="1">
        <a:defRPr sz="11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www.extremetech.com/wp-content/uploads/2015/05/europa-bot-3.jpg" TargetMode="Externa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39.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hyperlink" Target="http://saturn.jpl.nasa.gov/files/image14-500w1.jpg" TargetMode="External"/><Relationship Id="rId4" Type="http://schemas.openxmlformats.org/officeDocument/2006/relationships/hyperlink" Target="http://www.space.com/13531-photos-enceladus-saturn-moon-cassini.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nasa.gov/sites/default/files/thumbnails/image/enceladus-full.jpg"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aturn.jpl.nasa.gov/photos/imagedetails/index.cfm?imageId=5243"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1.png"/><Relationship Id="rId2" Type="http://schemas.openxmlformats.org/officeDocument/2006/relationships/hyperlink" Target="http://www.nasa.gov/sites/default/files/shrimponchimneys.jpg" TargetMode="External"/><Relationship Id="rId1" Type="http://schemas.openxmlformats.org/officeDocument/2006/relationships/slideLayout" Target="../slideLayouts/slideLayout7.xml"/><Relationship Id="rId6" Type="http://schemas.openxmlformats.org/officeDocument/2006/relationships/hyperlink" Target="http://nmnh.typepad.com/.a/6a01156e4c2c3d970c01b8d10f3840970c-popup" TargetMode="External"/><Relationship Id="rId5" Type="http://schemas.openxmlformats.org/officeDocument/2006/relationships/image" Target="../media/image70.png"/><Relationship Id="rId4" Type="http://schemas.openxmlformats.org/officeDocument/2006/relationships/hyperlink" Target="http://nmnh.typepad.com/.a/6a01156e4c2c3d970c01b7c785b544970b-p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oceanexplorer.noaa.gov/edu/learning/player/lesson05.html" TargetMode="Externa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hyperlink" Target="http://www.space.com/19923-hydrothermal-vents-origin-life.html" TargetMode="External"/><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9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ASSINI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00" y="-129917"/>
            <a:ext cx="5729288" cy="493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WordArt 6"/>
          <p:cNvSpPr>
            <a:spLocks noChangeArrowheads="1" noChangeShapeType="1" noTextEdit="1"/>
          </p:cNvSpPr>
          <p:nvPr/>
        </p:nvSpPr>
        <p:spPr bwMode="auto">
          <a:xfrm>
            <a:off x="1722438" y="3463926"/>
            <a:ext cx="2668588" cy="360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endParaRPr>
          </a:p>
        </p:txBody>
      </p:sp>
      <p:sp>
        <p:nvSpPr>
          <p:cNvPr id="11269" name="Text Box 8"/>
          <p:cNvSpPr txBox="1">
            <a:spLocks noChangeArrowheads="1"/>
          </p:cNvSpPr>
          <p:nvPr/>
        </p:nvSpPr>
        <p:spPr bwMode="auto">
          <a:xfrm>
            <a:off x="1684765" y="2094141"/>
            <a:ext cx="2209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90538">
              <a:spcBef>
                <a:spcPct val="20000"/>
              </a:spcBef>
              <a:buClr>
                <a:schemeClr val="hlink"/>
              </a:buClr>
              <a:buSzPct val="70000"/>
              <a:buFont typeface="Wingdings" panose="05000000000000000000" pitchFamily="2" charset="2"/>
              <a:buChar char="n"/>
              <a:defRPr sz="1700">
                <a:solidFill>
                  <a:schemeClr val="tx1"/>
                </a:solidFill>
                <a:latin typeface="Tahoma" panose="020B0604030504040204" pitchFamily="34" charset="0"/>
              </a:defRPr>
            </a:lvl1pPr>
            <a:lvl2pPr marL="398463" indent="-152400" defTabSz="490538">
              <a:spcBef>
                <a:spcPct val="20000"/>
              </a:spcBef>
              <a:buClr>
                <a:schemeClr val="tx1"/>
              </a:buClr>
              <a:buChar char="–"/>
              <a:defRPr sz="1500">
                <a:solidFill>
                  <a:schemeClr val="tx1"/>
                </a:solidFill>
                <a:latin typeface="Tahoma" panose="020B0604030504040204" pitchFamily="34" charset="0"/>
              </a:defRPr>
            </a:lvl2pPr>
            <a:lvl3pPr marL="614363" indent="-123825" defTabSz="490538">
              <a:spcBef>
                <a:spcPct val="20000"/>
              </a:spcBef>
              <a:buClr>
                <a:schemeClr val="hlink"/>
              </a:buClr>
              <a:buSzPct val="70000"/>
              <a:buFont typeface="Wingdings" panose="05000000000000000000" pitchFamily="2" charset="2"/>
              <a:buChar char="n"/>
              <a:defRPr sz="1300">
                <a:solidFill>
                  <a:schemeClr val="tx1"/>
                </a:solidFill>
                <a:latin typeface="Tahoma" panose="020B0604030504040204" pitchFamily="34" charset="0"/>
              </a:defRPr>
            </a:lvl3pPr>
            <a:lvl4pPr marL="858838" indent="-122238" defTabSz="490538">
              <a:spcBef>
                <a:spcPct val="20000"/>
              </a:spcBef>
              <a:buClr>
                <a:schemeClr val="tx1"/>
              </a:buClr>
              <a:buChar char="–"/>
              <a:defRPr sz="1100">
                <a:solidFill>
                  <a:schemeClr val="tx1"/>
                </a:solidFill>
                <a:latin typeface="Tahoma" panose="020B0604030504040204" pitchFamily="34" charset="0"/>
              </a:defRPr>
            </a:lvl4pPr>
            <a:lvl5pPr marL="1104900" indent="-122238" defTabSz="490538">
              <a:spcBef>
                <a:spcPct val="20000"/>
              </a:spcBef>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5pPr>
            <a:lvl6pPr marL="15621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6pPr>
            <a:lvl7pPr marL="20193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7pPr>
            <a:lvl8pPr marL="24765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8pPr>
            <a:lvl9pPr marL="2933700" indent="-122238" defTabSz="490538" eaLnBrk="0" fontAlgn="base" hangingPunct="0">
              <a:spcBef>
                <a:spcPct val="20000"/>
              </a:spcBef>
              <a:spcAft>
                <a:spcPct val="0"/>
              </a:spcAft>
              <a:buClr>
                <a:schemeClr val="hlink"/>
              </a:buClr>
              <a:buSzPct val="70000"/>
              <a:buFont typeface="Wingdings" panose="05000000000000000000" pitchFamily="2" charset="2"/>
              <a:buChar char="n"/>
              <a:defRPr sz="1100">
                <a:solidFill>
                  <a:schemeClr val="tx1"/>
                </a:solidFill>
                <a:latin typeface="Tahoma" panose="020B0604030504040204" pitchFamily="34" charset="0"/>
              </a:defRPr>
            </a:lvl9pPr>
          </a:lstStyle>
          <a:p>
            <a:pPr>
              <a:spcBef>
                <a:spcPct val="50000"/>
              </a:spcBef>
              <a:buClrTx/>
              <a:buSzTx/>
              <a:buFontTx/>
              <a:buNone/>
            </a:pPr>
            <a:endParaRPr lang="en-US" altLang="en-US" sz="1000" dirty="0"/>
          </a:p>
        </p:txBody>
      </p:sp>
      <p:sp>
        <p:nvSpPr>
          <p:cNvPr id="11270" name="WordArt 9"/>
          <p:cNvSpPr>
            <a:spLocks noChangeArrowheads="1" noChangeShapeType="1" noTextEdit="1"/>
          </p:cNvSpPr>
          <p:nvPr/>
        </p:nvSpPr>
        <p:spPr bwMode="auto">
          <a:xfrm rot="413660">
            <a:off x="3466163" y="2233988"/>
            <a:ext cx="1294002" cy="940365"/>
          </a:xfrm>
          <a:prstGeom prst="rect">
            <a:avLst/>
          </a:prstGeom>
        </p:spPr>
        <p:txBody>
          <a:bodyPr wrap="none" fromWordArt="1">
            <a:prstTxWarp prst="textCascadeUp">
              <a:avLst>
                <a:gd name="adj" fmla="val 28569"/>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pPr algn="ctr"/>
            <a:endParaRPr lang="en-US" sz="3600" kern="10" dirty="0">
              <a:ln w="9525">
                <a:round/>
                <a:headEnd/>
                <a:tailEnd/>
              </a:ln>
              <a:gradFill rotWithShape="1">
                <a:gsLst>
                  <a:gs pos="0">
                    <a:srgbClr val="FFE701"/>
                  </a:gs>
                  <a:gs pos="100000">
                    <a:srgbClr val="FE3E02"/>
                  </a:gs>
                </a:gsLst>
                <a:lin ang="5580000" scaled="1"/>
              </a:gradFill>
              <a:latin typeface="Impact" panose="020B0806030902050204" pitchFamily="34" charset="0"/>
            </a:endParaRPr>
          </a:p>
        </p:txBody>
      </p:sp>
      <p:sp>
        <p:nvSpPr>
          <p:cNvPr id="11271" name="WordArt 7"/>
          <p:cNvSpPr>
            <a:spLocks noChangeArrowheads="1" noChangeShapeType="1" noTextEdit="1"/>
          </p:cNvSpPr>
          <p:nvPr/>
        </p:nvSpPr>
        <p:spPr bwMode="auto">
          <a:xfrm>
            <a:off x="-945356" y="1767681"/>
            <a:ext cx="5886117" cy="3824126"/>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rPr>
              <a:t>        The Best Bets for </a:t>
            </a:r>
          </a:p>
          <a:p>
            <a:pPr algn="ctr"/>
            <a:r>
              <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rPr>
              <a:t>Life</a:t>
            </a:r>
          </a:p>
          <a:p>
            <a:pPr algn="ctr"/>
            <a:endPar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endParaRPr>
          </a:p>
          <a:p>
            <a:pPr algn="ctr"/>
            <a:r>
              <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rPr>
              <a:t>        in Our Solar System:</a:t>
            </a:r>
          </a:p>
          <a:p>
            <a:pPr algn="ctr"/>
            <a:r>
              <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rPr>
              <a:t> </a:t>
            </a:r>
          </a:p>
          <a:p>
            <a:pPr algn="ctr"/>
            <a:r>
              <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rPr>
              <a:t>        Enceladus, Europa,</a:t>
            </a:r>
          </a:p>
          <a:p>
            <a:pPr algn="ctr"/>
            <a:r>
              <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rPr>
              <a:t>&amp; Ganymede </a:t>
            </a:r>
          </a:p>
          <a:p>
            <a:pPr algn="ctr"/>
            <a:r>
              <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rPr>
              <a:t>         &amp; </a:t>
            </a:r>
            <a:r>
              <a:rPr lang="en-US" sz="3600" kern="10" dirty="0" err="1">
                <a:ln w="9525">
                  <a:round/>
                  <a:headEnd/>
                  <a:tailEnd/>
                </a:ln>
                <a:gradFill rotWithShape="0">
                  <a:gsLst>
                    <a:gs pos="0">
                      <a:srgbClr val="FFE701"/>
                    </a:gs>
                    <a:gs pos="100000">
                      <a:srgbClr val="FE3E02"/>
                    </a:gs>
                  </a:gsLst>
                  <a:lin ang="5400000" scaled="1"/>
                </a:gradFill>
                <a:latin typeface="Impact" panose="020B0806030902050204" pitchFamily="34" charset="0"/>
              </a:rPr>
              <a:t>Clalisto</a:t>
            </a:r>
            <a:endPar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endParaRPr>
          </a:p>
          <a:p>
            <a:pPr algn="ctr"/>
            <a:endPar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endParaRPr>
          </a:p>
        </p:txBody>
      </p:sp>
      <p:pic>
        <p:nvPicPr>
          <p:cNvPr id="11" name="Picture 13" descr="CAP AE SEAL SMALL">
            <a:extLst>
              <a:ext uri="{FF2B5EF4-FFF2-40B4-BE49-F238E27FC236}">
                <a16:creationId xmlns:a16="http://schemas.microsoft.com/office/drawing/2014/main" id="{070BF1B0-28E3-4BC8-B9CA-08A20561E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4" y="22515"/>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347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5E6E-6970-8A00-57F3-B0E4BCF35534}"/>
              </a:ext>
            </a:extLst>
          </p:cNvPr>
          <p:cNvSpPr>
            <a:spLocks noGrp="1"/>
          </p:cNvSpPr>
          <p:nvPr>
            <p:ph type="title"/>
          </p:nvPr>
        </p:nvSpPr>
        <p:spPr>
          <a:xfrm>
            <a:off x="731044" y="91281"/>
            <a:ext cx="4726081" cy="898525"/>
          </a:xfrm>
        </p:spPr>
        <p:txBody>
          <a:bodyPr/>
          <a:lstStyle/>
          <a:p>
            <a:pPr algn="ctr"/>
            <a:r>
              <a:rPr lang="en-US" sz="1400" b="0" dirty="0"/>
              <a:t>All around the Pacific Ocean is the Ring of Fire --     where the  tectonic plates cross over / under each other  the “Ring of Fire” arises</a:t>
            </a:r>
            <a:br>
              <a:rPr lang="en-US" sz="1400" b="0" dirty="0"/>
            </a:br>
            <a:r>
              <a:rPr lang="en-US" sz="1400" b="0" dirty="0"/>
              <a:t>where the  volcanic magma  escapes.</a:t>
            </a:r>
          </a:p>
        </p:txBody>
      </p:sp>
      <p:sp>
        <p:nvSpPr>
          <p:cNvPr id="3" name="Content Placeholder 2">
            <a:extLst>
              <a:ext uri="{FF2B5EF4-FFF2-40B4-BE49-F238E27FC236}">
                <a16:creationId xmlns:a16="http://schemas.microsoft.com/office/drawing/2014/main" id="{1055920B-389A-3264-407A-C62FA500491A}"/>
              </a:ext>
            </a:extLst>
          </p:cNvPr>
          <p:cNvSpPr>
            <a:spLocks noGrp="1"/>
          </p:cNvSpPr>
          <p:nvPr>
            <p:ph idx="1"/>
          </p:nvPr>
        </p:nvSpPr>
        <p:spPr/>
        <p:txBody>
          <a:bodyPr/>
          <a:lstStyle/>
          <a:p>
            <a:pPr marL="0" indent="0">
              <a:buNone/>
            </a:pPr>
            <a:r>
              <a:rPr lang="en-US" dirty="0"/>
              <a:t>                </a:t>
            </a:r>
          </a:p>
        </p:txBody>
      </p:sp>
      <p:pic>
        <p:nvPicPr>
          <p:cNvPr id="4" name="Picture 3">
            <a:extLst>
              <a:ext uri="{FF2B5EF4-FFF2-40B4-BE49-F238E27FC236}">
                <a16:creationId xmlns:a16="http://schemas.microsoft.com/office/drawing/2014/main" id="{A2E98B9D-993A-1999-1711-EBA7162116CB}"/>
              </a:ext>
            </a:extLst>
          </p:cNvPr>
          <p:cNvPicPr>
            <a:picLocks noChangeAspect="1"/>
          </p:cNvPicPr>
          <p:nvPr/>
        </p:nvPicPr>
        <p:blipFill>
          <a:blip r:embed="rId2"/>
          <a:stretch>
            <a:fillRect/>
          </a:stretch>
        </p:blipFill>
        <p:spPr>
          <a:xfrm>
            <a:off x="0" y="1110984"/>
            <a:ext cx="5729288" cy="3222725"/>
          </a:xfrm>
          <a:prstGeom prst="rect">
            <a:avLst/>
          </a:prstGeom>
        </p:spPr>
      </p:pic>
    </p:spTree>
    <p:extLst>
      <p:ext uri="{BB962C8B-B14F-4D97-AF65-F5344CB8AC3E}">
        <p14:creationId xmlns:p14="http://schemas.microsoft.com/office/powerpoint/2010/main" val="2059852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965AEF-A1AC-48E8-9BE2-4F7CCB2CC2A9}"/>
              </a:ext>
            </a:extLst>
          </p:cNvPr>
          <p:cNvSpPr txBox="1"/>
          <p:nvPr/>
        </p:nvSpPr>
        <p:spPr>
          <a:xfrm>
            <a:off x="509984" y="3139281"/>
            <a:ext cx="5029200" cy="1015663"/>
          </a:xfrm>
          <a:prstGeom prst="rect">
            <a:avLst/>
          </a:prstGeom>
          <a:noFill/>
        </p:spPr>
        <p:txBody>
          <a:bodyPr wrap="square">
            <a:spAutoFit/>
          </a:bodyPr>
          <a:lstStyle/>
          <a:p>
            <a:pPr algn="ctr"/>
            <a:r>
              <a:rPr lang="en-US" dirty="0"/>
              <a:t>"We have detected a rare gas called phosphine in the atmosphere of our neighbor planet Venus," said Jane Greaves, a professor at Cardiff University in the United Kingdom and lead author of a report published in Nature Astronomy. "And the reason for our excitement is that phosphine gas on Earth is made by microorganisms that live in oxygen-free environments. And so there is a chance that we have detected some kind of living organism in the clouds of Venus."</a:t>
            </a:r>
          </a:p>
        </p:txBody>
      </p:sp>
      <p:pic>
        <p:nvPicPr>
          <p:cNvPr id="4" name="Picture 3">
            <a:extLst>
              <a:ext uri="{FF2B5EF4-FFF2-40B4-BE49-F238E27FC236}">
                <a16:creationId xmlns:a16="http://schemas.microsoft.com/office/drawing/2014/main" id="{BF7FEFCF-BE4B-479D-8B2C-798A8C323E6E}"/>
              </a:ext>
            </a:extLst>
          </p:cNvPr>
          <p:cNvPicPr>
            <a:picLocks noChangeAspect="1"/>
          </p:cNvPicPr>
          <p:nvPr/>
        </p:nvPicPr>
        <p:blipFill>
          <a:blip r:embed="rId2"/>
          <a:stretch>
            <a:fillRect/>
          </a:stretch>
        </p:blipFill>
        <p:spPr>
          <a:xfrm>
            <a:off x="1493044" y="91281"/>
            <a:ext cx="2910681" cy="2910681"/>
          </a:xfrm>
          <a:prstGeom prst="rect">
            <a:avLst/>
          </a:prstGeom>
        </p:spPr>
      </p:pic>
    </p:spTree>
    <p:extLst>
      <p:ext uri="{BB962C8B-B14F-4D97-AF65-F5344CB8AC3E}">
        <p14:creationId xmlns:p14="http://schemas.microsoft.com/office/powerpoint/2010/main" val="4364475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2597D9-59AA-46BD-9C6B-D9A50EE3333E}"/>
              </a:ext>
            </a:extLst>
          </p:cNvPr>
          <p:cNvSpPr txBox="1"/>
          <p:nvPr/>
        </p:nvSpPr>
        <p:spPr>
          <a:xfrm>
            <a:off x="731044" y="1691481"/>
            <a:ext cx="4648200" cy="1631216"/>
          </a:xfrm>
          <a:prstGeom prst="rect">
            <a:avLst/>
          </a:prstGeom>
          <a:noFill/>
        </p:spPr>
        <p:txBody>
          <a:bodyPr wrap="square" rtlCol="0">
            <a:spAutoFit/>
          </a:bodyPr>
          <a:lstStyle/>
          <a:p>
            <a:pPr algn="ctr"/>
            <a:r>
              <a:rPr lang="en-US" sz="1800" dirty="0">
                <a:solidFill>
                  <a:srgbClr val="FFC000"/>
                </a:solidFill>
              </a:rPr>
              <a:t>Here begins a section quoted extensively from Michael L. Wong                                           of the University of Washington,</a:t>
            </a:r>
          </a:p>
          <a:p>
            <a:pPr algn="ctr"/>
            <a:endParaRPr lang="en-US" sz="1800" dirty="0">
              <a:solidFill>
                <a:srgbClr val="FFC000"/>
              </a:solidFill>
            </a:endParaRPr>
          </a:p>
          <a:p>
            <a:pPr algn="ctr"/>
            <a:r>
              <a:rPr lang="en-US" sz="1800" dirty="0">
                <a:solidFill>
                  <a:srgbClr val="FFC000"/>
                </a:solidFill>
              </a:rPr>
              <a:t>Astrobiology Rock Star.</a:t>
            </a:r>
          </a:p>
          <a:p>
            <a:endParaRPr lang="en-US" dirty="0"/>
          </a:p>
        </p:txBody>
      </p:sp>
    </p:spTree>
    <p:extLst>
      <p:ext uri="{BB962C8B-B14F-4D97-AF65-F5344CB8AC3E}">
        <p14:creationId xmlns:p14="http://schemas.microsoft.com/office/powerpoint/2010/main" val="26911616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6FD8D2-56C8-41D5-B8B0-ABC6B18B1A4D}"/>
              </a:ext>
            </a:extLst>
          </p:cNvPr>
          <p:cNvSpPr txBox="1"/>
          <p:nvPr/>
        </p:nvSpPr>
        <p:spPr>
          <a:xfrm>
            <a:off x="578644" y="233557"/>
            <a:ext cx="5105400" cy="2123658"/>
          </a:xfrm>
          <a:prstGeom prst="rect">
            <a:avLst/>
          </a:prstGeom>
          <a:noFill/>
        </p:spPr>
        <p:txBody>
          <a:bodyPr wrap="square" rtlCol="0">
            <a:spAutoFit/>
          </a:bodyPr>
          <a:lstStyle/>
          <a:p>
            <a:pPr algn="ctr"/>
            <a:r>
              <a:rPr lang="en-US" sz="1200" dirty="0"/>
              <a:t>“Around 4 billion years ago there lived a microbe called </a:t>
            </a:r>
          </a:p>
          <a:p>
            <a:pPr algn="ctr"/>
            <a:r>
              <a:rPr lang="en-US" sz="1200" b="1" u="sng" dirty="0"/>
              <a:t>LUCA: the Last Universal Common Ancestor</a:t>
            </a:r>
            <a:r>
              <a:rPr lang="en-US" sz="1200" dirty="0"/>
              <a:t>.</a:t>
            </a:r>
          </a:p>
          <a:p>
            <a:pPr algn="ctr"/>
            <a:r>
              <a:rPr lang="en-US" sz="1200" dirty="0"/>
              <a:t>There is evidence that it could have lived a somewhat ‘alien’ lifestyle, hidden away deep underground </a:t>
            </a:r>
            <a:r>
              <a:rPr lang="en-US" sz="1200" b="1" u="sng" dirty="0"/>
              <a:t>in iron-sulfur rich hydrothermal vents</a:t>
            </a:r>
            <a:r>
              <a:rPr lang="en-US" sz="1200" dirty="0"/>
              <a:t>. </a:t>
            </a:r>
          </a:p>
          <a:p>
            <a:pPr algn="ctr"/>
            <a:r>
              <a:rPr lang="en-US" sz="1200" dirty="0"/>
              <a:t>Anaerobic and autotrophic, it didn’t breathe air and made its own food from the dark, metal-rich environment around it.</a:t>
            </a:r>
          </a:p>
          <a:p>
            <a:pPr algn="ctr"/>
            <a:r>
              <a:rPr lang="en-US" sz="1200" dirty="0"/>
              <a:t>Its metabolism depended </a:t>
            </a:r>
            <a:r>
              <a:rPr lang="en-US" sz="1200" b="1" u="sng" dirty="0"/>
              <a:t>upon hydrogen, carbon dioxide and nitrogen</a:t>
            </a:r>
            <a:r>
              <a:rPr lang="en-US" sz="1200" dirty="0"/>
              <a:t>, turning them into </a:t>
            </a:r>
            <a:r>
              <a:rPr lang="en-US" sz="1200" b="1" u="sng" dirty="0"/>
              <a:t>organic compounds such as ammonia</a:t>
            </a:r>
            <a:r>
              <a:rPr lang="en-US" sz="1200" dirty="0"/>
              <a:t>.</a:t>
            </a:r>
          </a:p>
          <a:p>
            <a:pPr algn="ctr"/>
            <a:r>
              <a:rPr lang="en-US" sz="1200" dirty="0"/>
              <a:t>Most remarkable of all, this little microbe was the beginning of a long lineage that encapsulates all life on Earth.”</a:t>
            </a:r>
          </a:p>
        </p:txBody>
      </p:sp>
      <p:pic>
        <p:nvPicPr>
          <p:cNvPr id="3" name="Picture 4" descr="https://blog.mares.com/wp-content/uploads/2016/07/2016_07_18_Schwarze-Raucher_Schwarzer-Rauch.jpg">
            <a:extLst>
              <a:ext uri="{FF2B5EF4-FFF2-40B4-BE49-F238E27FC236}">
                <a16:creationId xmlns:a16="http://schemas.microsoft.com/office/drawing/2014/main" id="{821113DE-254B-4DCB-8EF2-283E029DC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644" y="2376770"/>
            <a:ext cx="2559844" cy="192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1668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95CF39-0692-0560-AFE7-7FF7E0DDE85D}"/>
              </a:ext>
            </a:extLst>
          </p:cNvPr>
          <p:cNvPicPr>
            <a:picLocks noChangeAspect="1"/>
          </p:cNvPicPr>
          <p:nvPr/>
        </p:nvPicPr>
        <p:blipFill>
          <a:blip r:embed="rId2"/>
          <a:stretch>
            <a:fillRect/>
          </a:stretch>
        </p:blipFill>
        <p:spPr>
          <a:xfrm>
            <a:off x="45244" y="536813"/>
            <a:ext cx="5729288" cy="3894125"/>
          </a:xfrm>
          <a:prstGeom prst="rect">
            <a:avLst/>
          </a:prstGeom>
        </p:spPr>
      </p:pic>
      <p:sp>
        <p:nvSpPr>
          <p:cNvPr id="3" name="TextBox 2">
            <a:extLst>
              <a:ext uri="{FF2B5EF4-FFF2-40B4-BE49-F238E27FC236}">
                <a16:creationId xmlns:a16="http://schemas.microsoft.com/office/drawing/2014/main" id="{0F00E5F0-F399-967E-5F9B-8575FBB82382}"/>
              </a:ext>
            </a:extLst>
          </p:cNvPr>
          <p:cNvSpPr txBox="1"/>
          <p:nvPr/>
        </p:nvSpPr>
        <p:spPr>
          <a:xfrm>
            <a:off x="426244" y="167481"/>
            <a:ext cx="5410200" cy="369332"/>
          </a:xfrm>
          <a:prstGeom prst="rect">
            <a:avLst/>
          </a:prstGeom>
          <a:noFill/>
        </p:spPr>
        <p:txBody>
          <a:bodyPr wrap="square" rtlCol="0">
            <a:spAutoFit/>
          </a:bodyPr>
          <a:lstStyle/>
          <a:p>
            <a:r>
              <a:rPr lang="en-US" sz="1800" dirty="0"/>
              <a:t>There are now 124 confirmed moons of Saturn.</a:t>
            </a:r>
          </a:p>
        </p:txBody>
      </p:sp>
    </p:spTree>
    <p:extLst>
      <p:ext uri="{BB962C8B-B14F-4D97-AF65-F5344CB8AC3E}">
        <p14:creationId xmlns:p14="http://schemas.microsoft.com/office/powerpoint/2010/main" val="22447943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CA26D7-7C7B-41DD-9C47-80F28BBB2D37}"/>
              </a:ext>
            </a:extLst>
          </p:cNvPr>
          <p:cNvSpPr txBox="1"/>
          <p:nvPr/>
        </p:nvSpPr>
        <p:spPr>
          <a:xfrm>
            <a:off x="578644" y="27783"/>
            <a:ext cx="4572000" cy="800219"/>
          </a:xfrm>
          <a:prstGeom prst="rect">
            <a:avLst/>
          </a:prstGeom>
          <a:noFill/>
        </p:spPr>
        <p:txBody>
          <a:bodyPr wrap="square" rtlCol="0">
            <a:spAutoFit/>
          </a:bodyPr>
          <a:lstStyle/>
          <a:p>
            <a:pPr algn="ctr"/>
            <a:endParaRPr lang="en-US" dirty="0"/>
          </a:p>
          <a:p>
            <a:pPr algn="ctr"/>
            <a:r>
              <a:rPr lang="en-US" sz="1200" dirty="0"/>
              <a:t>“These massive structures, some more than 50 meters tall, were created by the precipitation of iron-bearing minerals when two very different kinds of water met.” </a:t>
            </a:r>
          </a:p>
        </p:txBody>
      </p:sp>
      <p:pic>
        <p:nvPicPr>
          <p:cNvPr id="4" name="Picture 3">
            <a:extLst>
              <a:ext uri="{FF2B5EF4-FFF2-40B4-BE49-F238E27FC236}">
                <a16:creationId xmlns:a16="http://schemas.microsoft.com/office/drawing/2014/main" id="{A7DFB18D-031A-4240-BC36-FF8BEEF073FA}"/>
              </a:ext>
            </a:extLst>
          </p:cNvPr>
          <p:cNvPicPr>
            <a:picLocks noChangeAspect="1"/>
          </p:cNvPicPr>
          <p:nvPr/>
        </p:nvPicPr>
        <p:blipFill>
          <a:blip r:embed="rId2"/>
          <a:stretch>
            <a:fillRect/>
          </a:stretch>
        </p:blipFill>
        <p:spPr>
          <a:xfrm>
            <a:off x="1394222" y="1069611"/>
            <a:ext cx="2940844" cy="1655975"/>
          </a:xfrm>
          <a:prstGeom prst="rect">
            <a:avLst/>
          </a:prstGeom>
        </p:spPr>
      </p:pic>
      <p:sp>
        <p:nvSpPr>
          <p:cNvPr id="6" name="TextBox 5">
            <a:extLst>
              <a:ext uri="{FF2B5EF4-FFF2-40B4-BE49-F238E27FC236}">
                <a16:creationId xmlns:a16="http://schemas.microsoft.com/office/drawing/2014/main" id="{1DB30A03-63AE-42D0-96F7-5624F4F2E409}"/>
              </a:ext>
            </a:extLst>
          </p:cNvPr>
          <p:cNvSpPr txBox="1"/>
          <p:nvPr/>
        </p:nvSpPr>
        <p:spPr>
          <a:xfrm>
            <a:off x="426244" y="2834481"/>
            <a:ext cx="5257800" cy="1384995"/>
          </a:xfrm>
          <a:prstGeom prst="rect">
            <a:avLst/>
          </a:prstGeom>
          <a:noFill/>
        </p:spPr>
        <p:txBody>
          <a:bodyPr wrap="square" rtlCol="0">
            <a:spAutoFit/>
          </a:bodyPr>
          <a:lstStyle/>
          <a:p>
            <a:pPr algn="ctr"/>
            <a:r>
              <a:rPr lang="en-US" sz="1200" dirty="0"/>
              <a:t>“The majority of Earth’s ancient ocean was </a:t>
            </a:r>
            <a:r>
              <a:rPr lang="en-US" sz="1200" b="1" dirty="0">
                <a:solidFill>
                  <a:srgbClr val="FFC000"/>
                </a:solidFill>
              </a:rPr>
              <a:t>acidic</a:t>
            </a:r>
            <a:r>
              <a:rPr lang="en-US" sz="1200" dirty="0"/>
              <a:t> like a lightly carbonated soft drink, thanks to an overlying </a:t>
            </a:r>
            <a:r>
              <a:rPr lang="en-US" sz="1200" b="1" dirty="0">
                <a:solidFill>
                  <a:srgbClr val="FFC000"/>
                </a:solidFill>
              </a:rPr>
              <a:t>carbon dioxide–rich atmosphere</a:t>
            </a:r>
            <a:r>
              <a:rPr lang="en-US" sz="1200" dirty="0"/>
              <a:t>. Just beneath the ocean floor, seawater and rock interacted in a process called </a:t>
            </a:r>
            <a:r>
              <a:rPr lang="en-US" sz="1200" b="1" dirty="0">
                <a:solidFill>
                  <a:srgbClr val="FFC000"/>
                </a:solidFill>
              </a:rPr>
              <a:t>serpentinization</a:t>
            </a:r>
            <a:r>
              <a:rPr lang="en-US" sz="1200" dirty="0"/>
              <a:t>. This chemical reaction changed the </a:t>
            </a:r>
            <a:r>
              <a:rPr lang="en-US" sz="1200" b="1" dirty="0">
                <a:solidFill>
                  <a:srgbClr val="FFC000"/>
                </a:solidFill>
              </a:rPr>
              <a:t>water’s pH, </a:t>
            </a:r>
            <a:r>
              <a:rPr lang="en-US" sz="1200" dirty="0"/>
              <a:t>rendering it </a:t>
            </a:r>
            <a:r>
              <a:rPr lang="en-US" sz="1200" b="1" dirty="0">
                <a:solidFill>
                  <a:srgbClr val="FFC000"/>
                </a:solidFill>
              </a:rPr>
              <a:t>alkaline</a:t>
            </a:r>
            <a:r>
              <a:rPr lang="en-US" sz="1200" dirty="0"/>
              <a:t> (the opposite of acidic). It also </a:t>
            </a:r>
            <a:r>
              <a:rPr lang="en-US" sz="1200" b="1" dirty="0">
                <a:solidFill>
                  <a:srgbClr val="FFC000"/>
                </a:solidFill>
              </a:rPr>
              <a:t>heated</a:t>
            </a:r>
            <a:r>
              <a:rPr lang="en-US" sz="1200" dirty="0"/>
              <a:t> the water and infused it with </a:t>
            </a:r>
            <a:r>
              <a:rPr lang="en-US" sz="1200" b="1" dirty="0">
                <a:solidFill>
                  <a:srgbClr val="FFC000"/>
                </a:solidFill>
              </a:rPr>
              <a:t>molecular hydrogen</a:t>
            </a:r>
            <a:r>
              <a:rPr lang="en-US" sz="1200" dirty="0"/>
              <a:t>, a valuable chemical fuel for life.”</a:t>
            </a:r>
          </a:p>
        </p:txBody>
      </p:sp>
      <p:sp>
        <p:nvSpPr>
          <p:cNvPr id="7" name="TextBox 6">
            <a:extLst>
              <a:ext uri="{FF2B5EF4-FFF2-40B4-BE49-F238E27FC236}">
                <a16:creationId xmlns:a16="http://schemas.microsoft.com/office/drawing/2014/main" id="{F0A1BF04-1232-4AD0-9AAE-8B8F6D341592}"/>
              </a:ext>
            </a:extLst>
          </p:cNvPr>
          <p:cNvSpPr txBox="1"/>
          <p:nvPr/>
        </p:nvSpPr>
        <p:spPr>
          <a:xfrm>
            <a:off x="3321844" y="1629459"/>
            <a:ext cx="914400" cy="553998"/>
          </a:xfrm>
          <a:prstGeom prst="rect">
            <a:avLst/>
          </a:prstGeom>
          <a:noFill/>
        </p:spPr>
        <p:txBody>
          <a:bodyPr wrap="square" rtlCol="0">
            <a:spAutoFit/>
          </a:bodyPr>
          <a:lstStyle/>
          <a:p>
            <a:pPr algn="ctr"/>
            <a:r>
              <a:rPr lang="en-US" dirty="0"/>
              <a:t>Some spires are 164 feet high</a:t>
            </a:r>
          </a:p>
        </p:txBody>
      </p:sp>
    </p:spTree>
    <p:extLst>
      <p:ext uri="{BB962C8B-B14F-4D97-AF65-F5344CB8AC3E}">
        <p14:creationId xmlns:p14="http://schemas.microsoft.com/office/powerpoint/2010/main" val="19138038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A2633-7B7F-4603-B819-BFCF8339E917}"/>
              </a:ext>
            </a:extLst>
          </p:cNvPr>
          <p:cNvSpPr txBox="1"/>
          <p:nvPr/>
        </p:nvSpPr>
        <p:spPr>
          <a:xfrm>
            <a:off x="578644" y="91281"/>
            <a:ext cx="5150644" cy="2677656"/>
          </a:xfrm>
          <a:prstGeom prst="rect">
            <a:avLst/>
          </a:prstGeom>
          <a:noFill/>
        </p:spPr>
        <p:txBody>
          <a:bodyPr wrap="square" rtlCol="0">
            <a:spAutoFit/>
          </a:bodyPr>
          <a:lstStyle/>
          <a:p>
            <a:pPr algn="ctr"/>
            <a:r>
              <a:rPr lang="en-US" sz="1200" dirty="0"/>
              <a:t>“When this alkaline groundwater seeped into the ocean, it found itself out of equilibrium with the surrounding colder, acidic, carbon dioxide–rich seawater. </a:t>
            </a:r>
          </a:p>
          <a:p>
            <a:pPr algn="ctr"/>
            <a:r>
              <a:rPr lang="en-US" sz="1200" dirty="0"/>
              <a:t>“Out of </a:t>
            </a:r>
            <a:r>
              <a:rPr lang="en-US" sz="1200" b="1" dirty="0">
                <a:solidFill>
                  <a:srgbClr val="FFC000"/>
                </a:solidFill>
              </a:rPr>
              <a:t>equilibrium</a:t>
            </a:r>
            <a:r>
              <a:rPr lang="en-US" sz="1200" dirty="0"/>
              <a:t>” is just jargon for “</a:t>
            </a:r>
            <a:r>
              <a:rPr lang="en-US" sz="1200" b="1" dirty="0">
                <a:solidFill>
                  <a:srgbClr val="FFC000"/>
                </a:solidFill>
              </a:rPr>
              <a:t>unbalanced,</a:t>
            </a:r>
            <a:r>
              <a:rPr lang="en-US" sz="1200" dirty="0"/>
              <a:t>” but its ramifications for life are enormous. </a:t>
            </a:r>
          </a:p>
          <a:p>
            <a:pPr algn="ctr"/>
            <a:r>
              <a:rPr lang="en-US" sz="1200" dirty="0"/>
              <a:t>An out-of-equilibrium situation is full of untapped energy—the potential to enact change and create complexity.”</a:t>
            </a:r>
          </a:p>
          <a:p>
            <a:pPr algn="ctr"/>
            <a:endParaRPr lang="en-US" sz="1200" dirty="0"/>
          </a:p>
          <a:p>
            <a:pPr algn="ctr"/>
            <a:r>
              <a:rPr lang="en-US" sz="1200" b="1" dirty="0"/>
              <a:t>         “ELECTRONS AND PROTONS POWER LIFE</a:t>
            </a:r>
          </a:p>
          <a:p>
            <a:pPr algn="ctr"/>
            <a:r>
              <a:rPr lang="en-US" sz="1200" dirty="0"/>
              <a:t>Consider how </a:t>
            </a:r>
            <a:r>
              <a:rPr lang="en-US" sz="1200" b="1" dirty="0">
                <a:solidFill>
                  <a:srgbClr val="FFC000"/>
                </a:solidFill>
              </a:rPr>
              <a:t>disequilibria</a:t>
            </a:r>
            <a:r>
              <a:rPr lang="en-US" sz="1200" dirty="0"/>
              <a:t> power humans. We eat and breathe to gain energy, but what does that really mean? At its heart, it’s all about electrons. Our bodies take </a:t>
            </a:r>
            <a:r>
              <a:rPr lang="en-US" sz="1200" b="1" dirty="0">
                <a:solidFill>
                  <a:srgbClr val="FFC000"/>
                </a:solidFill>
              </a:rPr>
              <a:t>electron</a:t>
            </a:r>
            <a:r>
              <a:rPr lang="en-US" sz="1200" dirty="0"/>
              <a:t>s from the electron-rich food that we eat and transfer them to the </a:t>
            </a:r>
            <a:r>
              <a:rPr lang="en-US" sz="1200" b="1" dirty="0">
                <a:solidFill>
                  <a:srgbClr val="FFC000"/>
                </a:solidFill>
              </a:rPr>
              <a:t>electron-greedy oxygen </a:t>
            </a:r>
            <a:r>
              <a:rPr lang="en-US" sz="1200" dirty="0"/>
              <a:t>in the air that we breathe.”</a:t>
            </a:r>
          </a:p>
        </p:txBody>
      </p:sp>
      <p:pic>
        <p:nvPicPr>
          <p:cNvPr id="3" name="Picture 2">
            <a:extLst>
              <a:ext uri="{FF2B5EF4-FFF2-40B4-BE49-F238E27FC236}">
                <a16:creationId xmlns:a16="http://schemas.microsoft.com/office/drawing/2014/main" id="{6169B902-E1A5-444D-AF3D-52318B2EC122}"/>
              </a:ext>
            </a:extLst>
          </p:cNvPr>
          <p:cNvPicPr>
            <a:picLocks noChangeAspect="1"/>
          </p:cNvPicPr>
          <p:nvPr/>
        </p:nvPicPr>
        <p:blipFill>
          <a:blip r:embed="rId2"/>
          <a:stretch>
            <a:fillRect/>
          </a:stretch>
        </p:blipFill>
        <p:spPr>
          <a:xfrm>
            <a:off x="2093119" y="3196883"/>
            <a:ext cx="1543050" cy="1095375"/>
          </a:xfrm>
          <a:prstGeom prst="rect">
            <a:avLst/>
          </a:prstGeom>
        </p:spPr>
      </p:pic>
      <p:sp>
        <p:nvSpPr>
          <p:cNvPr id="4" name="TextBox 3">
            <a:extLst>
              <a:ext uri="{FF2B5EF4-FFF2-40B4-BE49-F238E27FC236}">
                <a16:creationId xmlns:a16="http://schemas.microsoft.com/office/drawing/2014/main" id="{945E9406-4610-4080-97F3-90EAF76D9966}"/>
              </a:ext>
            </a:extLst>
          </p:cNvPr>
          <p:cNvSpPr txBox="1"/>
          <p:nvPr/>
        </p:nvSpPr>
        <p:spPr>
          <a:xfrm>
            <a:off x="3779044" y="3367881"/>
            <a:ext cx="1295400" cy="246221"/>
          </a:xfrm>
          <a:prstGeom prst="rect">
            <a:avLst/>
          </a:prstGeom>
          <a:noFill/>
        </p:spPr>
        <p:txBody>
          <a:bodyPr wrap="square" rtlCol="0">
            <a:spAutoFit/>
          </a:bodyPr>
          <a:lstStyle/>
          <a:p>
            <a:r>
              <a:rPr lang="en-US" dirty="0"/>
              <a:t>Von Damn Shrimp</a:t>
            </a:r>
          </a:p>
        </p:txBody>
      </p:sp>
    </p:spTree>
    <p:extLst>
      <p:ext uri="{BB962C8B-B14F-4D97-AF65-F5344CB8AC3E}">
        <p14:creationId xmlns:p14="http://schemas.microsoft.com/office/powerpoint/2010/main" val="36022321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27745D-F29F-4168-8A94-0DF35CD2F3AE}"/>
              </a:ext>
            </a:extLst>
          </p:cNvPr>
          <p:cNvSpPr txBox="1"/>
          <p:nvPr/>
        </p:nvSpPr>
        <p:spPr>
          <a:xfrm>
            <a:off x="346797" y="24779"/>
            <a:ext cx="5035694" cy="2677656"/>
          </a:xfrm>
          <a:prstGeom prst="rect">
            <a:avLst/>
          </a:prstGeom>
          <a:noFill/>
        </p:spPr>
        <p:txBody>
          <a:bodyPr wrap="square" rtlCol="0">
            <a:spAutoFit/>
          </a:bodyPr>
          <a:lstStyle/>
          <a:p>
            <a:pPr algn="ctr"/>
            <a:r>
              <a:rPr lang="en-US" sz="1200" dirty="0"/>
              <a:t>“This electron transfer, mediated by a series of chemical reactions that happen inside of our cells’ mitochondria, releases useful energy. Proteins in our mitochondria use this energy to </a:t>
            </a:r>
            <a:r>
              <a:rPr lang="en-US" sz="1200" b="1" dirty="0">
                <a:solidFill>
                  <a:srgbClr val="FFC000"/>
                </a:solidFill>
              </a:rPr>
              <a:t>pump protons </a:t>
            </a:r>
            <a:r>
              <a:rPr lang="en-US" sz="1200" dirty="0"/>
              <a:t>across an inner membrane, transforming what used to be an imbalance in electrons into an imbalance in protons. </a:t>
            </a:r>
          </a:p>
          <a:p>
            <a:pPr algn="ctr"/>
            <a:r>
              <a:rPr lang="en-US" sz="1200" dirty="0"/>
              <a:t>A protein called </a:t>
            </a:r>
            <a:r>
              <a:rPr lang="en-US" sz="1200" b="1" dirty="0">
                <a:solidFill>
                  <a:srgbClr val="FFC000"/>
                </a:solidFill>
              </a:rPr>
              <a:t>ATP synthase </a:t>
            </a:r>
            <a:r>
              <a:rPr lang="en-US" sz="1200" dirty="0"/>
              <a:t>uses the potential energy stored in the imbalance of protons to create </a:t>
            </a:r>
            <a:r>
              <a:rPr lang="en-US" sz="1200" b="1" dirty="0">
                <a:solidFill>
                  <a:srgbClr val="FFC000"/>
                </a:solidFill>
              </a:rPr>
              <a:t>adenosine triphosphate (ATP) </a:t>
            </a:r>
            <a:r>
              <a:rPr lang="en-US" sz="1200" dirty="0"/>
              <a:t>molecules. </a:t>
            </a:r>
          </a:p>
          <a:p>
            <a:pPr algn="ctr"/>
            <a:r>
              <a:rPr lang="en-US" sz="1200" dirty="0"/>
              <a:t>Actually, ATP exists as part of yet another </a:t>
            </a:r>
            <a:r>
              <a:rPr lang="en-US" sz="1200" b="1" dirty="0">
                <a:solidFill>
                  <a:srgbClr val="FFC000"/>
                </a:solidFill>
              </a:rPr>
              <a:t>imbalance</a:t>
            </a:r>
            <a:r>
              <a:rPr lang="en-US" sz="1200" dirty="0"/>
              <a:t>: that between its wholesome self and its broken pieces, </a:t>
            </a:r>
          </a:p>
          <a:p>
            <a:pPr algn="ctr"/>
            <a:r>
              <a:rPr lang="en-US" sz="1200" dirty="0"/>
              <a:t>adenosine diphosphate and a lone phosphate. </a:t>
            </a:r>
          </a:p>
          <a:p>
            <a:pPr algn="ctr"/>
            <a:r>
              <a:rPr lang="en-US" sz="1200" dirty="0"/>
              <a:t>ATP is often thought of as the </a:t>
            </a:r>
            <a:r>
              <a:rPr lang="en-US" sz="1200" dirty="0">
                <a:solidFill>
                  <a:srgbClr val="FFC000"/>
                </a:solidFill>
              </a:rPr>
              <a:t>“energy currency of life,” </a:t>
            </a:r>
            <a:r>
              <a:rPr lang="en-US" sz="1200" dirty="0"/>
              <a:t>and now the origin of that stored energy is clear: </a:t>
            </a:r>
          </a:p>
          <a:p>
            <a:pPr algn="ctr"/>
            <a:r>
              <a:rPr lang="en-US" sz="1200" dirty="0"/>
              <a:t>it’s the useful energy derived from a </a:t>
            </a:r>
            <a:r>
              <a:rPr lang="en-US" sz="1200" b="1" dirty="0">
                <a:solidFill>
                  <a:srgbClr val="FFC000"/>
                </a:solidFill>
              </a:rPr>
              <a:t>disequilibrium.</a:t>
            </a:r>
            <a:r>
              <a:rPr lang="en-US" sz="1200" dirty="0"/>
              <a:t>”</a:t>
            </a:r>
          </a:p>
        </p:txBody>
      </p:sp>
      <p:pic>
        <p:nvPicPr>
          <p:cNvPr id="4" name="Picture 3">
            <a:extLst>
              <a:ext uri="{FF2B5EF4-FFF2-40B4-BE49-F238E27FC236}">
                <a16:creationId xmlns:a16="http://schemas.microsoft.com/office/drawing/2014/main" id="{F5D3BAAE-6D3A-45F2-8728-C40F1AD67456}"/>
              </a:ext>
            </a:extLst>
          </p:cNvPr>
          <p:cNvPicPr>
            <a:picLocks noChangeAspect="1"/>
          </p:cNvPicPr>
          <p:nvPr/>
        </p:nvPicPr>
        <p:blipFill>
          <a:blip r:embed="rId2"/>
          <a:stretch>
            <a:fillRect/>
          </a:stretch>
        </p:blipFill>
        <p:spPr>
          <a:xfrm>
            <a:off x="1569244" y="2702647"/>
            <a:ext cx="2476500" cy="1594716"/>
          </a:xfrm>
          <a:prstGeom prst="rect">
            <a:avLst/>
          </a:prstGeom>
        </p:spPr>
      </p:pic>
    </p:spTree>
    <p:extLst>
      <p:ext uri="{BB962C8B-B14F-4D97-AF65-F5344CB8AC3E}">
        <p14:creationId xmlns:p14="http://schemas.microsoft.com/office/powerpoint/2010/main" val="39874166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18.servimg.com/u/f18/17/30/76/23/266210.jpg">
            <a:extLst>
              <a:ext uri="{FF2B5EF4-FFF2-40B4-BE49-F238E27FC236}">
                <a16:creationId xmlns:a16="http://schemas.microsoft.com/office/drawing/2014/main" id="{7BDD96AE-03EC-408E-AD29-9DADAA56E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29288" cy="429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8319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807A29-4268-4EEB-B60F-110A29D4F4D4}"/>
              </a:ext>
            </a:extLst>
          </p:cNvPr>
          <p:cNvSpPr txBox="1"/>
          <p:nvPr/>
        </p:nvSpPr>
        <p:spPr>
          <a:xfrm>
            <a:off x="731044" y="1462881"/>
            <a:ext cx="4876800" cy="2308324"/>
          </a:xfrm>
          <a:prstGeom prst="rect">
            <a:avLst/>
          </a:prstGeom>
          <a:noFill/>
        </p:spPr>
        <p:txBody>
          <a:bodyPr wrap="square" rtlCol="0">
            <a:spAutoFit/>
          </a:bodyPr>
          <a:lstStyle/>
          <a:p>
            <a:pPr algn="ctr"/>
            <a:r>
              <a:rPr lang="en-US" sz="1200" dirty="0"/>
              <a:t>“It’s not just our cells that harness these</a:t>
            </a:r>
          </a:p>
          <a:p>
            <a:pPr algn="ctr"/>
            <a:r>
              <a:rPr lang="en-US" sz="1200" dirty="0"/>
              <a:t> </a:t>
            </a:r>
            <a:r>
              <a:rPr lang="en-US" sz="1200" b="1" dirty="0">
                <a:solidFill>
                  <a:srgbClr val="FFC000"/>
                </a:solidFill>
              </a:rPr>
              <a:t>disequilibria</a:t>
            </a:r>
            <a:r>
              <a:rPr lang="en-US" sz="1200" dirty="0"/>
              <a:t> to create </a:t>
            </a:r>
            <a:r>
              <a:rPr lang="en-US" sz="1200" b="1" dirty="0">
                <a:solidFill>
                  <a:srgbClr val="FFC000"/>
                </a:solidFill>
              </a:rPr>
              <a:t>ATP.</a:t>
            </a:r>
          </a:p>
          <a:p>
            <a:pPr algn="ctr"/>
            <a:endParaRPr lang="en-US" sz="1200" dirty="0"/>
          </a:p>
          <a:p>
            <a:pPr algn="ctr"/>
            <a:r>
              <a:rPr lang="en-US" sz="1200" dirty="0"/>
              <a:t>Almost all the other living things on Earth do too, </a:t>
            </a:r>
          </a:p>
          <a:p>
            <a:pPr algn="ctr"/>
            <a:endParaRPr lang="en-US" sz="1200" dirty="0"/>
          </a:p>
          <a:p>
            <a:pPr algn="ctr"/>
            <a:r>
              <a:rPr lang="en-US" sz="1200" dirty="0"/>
              <a:t>down to the most primitive single-celled organisms. </a:t>
            </a:r>
          </a:p>
          <a:p>
            <a:pPr algn="ctr"/>
            <a:endParaRPr lang="en-US" sz="1200" dirty="0"/>
          </a:p>
          <a:p>
            <a:pPr algn="ctr"/>
            <a:r>
              <a:rPr lang="en-US" sz="1200" dirty="0"/>
              <a:t>It’s so universal, in fact, that these </a:t>
            </a:r>
          </a:p>
          <a:p>
            <a:pPr algn="ctr"/>
            <a:endParaRPr lang="en-US" sz="1200" dirty="0"/>
          </a:p>
          <a:p>
            <a:pPr algn="ctr"/>
            <a:r>
              <a:rPr lang="en-US" sz="1200" dirty="0"/>
              <a:t>disequilibria might even be related </a:t>
            </a:r>
          </a:p>
          <a:p>
            <a:pPr algn="ctr"/>
            <a:endParaRPr lang="en-US" sz="1200" dirty="0"/>
          </a:p>
          <a:p>
            <a:pPr algn="ctr"/>
            <a:r>
              <a:rPr lang="en-US" sz="1200" b="1" dirty="0">
                <a:solidFill>
                  <a:srgbClr val="FFC000"/>
                </a:solidFill>
              </a:rPr>
              <a:t>to how life started.”</a:t>
            </a:r>
          </a:p>
        </p:txBody>
      </p:sp>
      <p:pic>
        <p:nvPicPr>
          <p:cNvPr id="3" name="Picture 2">
            <a:extLst>
              <a:ext uri="{FF2B5EF4-FFF2-40B4-BE49-F238E27FC236}">
                <a16:creationId xmlns:a16="http://schemas.microsoft.com/office/drawing/2014/main" id="{81E8A4BF-46B1-460B-97D0-E12DEDB86B40}"/>
              </a:ext>
            </a:extLst>
          </p:cNvPr>
          <p:cNvPicPr>
            <a:picLocks noChangeAspect="1"/>
          </p:cNvPicPr>
          <p:nvPr/>
        </p:nvPicPr>
        <p:blipFill>
          <a:blip r:embed="rId2"/>
          <a:stretch>
            <a:fillRect/>
          </a:stretch>
        </p:blipFill>
        <p:spPr>
          <a:xfrm>
            <a:off x="2026444" y="91281"/>
            <a:ext cx="2009775" cy="1123950"/>
          </a:xfrm>
          <a:prstGeom prst="rect">
            <a:avLst/>
          </a:prstGeom>
        </p:spPr>
      </p:pic>
    </p:spTree>
    <p:extLst>
      <p:ext uri="{BB962C8B-B14F-4D97-AF65-F5344CB8AC3E}">
        <p14:creationId xmlns:p14="http://schemas.microsoft.com/office/powerpoint/2010/main" val="16619457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451A95-B9B0-4931-92F9-38CC2AC6417B}"/>
              </a:ext>
            </a:extLst>
          </p:cNvPr>
          <p:cNvSpPr txBox="1"/>
          <p:nvPr/>
        </p:nvSpPr>
        <p:spPr>
          <a:xfrm>
            <a:off x="578644" y="19237"/>
            <a:ext cx="5105400" cy="2431435"/>
          </a:xfrm>
          <a:prstGeom prst="rect">
            <a:avLst/>
          </a:prstGeom>
          <a:noFill/>
        </p:spPr>
        <p:txBody>
          <a:bodyPr wrap="square" rtlCol="0">
            <a:spAutoFit/>
          </a:bodyPr>
          <a:lstStyle/>
          <a:p>
            <a:r>
              <a:rPr lang="en-US" b="1" dirty="0"/>
              <a:t>                        “A HYDROTHERMAL HATCHERY OF LIFE</a:t>
            </a:r>
          </a:p>
          <a:p>
            <a:endParaRPr lang="en-US" b="1" dirty="0"/>
          </a:p>
          <a:p>
            <a:pPr algn="ctr"/>
            <a:r>
              <a:rPr lang="en-US" sz="1100" dirty="0"/>
              <a:t>Back in your time-traveling submarine 4 billion years in the past, you put a microscope up against a hydrothermal chimney. You find that this colossal tower is built like a high-rise apartment building with </a:t>
            </a:r>
            <a:r>
              <a:rPr lang="en-US" sz="1100" b="1" dirty="0">
                <a:solidFill>
                  <a:srgbClr val="FFC000"/>
                </a:solidFill>
              </a:rPr>
              <a:t>trillions of tiny mineral rooms</a:t>
            </a:r>
            <a:r>
              <a:rPr lang="en-US" sz="1100" dirty="0"/>
              <a:t>, or vesicles, each roughly the size of a </a:t>
            </a:r>
            <a:r>
              <a:rPr lang="en-US" sz="1100" b="1" dirty="0">
                <a:solidFill>
                  <a:srgbClr val="FFC000"/>
                </a:solidFill>
              </a:rPr>
              <a:t>biological cell.</a:t>
            </a:r>
          </a:p>
          <a:p>
            <a:pPr algn="ctr"/>
            <a:r>
              <a:rPr lang="en-US" sz="1100" dirty="0"/>
              <a:t>Inside these vesicles, </a:t>
            </a:r>
            <a:r>
              <a:rPr lang="en-US" sz="1100" b="1" dirty="0">
                <a:solidFill>
                  <a:srgbClr val="FFC000"/>
                </a:solidFill>
              </a:rPr>
              <a:t>H2 from serpentinization </a:t>
            </a:r>
            <a:r>
              <a:rPr lang="en-US" sz="1100" b="1" dirty="0"/>
              <a:t>and </a:t>
            </a:r>
            <a:r>
              <a:rPr lang="en-US" sz="1100" b="1" dirty="0">
                <a:solidFill>
                  <a:srgbClr val="FFC000"/>
                </a:solidFill>
              </a:rPr>
              <a:t>CO2 from the surrounding seawater</a:t>
            </a:r>
            <a:r>
              <a:rPr lang="en-US" sz="1100" dirty="0"/>
              <a:t> swirl in chemical </a:t>
            </a:r>
            <a:r>
              <a:rPr lang="en-US" sz="1100" b="1" dirty="0">
                <a:solidFill>
                  <a:srgbClr val="FFC000"/>
                </a:solidFill>
              </a:rPr>
              <a:t>disequilibrium</a:t>
            </a:r>
            <a:endParaRPr lang="en-US" sz="1100" dirty="0"/>
          </a:p>
          <a:p>
            <a:pPr algn="ctr"/>
            <a:r>
              <a:rPr lang="en-US" sz="1100" dirty="0"/>
              <a:t>In this case, </a:t>
            </a:r>
            <a:r>
              <a:rPr lang="en-US" sz="1100" b="1" dirty="0">
                <a:solidFill>
                  <a:srgbClr val="FFC000"/>
                </a:solidFill>
              </a:rPr>
              <a:t>H2</a:t>
            </a:r>
            <a:r>
              <a:rPr lang="en-US" sz="1100" dirty="0"/>
              <a:t> is the </a:t>
            </a:r>
            <a:r>
              <a:rPr lang="en-US" sz="1100" b="1" dirty="0">
                <a:solidFill>
                  <a:srgbClr val="FFC000"/>
                </a:solidFill>
              </a:rPr>
              <a:t>fuel</a:t>
            </a:r>
            <a:r>
              <a:rPr lang="en-US" sz="1100" dirty="0"/>
              <a:t> (</a:t>
            </a:r>
            <a:r>
              <a:rPr lang="en-US" sz="1100" b="1" dirty="0">
                <a:solidFill>
                  <a:srgbClr val="FFC000"/>
                </a:solidFill>
              </a:rPr>
              <a:t>electron donor</a:t>
            </a:r>
            <a:r>
              <a:rPr lang="en-US" sz="1100" dirty="0"/>
              <a:t>) and </a:t>
            </a:r>
            <a:r>
              <a:rPr lang="en-US" sz="1100" dirty="0">
                <a:solidFill>
                  <a:srgbClr val="FFC000"/>
                </a:solidFill>
              </a:rPr>
              <a:t>carbon dioxide </a:t>
            </a:r>
            <a:r>
              <a:rPr lang="en-US" sz="1100" dirty="0"/>
              <a:t>is the air (</a:t>
            </a:r>
            <a:r>
              <a:rPr lang="en-US" sz="1100" b="1" dirty="0">
                <a:solidFill>
                  <a:srgbClr val="FFC000"/>
                </a:solidFill>
              </a:rPr>
              <a:t>electron acceptor</a:t>
            </a:r>
            <a:r>
              <a:rPr lang="en-US" sz="1100" dirty="0"/>
              <a:t>). </a:t>
            </a:r>
          </a:p>
          <a:p>
            <a:pPr algn="ctr"/>
            <a:r>
              <a:rPr lang="en-US" sz="1100" dirty="0"/>
              <a:t>There’s a second disequilibrium present </a:t>
            </a:r>
          </a:p>
          <a:p>
            <a:pPr algn="ctr"/>
            <a:r>
              <a:rPr lang="en-US" sz="1100" dirty="0"/>
              <a:t>between the alkaline vent fluid and the acidic seawater. </a:t>
            </a:r>
          </a:p>
          <a:p>
            <a:pPr algn="ctr"/>
            <a:r>
              <a:rPr lang="en-US" sz="1100" dirty="0"/>
              <a:t>The contrast in pH is a </a:t>
            </a:r>
            <a:r>
              <a:rPr lang="en-US" sz="1100" b="1" dirty="0">
                <a:solidFill>
                  <a:srgbClr val="FFC000"/>
                </a:solidFill>
              </a:rPr>
              <a:t>natural proton imbalance </a:t>
            </a:r>
            <a:r>
              <a:rPr lang="en-US" sz="1100" dirty="0"/>
              <a:t>that resembles the proton imbalance created in modern-day cells.”</a:t>
            </a:r>
          </a:p>
        </p:txBody>
      </p:sp>
      <p:pic>
        <p:nvPicPr>
          <p:cNvPr id="2050" name="Picture 2" descr="http://slideplayer.com/6393265/22/images/8/Proton+Exchange+Membrane+Fuel+Cell+%28PEMFC%29.jpg">
            <a:extLst>
              <a:ext uri="{FF2B5EF4-FFF2-40B4-BE49-F238E27FC236}">
                <a16:creationId xmlns:a16="http://schemas.microsoft.com/office/drawing/2014/main" id="{EBC9ECE8-982A-45F1-BFFE-BC89F76E0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222" y="2643842"/>
            <a:ext cx="2178844" cy="163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872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9686F8-CAF4-CB22-DE55-D1B6A2681A28}"/>
              </a:ext>
            </a:extLst>
          </p:cNvPr>
          <p:cNvPicPr>
            <a:picLocks noChangeAspect="1"/>
          </p:cNvPicPr>
          <p:nvPr/>
        </p:nvPicPr>
        <p:blipFill>
          <a:blip r:embed="rId2"/>
          <a:stretch>
            <a:fillRect/>
          </a:stretch>
        </p:blipFill>
        <p:spPr>
          <a:xfrm>
            <a:off x="388200" y="624681"/>
            <a:ext cx="5226844" cy="3744321"/>
          </a:xfrm>
          <a:prstGeom prst="rect">
            <a:avLst/>
          </a:prstGeom>
        </p:spPr>
      </p:pic>
      <p:sp>
        <p:nvSpPr>
          <p:cNvPr id="3" name="TextBox 2">
            <a:extLst>
              <a:ext uri="{FF2B5EF4-FFF2-40B4-BE49-F238E27FC236}">
                <a16:creationId xmlns:a16="http://schemas.microsoft.com/office/drawing/2014/main" id="{83526A72-7AD8-0452-1E8A-9BB2FCC42320}"/>
              </a:ext>
            </a:extLst>
          </p:cNvPr>
          <p:cNvSpPr txBox="1"/>
          <p:nvPr/>
        </p:nvSpPr>
        <p:spPr>
          <a:xfrm>
            <a:off x="426244" y="-31170"/>
            <a:ext cx="4876800" cy="523220"/>
          </a:xfrm>
          <a:prstGeom prst="rect">
            <a:avLst/>
          </a:prstGeom>
          <a:noFill/>
        </p:spPr>
        <p:txBody>
          <a:bodyPr wrap="square" rtlCol="0">
            <a:spAutoFit/>
          </a:bodyPr>
          <a:lstStyle/>
          <a:p>
            <a:pPr algn="ctr"/>
            <a:r>
              <a:rPr lang="en-US" sz="1400" dirty="0"/>
              <a:t>The Cayman Trench was so deep and dark that oceanographers thought no life could survive there.</a:t>
            </a:r>
          </a:p>
        </p:txBody>
      </p:sp>
      <p:sp>
        <p:nvSpPr>
          <p:cNvPr id="4" name="TextBox 3">
            <a:extLst>
              <a:ext uri="{FF2B5EF4-FFF2-40B4-BE49-F238E27FC236}">
                <a16:creationId xmlns:a16="http://schemas.microsoft.com/office/drawing/2014/main" id="{6725797C-1184-0CF5-4A32-89877C0E9E3F}"/>
              </a:ext>
            </a:extLst>
          </p:cNvPr>
          <p:cNvSpPr txBox="1"/>
          <p:nvPr/>
        </p:nvSpPr>
        <p:spPr>
          <a:xfrm>
            <a:off x="1137795" y="3725347"/>
            <a:ext cx="3048000" cy="646331"/>
          </a:xfrm>
          <a:prstGeom prst="rect">
            <a:avLst/>
          </a:prstGeom>
          <a:noFill/>
        </p:spPr>
        <p:txBody>
          <a:bodyPr wrap="square" rtlCol="0">
            <a:spAutoFit/>
          </a:bodyPr>
          <a:lstStyle/>
          <a:p>
            <a:pPr algn="ctr"/>
            <a:r>
              <a:rPr lang="en-US" sz="1800" b="1" dirty="0">
                <a:solidFill>
                  <a:srgbClr val="FFC000"/>
                </a:solidFill>
              </a:rPr>
              <a:t>Three MILES down and in complete darkness</a:t>
            </a:r>
          </a:p>
        </p:txBody>
      </p:sp>
      <p:pic>
        <p:nvPicPr>
          <p:cNvPr id="5" name="Picture 4">
            <a:extLst>
              <a:ext uri="{FF2B5EF4-FFF2-40B4-BE49-F238E27FC236}">
                <a16:creationId xmlns:a16="http://schemas.microsoft.com/office/drawing/2014/main" id="{B3888C10-53E5-AE98-B30F-63F35609EE6A}"/>
              </a:ext>
            </a:extLst>
          </p:cNvPr>
          <p:cNvPicPr>
            <a:picLocks noChangeAspect="1"/>
          </p:cNvPicPr>
          <p:nvPr/>
        </p:nvPicPr>
        <p:blipFill>
          <a:blip r:embed="rId3"/>
          <a:stretch>
            <a:fillRect/>
          </a:stretch>
        </p:blipFill>
        <p:spPr>
          <a:xfrm>
            <a:off x="45244" y="508564"/>
            <a:ext cx="1066800" cy="1030013"/>
          </a:xfrm>
          <a:prstGeom prst="rect">
            <a:avLst/>
          </a:prstGeom>
        </p:spPr>
      </p:pic>
    </p:spTree>
    <p:extLst>
      <p:ext uri="{BB962C8B-B14F-4D97-AF65-F5344CB8AC3E}">
        <p14:creationId xmlns:p14="http://schemas.microsoft.com/office/powerpoint/2010/main" val="42039434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emical garden">
            <a:extLst>
              <a:ext uri="{FF2B5EF4-FFF2-40B4-BE49-F238E27FC236}">
                <a16:creationId xmlns:a16="http://schemas.microsoft.com/office/drawing/2014/main" id="{759220F7-63AC-4100-8004-422105B4E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520945">
            <a:off x="3537165" y="1260080"/>
            <a:ext cx="2146822" cy="22879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547BC9-17A3-410D-8DBB-46A35BDD4579}"/>
              </a:ext>
            </a:extLst>
          </p:cNvPr>
          <p:cNvSpPr txBox="1"/>
          <p:nvPr/>
        </p:nvSpPr>
        <p:spPr>
          <a:xfrm>
            <a:off x="502444" y="167481"/>
            <a:ext cx="2692342" cy="2677656"/>
          </a:xfrm>
          <a:prstGeom prst="rect">
            <a:avLst/>
          </a:prstGeom>
          <a:noFill/>
        </p:spPr>
        <p:txBody>
          <a:bodyPr wrap="square" rtlCol="0">
            <a:spAutoFit/>
          </a:bodyPr>
          <a:lstStyle/>
          <a:p>
            <a:pPr algn="ctr"/>
            <a:r>
              <a:rPr lang="en-US" sz="1200" b="1" cap="all" dirty="0"/>
              <a:t>“CHEMICAL GARDEN</a:t>
            </a:r>
          </a:p>
          <a:p>
            <a:pPr algn="ctr"/>
            <a:r>
              <a:rPr lang="en-US" sz="1200" dirty="0"/>
              <a:t>Chemical garden experiments simulate the chemistry of active hydrothermal vents. In the experiments, two fluids that are in chemical disequilibrium react with each other, and then mineral precipitates grow. These precipitates are </a:t>
            </a:r>
            <a:r>
              <a:rPr lang="en-US" sz="1200" b="1" dirty="0">
                <a:solidFill>
                  <a:srgbClr val="FFC000"/>
                </a:solidFill>
              </a:rPr>
              <a:t>analogous to the hydrothermal chimneys </a:t>
            </a:r>
            <a:r>
              <a:rPr lang="en-US" sz="1200" dirty="0"/>
              <a:t>that form at sea-floor vents. Chemical gardens illustrate how non-equilibrium systems can drive the emergence of self-assembly and complexity.”</a:t>
            </a:r>
          </a:p>
        </p:txBody>
      </p:sp>
      <p:pic>
        <p:nvPicPr>
          <p:cNvPr id="3076" name="Picture 4" descr="Mysterious shrimp could be key to understanding alien life">
            <a:extLst>
              <a:ext uri="{FF2B5EF4-FFF2-40B4-BE49-F238E27FC236}">
                <a16:creationId xmlns:a16="http://schemas.microsoft.com/office/drawing/2014/main" id="{FBD08DB3-8A87-4AA6-BE68-A5BEE3C27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44" y="3124994"/>
            <a:ext cx="2028825" cy="109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7609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5D067A-C746-4CC8-B4B9-C06349040BFD}"/>
              </a:ext>
            </a:extLst>
          </p:cNvPr>
          <p:cNvSpPr txBox="1"/>
          <p:nvPr/>
        </p:nvSpPr>
        <p:spPr>
          <a:xfrm>
            <a:off x="502444" y="167481"/>
            <a:ext cx="5074444" cy="2492990"/>
          </a:xfrm>
          <a:prstGeom prst="rect">
            <a:avLst/>
          </a:prstGeom>
          <a:noFill/>
        </p:spPr>
        <p:txBody>
          <a:bodyPr wrap="square" rtlCol="0">
            <a:spAutoFit/>
          </a:bodyPr>
          <a:lstStyle/>
          <a:p>
            <a:pPr algn="ctr"/>
            <a:r>
              <a:rPr lang="en-US" sz="1200" dirty="0"/>
              <a:t>“We don’t know how life really began, but here’s a plausible scenario involving the untapped geochemical energy present in these ancient hydrothermal chimneys:</a:t>
            </a:r>
          </a:p>
          <a:p>
            <a:pPr algn="ctr"/>
            <a:r>
              <a:rPr lang="en-US" sz="1200" dirty="0"/>
              <a:t>Travel forward through time and you might see H2 and CO2 react with each other, aided by the catalytic metals in the vesicle’s walls. </a:t>
            </a:r>
          </a:p>
          <a:p>
            <a:pPr algn="ctr"/>
            <a:r>
              <a:rPr lang="en-US" sz="1200" dirty="0"/>
              <a:t>They would not only form </a:t>
            </a:r>
            <a:r>
              <a:rPr lang="en-US" sz="1200" dirty="0">
                <a:solidFill>
                  <a:srgbClr val="FFC000"/>
                </a:solidFill>
              </a:rPr>
              <a:t>organic molecules </a:t>
            </a:r>
            <a:r>
              <a:rPr lang="en-US" sz="1200" dirty="0"/>
              <a:t>but release pent-up energy as well, and if some organic-mineral precursor to </a:t>
            </a:r>
            <a:r>
              <a:rPr lang="en-US" sz="1200" b="1" dirty="0">
                <a:solidFill>
                  <a:srgbClr val="FFC000"/>
                </a:solidFill>
              </a:rPr>
              <a:t>ATP synthase </a:t>
            </a:r>
            <a:r>
              <a:rPr lang="en-US" sz="1200" dirty="0"/>
              <a:t>could use the natural </a:t>
            </a:r>
            <a:r>
              <a:rPr lang="en-US" sz="1200" b="1" dirty="0">
                <a:solidFill>
                  <a:srgbClr val="FFC000"/>
                </a:solidFill>
              </a:rPr>
              <a:t>proton</a:t>
            </a:r>
            <a:r>
              <a:rPr lang="en-US" sz="1200" dirty="0"/>
              <a:t> gradient to bind phosphates together, an </a:t>
            </a:r>
            <a:r>
              <a:rPr lang="en-US" sz="1200" b="1" dirty="0">
                <a:solidFill>
                  <a:srgbClr val="FFC000"/>
                </a:solidFill>
              </a:rPr>
              <a:t>energy currency </a:t>
            </a:r>
            <a:r>
              <a:rPr lang="en-US" sz="1200" dirty="0"/>
              <a:t>is within the realm of possibility. Incorporating nitrogen- and sulfur-bearing molecules dissolved in the surrounding water, these processes could lead to the first metabolic network:</a:t>
            </a:r>
          </a:p>
          <a:p>
            <a:pPr algn="ctr"/>
            <a:r>
              <a:rPr lang="en-US" sz="1200" dirty="0"/>
              <a:t>a web of reactions that reinforces itself, growing more stable and more complex with time.”</a:t>
            </a:r>
          </a:p>
        </p:txBody>
      </p:sp>
      <p:pic>
        <p:nvPicPr>
          <p:cNvPr id="3" name="Picture 2">
            <a:extLst>
              <a:ext uri="{FF2B5EF4-FFF2-40B4-BE49-F238E27FC236}">
                <a16:creationId xmlns:a16="http://schemas.microsoft.com/office/drawing/2014/main" id="{880D1AC7-1FCA-45C1-AE00-1CAFDC5512EA}"/>
              </a:ext>
            </a:extLst>
          </p:cNvPr>
          <p:cNvPicPr>
            <a:picLocks noChangeAspect="1"/>
          </p:cNvPicPr>
          <p:nvPr/>
        </p:nvPicPr>
        <p:blipFill>
          <a:blip r:embed="rId2"/>
          <a:stretch>
            <a:fillRect/>
          </a:stretch>
        </p:blipFill>
        <p:spPr>
          <a:xfrm>
            <a:off x="1984451" y="2660471"/>
            <a:ext cx="2110430" cy="1530061"/>
          </a:xfrm>
          <a:prstGeom prst="rect">
            <a:avLst/>
          </a:prstGeom>
        </p:spPr>
      </p:pic>
    </p:spTree>
    <p:extLst>
      <p:ext uri="{BB962C8B-B14F-4D97-AF65-F5344CB8AC3E}">
        <p14:creationId xmlns:p14="http://schemas.microsoft.com/office/powerpoint/2010/main" val="15573296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06A40F-9766-445D-8F7C-322AFBCE02BE}"/>
              </a:ext>
            </a:extLst>
          </p:cNvPr>
          <p:cNvSpPr txBox="1"/>
          <p:nvPr/>
        </p:nvSpPr>
        <p:spPr>
          <a:xfrm>
            <a:off x="883444" y="1310481"/>
            <a:ext cx="3048000" cy="838200"/>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AE2EEC91-1DF5-4DFB-9F92-6174A1237D0C}"/>
              </a:ext>
            </a:extLst>
          </p:cNvPr>
          <p:cNvSpPr txBox="1"/>
          <p:nvPr/>
        </p:nvSpPr>
        <p:spPr>
          <a:xfrm>
            <a:off x="502444" y="109261"/>
            <a:ext cx="4834731" cy="3046988"/>
          </a:xfrm>
          <a:prstGeom prst="rect">
            <a:avLst/>
          </a:prstGeom>
          <a:noFill/>
        </p:spPr>
        <p:txBody>
          <a:bodyPr wrap="square" rtlCol="0">
            <a:spAutoFit/>
          </a:bodyPr>
          <a:lstStyle/>
          <a:p>
            <a:pPr algn="ctr"/>
            <a:r>
              <a:rPr lang="en-US" sz="1200" dirty="0"/>
              <a:t>“Eventually, this network might lead to information-carrying and self-replicating molecules like </a:t>
            </a:r>
            <a:r>
              <a:rPr lang="en-US" sz="1200" b="1" dirty="0"/>
              <a:t>RNA</a:t>
            </a:r>
            <a:r>
              <a:rPr lang="en-US" sz="1200" dirty="0"/>
              <a:t>,</a:t>
            </a:r>
          </a:p>
          <a:p>
            <a:pPr algn="ctr"/>
            <a:r>
              <a:rPr lang="en-US" sz="1200" dirty="0"/>
              <a:t>allowing for greater adaptive abilities to changing conditions</a:t>
            </a:r>
          </a:p>
          <a:p>
            <a:pPr algn="ctr"/>
            <a:r>
              <a:rPr lang="en-US" sz="1200" dirty="0"/>
              <a:t>It might also construct </a:t>
            </a:r>
            <a:r>
              <a:rPr lang="en-US" sz="1200" b="1" dirty="0">
                <a:solidFill>
                  <a:srgbClr val="FFC000"/>
                </a:solidFill>
              </a:rPr>
              <a:t>lipid membranes </a:t>
            </a:r>
            <a:r>
              <a:rPr lang="en-US" sz="1200" dirty="0"/>
              <a:t>to replace the </a:t>
            </a:r>
          </a:p>
          <a:p>
            <a:pPr algn="ctr"/>
            <a:r>
              <a:rPr lang="en-US" sz="1200" dirty="0"/>
              <a:t>Inflexible and immutable mineral walls and build </a:t>
            </a:r>
            <a:r>
              <a:rPr lang="en-US" sz="1200" b="1" dirty="0">
                <a:solidFill>
                  <a:srgbClr val="FFC000"/>
                </a:solidFill>
              </a:rPr>
              <a:t>ion pumps </a:t>
            </a:r>
            <a:r>
              <a:rPr lang="en-US" sz="1200" dirty="0"/>
              <a:t>to regulate its own </a:t>
            </a:r>
            <a:r>
              <a:rPr lang="en-US" sz="1200" b="1" dirty="0">
                <a:solidFill>
                  <a:srgbClr val="FFC000"/>
                </a:solidFill>
              </a:rPr>
              <a:t>proton imbalance</a:t>
            </a:r>
            <a:r>
              <a:rPr lang="en-US" sz="1200" dirty="0"/>
              <a:t>,</a:t>
            </a:r>
          </a:p>
          <a:p>
            <a:pPr algn="ctr"/>
            <a:r>
              <a:rPr lang="en-US" sz="1200" dirty="0"/>
              <a:t>thereby effecting the ability to escape these hydrothermal confines.</a:t>
            </a:r>
          </a:p>
          <a:p>
            <a:pPr algn="ctr"/>
            <a:r>
              <a:rPr lang="en-US" sz="1200" dirty="0"/>
              <a:t>In the end, it would be a fully functional </a:t>
            </a:r>
            <a:r>
              <a:rPr lang="en-US" sz="1200" dirty="0">
                <a:solidFill>
                  <a:srgbClr val="FFC000"/>
                </a:solidFill>
              </a:rPr>
              <a:t>cell</a:t>
            </a:r>
            <a:r>
              <a:rPr lang="en-US" sz="1200" dirty="0"/>
              <a:t>—</a:t>
            </a:r>
          </a:p>
          <a:p>
            <a:pPr algn="ctr"/>
            <a:r>
              <a:rPr lang="en-US" sz="1200" dirty="0"/>
              <a:t>a product of its geochemical past afloat in the formerly sterile abyss of this ancient sea,</a:t>
            </a:r>
          </a:p>
          <a:p>
            <a:pPr algn="ctr"/>
            <a:r>
              <a:rPr lang="en-US" sz="1200" dirty="0"/>
              <a:t>soon to encounter new places to thrive and evolve into new ways of being.”</a:t>
            </a:r>
          </a:p>
          <a:p>
            <a:pPr algn="ctr"/>
            <a:endParaRPr lang="en-US" sz="1200" dirty="0"/>
          </a:p>
          <a:p>
            <a:pPr algn="ctr"/>
            <a:endParaRPr lang="en-US" sz="1200" dirty="0"/>
          </a:p>
          <a:p>
            <a:pPr algn="ctr"/>
            <a:r>
              <a:rPr lang="en-US" sz="1200" dirty="0"/>
              <a:t>Thank you, Michael L Wong, for permission to quote you extensively and for your insights and kindness.</a:t>
            </a:r>
          </a:p>
        </p:txBody>
      </p:sp>
    </p:spTree>
    <p:extLst>
      <p:ext uri="{BB962C8B-B14F-4D97-AF65-F5344CB8AC3E}">
        <p14:creationId xmlns:p14="http://schemas.microsoft.com/office/powerpoint/2010/main" val="10563973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AECBC-B6D8-DF95-974C-4D65A90C0870}"/>
              </a:ext>
            </a:extLst>
          </p:cNvPr>
          <p:cNvSpPr txBox="1"/>
          <p:nvPr/>
        </p:nvSpPr>
        <p:spPr>
          <a:xfrm>
            <a:off x="1264444" y="1386681"/>
            <a:ext cx="3886200" cy="1107996"/>
          </a:xfrm>
          <a:prstGeom prst="rect">
            <a:avLst/>
          </a:prstGeom>
          <a:noFill/>
        </p:spPr>
        <p:txBody>
          <a:bodyPr wrap="square" rtlCol="0">
            <a:spAutoFit/>
          </a:bodyPr>
          <a:lstStyle/>
          <a:p>
            <a:r>
              <a:rPr lang="en-US" sz="6600" dirty="0"/>
              <a:t>Missions</a:t>
            </a:r>
          </a:p>
        </p:txBody>
      </p:sp>
    </p:spTree>
    <p:extLst>
      <p:ext uri="{BB962C8B-B14F-4D97-AF65-F5344CB8AC3E}">
        <p14:creationId xmlns:p14="http://schemas.microsoft.com/office/powerpoint/2010/main" val="7509617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426244" y="168311"/>
            <a:ext cx="5256493" cy="45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srgbClr val="FFCC00"/>
                </a:solidFill>
              </a:rPr>
              <a:t>“Europa Clipper” will launch in 2024 and arrive in April of 2030.</a:t>
            </a:r>
          </a:p>
          <a:p>
            <a:pPr algn="ctr">
              <a:spcBef>
                <a:spcPct val="50000"/>
              </a:spcBef>
            </a:pPr>
            <a:endParaRPr lang="en-US" altLang="en-US" sz="627" dirty="0">
              <a:solidFill>
                <a:srgbClr val="FFCC00"/>
              </a:solidFill>
            </a:endParaRPr>
          </a:p>
        </p:txBody>
      </p:sp>
      <p:sp>
        <p:nvSpPr>
          <p:cNvPr id="60421" name="Text Box 5"/>
          <p:cNvSpPr txBox="1">
            <a:spLocks noChangeArrowheads="1"/>
          </p:cNvSpPr>
          <p:nvPr/>
        </p:nvSpPr>
        <p:spPr bwMode="auto">
          <a:xfrm>
            <a:off x="3247790" y="563678"/>
            <a:ext cx="2434947" cy="279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754" dirty="0">
                <a:solidFill>
                  <a:srgbClr val="FFCC00"/>
                </a:solidFill>
              </a:rPr>
              <a:t>The SLS will get the robotic Europa Clipper to Jupiter orbit in two years where it will                  fly by Europa 45 times,                                 as low as 16 miles away,                                looking for habitability possibility for life.</a:t>
            </a:r>
          </a:p>
        </p:txBody>
      </p:sp>
      <p:pic>
        <p:nvPicPr>
          <p:cNvPr id="60424" name="Picture 8" descr="J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29" y="620871"/>
            <a:ext cx="2560275" cy="3479349"/>
          </a:xfrm>
          <a:prstGeom prst="rect">
            <a:avLst/>
          </a:prstGeom>
          <a:noFill/>
          <a:extLst>
            <a:ext uri="{909E8E84-426E-40DD-AFC4-6F175D3DCCD1}">
              <a14:hiddenFill xmlns:a14="http://schemas.microsoft.com/office/drawing/2010/main">
                <a:solidFill>
                  <a:srgbClr val="FFFFFF"/>
                </a:solidFill>
              </a14:hiddenFill>
            </a:ext>
          </a:extLst>
        </p:spPr>
      </p:pic>
      <p:sp>
        <p:nvSpPr>
          <p:cNvPr id="60426" name="Text Box 10"/>
          <p:cNvSpPr txBox="1">
            <a:spLocks noChangeArrowheads="1"/>
          </p:cNvSpPr>
          <p:nvPr/>
        </p:nvSpPr>
        <p:spPr bwMode="auto">
          <a:xfrm>
            <a:off x="3017044" y="3261429"/>
            <a:ext cx="2578179" cy="863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53" dirty="0">
                <a:effectLst>
                  <a:outerShdw blurRad="38100" dist="38100" dir="2700000" algn="tl">
                    <a:srgbClr val="000000"/>
                  </a:outerShdw>
                </a:effectLst>
              </a:rPr>
              <a:t>Europa is slightly smaller than Earth’s Moon. with an iron core,  rocky mantle, and salty global ocean under an icy crust.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9A8386-BA66-8FD9-B6C9-41229DE6F527}"/>
              </a:ext>
            </a:extLst>
          </p:cNvPr>
          <p:cNvSpPr txBox="1"/>
          <p:nvPr/>
        </p:nvSpPr>
        <p:spPr>
          <a:xfrm>
            <a:off x="350044" y="167481"/>
            <a:ext cx="5334000" cy="2862322"/>
          </a:xfrm>
          <a:prstGeom prst="rect">
            <a:avLst/>
          </a:prstGeom>
          <a:noFill/>
        </p:spPr>
        <p:txBody>
          <a:bodyPr wrap="square" rtlCol="0">
            <a:spAutoFit/>
          </a:bodyPr>
          <a:lstStyle/>
          <a:p>
            <a:pPr algn="ctr"/>
            <a:r>
              <a:rPr lang="en-US" sz="1200" dirty="0"/>
              <a:t>The Icy Worlds of Jupiter and Saturn will be busy for NASA and the ESA:</a:t>
            </a:r>
          </a:p>
          <a:p>
            <a:pPr algn="ctr"/>
            <a:endParaRPr lang="en-US" sz="1200" dirty="0"/>
          </a:p>
          <a:p>
            <a:pPr algn="ctr"/>
            <a:r>
              <a:rPr lang="en-US" sz="1200" dirty="0"/>
              <a:t>Juice launched April 14, 2023 to study Europa, Ganymede, and Callisto.</a:t>
            </a:r>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endParaRPr lang="en-US" sz="1200" dirty="0"/>
          </a:p>
          <a:p>
            <a:pPr algn="ctr"/>
            <a:r>
              <a:rPr lang="en-US" sz="1200" dirty="0"/>
              <a:t>The Europa Clipper launches October of 2024. </a:t>
            </a:r>
          </a:p>
          <a:p>
            <a:pPr algn="ctr"/>
            <a:r>
              <a:rPr lang="en-US" sz="1200" dirty="0"/>
              <a:t> </a:t>
            </a:r>
          </a:p>
        </p:txBody>
      </p:sp>
      <p:pic>
        <p:nvPicPr>
          <p:cNvPr id="3" name="Picture 2">
            <a:extLst>
              <a:ext uri="{FF2B5EF4-FFF2-40B4-BE49-F238E27FC236}">
                <a16:creationId xmlns:a16="http://schemas.microsoft.com/office/drawing/2014/main" id="{B0C4D28C-0DE3-8459-FECF-97F37813C4BA}"/>
              </a:ext>
            </a:extLst>
          </p:cNvPr>
          <p:cNvPicPr>
            <a:picLocks noChangeAspect="1"/>
          </p:cNvPicPr>
          <p:nvPr/>
        </p:nvPicPr>
        <p:blipFill>
          <a:blip r:embed="rId2"/>
          <a:stretch>
            <a:fillRect/>
          </a:stretch>
        </p:blipFill>
        <p:spPr>
          <a:xfrm>
            <a:off x="1660922" y="1005681"/>
            <a:ext cx="2712244" cy="1532884"/>
          </a:xfrm>
          <a:prstGeom prst="rect">
            <a:avLst/>
          </a:prstGeom>
        </p:spPr>
      </p:pic>
      <p:pic>
        <p:nvPicPr>
          <p:cNvPr id="4" name="Picture 3">
            <a:extLst>
              <a:ext uri="{FF2B5EF4-FFF2-40B4-BE49-F238E27FC236}">
                <a16:creationId xmlns:a16="http://schemas.microsoft.com/office/drawing/2014/main" id="{DA4F6CA5-C864-885C-390C-E436B463E2FB}"/>
              </a:ext>
            </a:extLst>
          </p:cNvPr>
          <p:cNvPicPr>
            <a:picLocks noChangeAspect="1"/>
          </p:cNvPicPr>
          <p:nvPr/>
        </p:nvPicPr>
        <p:blipFill>
          <a:blip r:embed="rId3"/>
          <a:stretch>
            <a:fillRect/>
          </a:stretch>
        </p:blipFill>
        <p:spPr>
          <a:xfrm rot="16200000">
            <a:off x="2373093" y="2564032"/>
            <a:ext cx="1379183" cy="1920081"/>
          </a:xfrm>
          <a:prstGeom prst="rect">
            <a:avLst/>
          </a:prstGeom>
        </p:spPr>
      </p:pic>
    </p:spTree>
    <p:extLst>
      <p:ext uri="{BB962C8B-B14F-4D97-AF65-F5344CB8AC3E}">
        <p14:creationId xmlns:p14="http://schemas.microsoft.com/office/powerpoint/2010/main" val="11389167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ext Box 2"/>
          <p:cNvSpPr txBox="1">
            <a:spLocks noChangeArrowheads="1"/>
          </p:cNvSpPr>
          <p:nvPr/>
        </p:nvSpPr>
        <p:spPr bwMode="auto">
          <a:xfrm>
            <a:off x="502444" y="2301081"/>
            <a:ext cx="510861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dirty="0">
                <a:solidFill>
                  <a:srgbClr val="FFCC00"/>
                </a:solidFill>
                <a:effectLst>
                  <a:outerShdw blurRad="38100" dist="38100" dir="2700000" algn="tl">
                    <a:srgbClr val="000000"/>
                  </a:outerShdw>
                </a:effectLst>
              </a:rPr>
              <a:t>“The Europa Clipper with carry 2 cameras which will map 90% of the moon with a resolution of 164 feet. It also will carry a magnetometer and magnetic sounder to measure the thickness of the ice shell and the depth and salinity of the ocean. It also will carry ice penetrating radar and a heat detector.”</a:t>
            </a:r>
          </a:p>
        </p:txBody>
      </p:sp>
      <p:pic>
        <p:nvPicPr>
          <p:cNvPr id="334851" name="Picture 3" descr="233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444" y="15081"/>
            <a:ext cx="3146427" cy="2351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1ADACF-2C90-EAAC-7866-A4E8ECC77F4B}"/>
              </a:ext>
            </a:extLst>
          </p:cNvPr>
          <p:cNvSpPr txBox="1"/>
          <p:nvPr/>
        </p:nvSpPr>
        <p:spPr>
          <a:xfrm>
            <a:off x="502444" y="3686076"/>
            <a:ext cx="5638800" cy="338554"/>
          </a:xfrm>
          <a:prstGeom prst="rect">
            <a:avLst/>
          </a:prstGeom>
          <a:noFill/>
        </p:spPr>
        <p:txBody>
          <a:bodyPr wrap="square" rtlCol="0">
            <a:spAutoFit/>
          </a:bodyPr>
          <a:lstStyle/>
          <a:p>
            <a:r>
              <a:rPr lang="en-US" sz="1600" dirty="0"/>
              <a:t>The Clipper will study Europa, Ganymede, and Callisto</a:t>
            </a:r>
            <a:r>
              <a:rPr lang="en-US" dirty="0"/>
              <a: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D1FEBF-8A8C-D58E-DAFC-565255D1555E}"/>
              </a:ext>
            </a:extLst>
          </p:cNvPr>
          <p:cNvPicPr>
            <a:picLocks noChangeAspect="1"/>
          </p:cNvPicPr>
          <p:nvPr/>
        </p:nvPicPr>
        <p:blipFill>
          <a:blip r:embed="rId2"/>
          <a:stretch>
            <a:fillRect/>
          </a:stretch>
        </p:blipFill>
        <p:spPr>
          <a:xfrm>
            <a:off x="9583" y="-1"/>
            <a:ext cx="5710121" cy="4297363"/>
          </a:xfrm>
          <a:prstGeom prst="rect">
            <a:avLst/>
          </a:prstGeom>
        </p:spPr>
      </p:pic>
    </p:spTree>
    <p:extLst>
      <p:ext uri="{BB962C8B-B14F-4D97-AF65-F5344CB8AC3E}">
        <p14:creationId xmlns:p14="http://schemas.microsoft.com/office/powerpoint/2010/main" val="33994947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A66376-9A7D-4D0B-AB89-AAE7B472B46F}"/>
              </a:ext>
            </a:extLst>
          </p:cNvPr>
          <p:cNvSpPr/>
          <p:nvPr/>
        </p:nvSpPr>
        <p:spPr>
          <a:xfrm>
            <a:off x="502444" y="2710497"/>
            <a:ext cx="5105399" cy="1477328"/>
          </a:xfrm>
          <a:prstGeom prst="rect">
            <a:avLst/>
          </a:prstGeom>
        </p:spPr>
        <p:txBody>
          <a:bodyPr wrap="square">
            <a:spAutoFit/>
          </a:bodyPr>
          <a:lstStyle/>
          <a:p>
            <a:pPr algn="ctr"/>
            <a:r>
              <a:rPr lang="en-US" dirty="0"/>
              <a:t>NASA’s Icy Worlds Orbiter</a:t>
            </a:r>
          </a:p>
          <a:p>
            <a:pPr algn="ctr"/>
            <a:r>
              <a:rPr lang="en-US" dirty="0"/>
              <a:t>“The Jupiter Icy Moons Orbiter is an ambitious proposed mission to orbit three planet-sized moons of Jupiter -- Callisto, Ganymede and Europa --                                  which may harbor vast oceans beneath their icy surfaces. </a:t>
            </a:r>
          </a:p>
          <a:p>
            <a:pPr algn="ctr"/>
            <a:r>
              <a:rPr lang="en-US" dirty="0"/>
              <a:t>“The orbiter would also raise NASA's capability for space exploration to a revolutionary new level by pioneering the use of electric propulsion powered by a nuclear fission reactor. This technology not only makes it possible to consider a realistic mission for orbiting three of the moons of Jupiter, one after the other, it would also open the rest of the outer solar system to detailed exploration in later missions.”</a:t>
            </a:r>
          </a:p>
        </p:txBody>
      </p:sp>
      <p:pic>
        <p:nvPicPr>
          <p:cNvPr id="5" name="Picture 4">
            <a:extLst>
              <a:ext uri="{FF2B5EF4-FFF2-40B4-BE49-F238E27FC236}">
                <a16:creationId xmlns:a16="http://schemas.microsoft.com/office/drawing/2014/main" id="{3A6747BB-FF74-3451-F02F-B18AF4F30A35}"/>
              </a:ext>
            </a:extLst>
          </p:cNvPr>
          <p:cNvPicPr>
            <a:picLocks noChangeAspect="1"/>
          </p:cNvPicPr>
          <p:nvPr/>
        </p:nvPicPr>
        <p:blipFill>
          <a:blip r:embed="rId2"/>
          <a:stretch>
            <a:fillRect/>
          </a:stretch>
        </p:blipFill>
        <p:spPr>
          <a:xfrm>
            <a:off x="807244" y="109538"/>
            <a:ext cx="4552315" cy="2552700"/>
          </a:xfrm>
          <a:prstGeom prst="rect">
            <a:avLst/>
          </a:prstGeom>
        </p:spPr>
      </p:pic>
    </p:spTree>
    <p:extLst>
      <p:ext uri="{BB962C8B-B14F-4D97-AF65-F5344CB8AC3E}">
        <p14:creationId xmlns:p14="http://schemas.microsoft.com/office/powerpoint/2010/main" val="12601413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rtist's depiction of how a tunneling probe could tackle Europa's icy shell.">
            <a:extLst>
              <a:ext uri="{FF2B5EF4-FFF2-40B4-BE49-F238E27FC236}">
                <a16:creationId xmlns:a16="http://schemas.microsoft.com/office/drawing/2014/main" id="{C7C4D5E6-1287-49EB-A14C-2D3072C92F9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3356" y="929481"/>
            <a:ext cx="6369844" cy="3124200"/>
          </a:xfrm>
          <a:prstGeom prst="rect">
            <a:avLst/>
          </a:prstGeom>
          <a:noFill/>
          <a:ln>
            <a:noFill/>
          </a:ln>
        </p:spPr>
      </p:pic>
      <p:sp>
        <p:nvSpPr>
          <p:cNvPr id="3" name="TextBox 2">
            <a:extLst>
              <a:ext uri="{FF2B5EF4-FFF2-40B4-BE49-F238E27FC236}">
                <a16:creationId xmlns:a16="http://schemas.microsoft.com/office/drawing/2014/main" id="{16DC273B-6C13-4EC2-9EFA-C56FDF1C3D3A}"/>
              </a:ext>
            </a:extLst>
          </p:cNvPr>
          <p:cNvSpPr txBox="1"/>
          <p:nvPr/>
        </p:nvSpPr>
        <p:spPr>
          <a:xfrm>
            <a:off x="1721644" y="440016"/>
            <a:ext cx="3352800" cy="369332"/>
          </a:xfrm>
          <a:prstGeom prst="rect">
            <a:avLst/>
          </a:prstGeom>
          <a:noFill/>
        </p:spPr>
        <p:txBody>
          <a:bodyPr wrap="square" rtlCol="0">
            <a:spAutoFit/>
          </a:bodyPr>
          <a:lstStyle/>
          <a:p>
            <a:r>
              <a:rPr lang="en-US" sz="1800" dirty="0"/>
              <a:t>The Europa Tunnelbot</a:t>
            </a:r>
          </a:p>
        </p:txBody>
      </p:sp>
    </p:spTree>
    <p:extLst>
      <p:ext uri="{BB962C8B-B14F-4D97-AF65-F5344CB8AC3E}">
        <p14:creationId xmlns:p14="http://schemas.microsoft.com/office/powerpoint/2010/main" val="453720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6604F5-B82F-AAA5-418E-B4A2AF32BF73}"/>
              </a:ext>
            </a:extLst>
          </p:cNvPr>
          <p:cNvSpPr txBox="1"/>
          <p:nvPr/>
        </p:nvSpPr>
        <p:spPr>
          <a:xfrm>
            <a:off x="578644" y="57584"/>
            <a:ext cx="5257800" cy="553998"/>
          </a:xfrm>
          <a:prstGeom prst="rect">
            <a:avLst/>
          </a:prstGeom>
          <a:noFill/>
        </p:spPr>
        <p:txBody>
          <a:bodyPr wrap="square" rtlCol="0">
            <a:spAutoFit/>
          </a:bodyPr>
          <a:lstStyle/>
          <a:p>
            <a:pPr algn="ctr"/>
            <a:r>
              <a:rPr lang="en-US" dirty="0"/>
              <a:t>Once upon a time, an oceanographer  told his colleagues he wanted to send a ROV  </a:t>
            </a:r>
          </a:p>
          <a:p>
            <a:pPr algn="ctr"/>
            <a:r>
              <a:rPr lang="en-US" dirty="0"/>
              <a:t>(remotely operated vehicle) 3-5 miles deep into the Cayman Trench in the Caribbean. When they stopped laughing,  the ROV dove deep and discovered  Hydrothermal Vents.</a:t>
            </a:r>
          </a:p>
        </p:txBody>
      </p:sp>
      <p:pic>
        <p:nvPicPr>
          <p:cNvPr id="3" name="Picture 2">
            <a:extLst>
              <a:ext uri="{FF2B5EF4-FFF2-40B4-BE49-F238E27FC236}">
                <a16:creationId xmlns:a16="http://schemas.microsoft.com/office/drawing/2014/main" id="{0CB52AEF-73C2-3531-39D6-B7C8670594C2}"/>
              </a:ext>
            </a:extLst>
          </p:cNvPr>
          <p:cNvPicPr>
            <a:picLocks noChangeAspect="1"/>
          </p:cNvPicPr>
          <p:nvPr/>
        </p:nvPicPr>
        <p:blipFill>
          <a:blip r:embed="rId2"/>
          <a:stretch>
            <a:fillRect/>
          </a:stretch>
        </p:blipFill>
        <p:spPr>
          <a:xfrm>
            <a:off x="1340644" y="700881"/>
            <a:ext cx="3352800" cy="3712543"/>
          </a:xfrm>
          <a:prstGeom prst="rect">
            <a:avLst/>
          </a:prstGeom>
        </p:spPr>
      </p:pic>
      <p:sp>
        <p:nvSpPr>
          <p:cNvPr id="4" name="TextBox 3">
            <a:extLst>
              <a:ext uri="{FF2B5EF4-FFF2-40B4-BE49-F238E27FC236}">
                <a16:creationId xmlns:a16="http://schemas.microsoft.com/office/drawing/2014/main" id="{CEDDBA91-8E6C-A205-709B-188553C8FC72}"/>
              </a:ext>
            </a:extLst>
          </p:cNvPr>
          <p:cNvSpPr txBox="1"/>
          <p:nvPr/>
        </p:nvSpPr>
        <p:spPr>
          <a:xfrm rot="20698768">
            <a:off x="350044" y="1767681"/>
            <a:ext cx="838200" cy="553998"/>
          </a:xfrm>
          <a:prstGeom prst="rect">
            <a:avLst/>
          </a:prstGeom>
          <a:noFill/>
        </p:spPr>
        <p:txBody>
          <a:bodyPr wrap="square" rtlCol="0">
            <a:spAutoFit/>
          </a:bodyPr>
          <a:lstStyle/>
          <a:p>
            <a:r>
              <a:rPr lang="en-US" dirty="0"/>
              <a:t>BUT THERE’S NO LIGHT!</a:t>
            </a:r>
          </a:p>
        </p:txBody>
      </p:sp>
      <p:sp>
        <p:nvSpPr>
          <p:cNvPr id="5" name="TextBox 4">
            <a:extLst>
              <a:ext uri="{FF2B5EF4-FFF2-40B4-BE49-F238E27FC236}">
                <a16:creationId xmlns:a16="http://schemas.microsoft.com/office/drawing/2014/main" id="{B31CE47C-42BF-4DB8-71F4-6F3E38602DDB}"/>
              </a:ext>
            </a:extLst>
          </p:cNvPr>
          <p:cNvSpPr txBox="1"/>
          <p:nvPr/>
        </p:nvSpPr>
        <p:spPr>
          <a:xfrm rot="1194262">
            <a:off x="4820334" y="1592667"/>
            <a:ext cx="838200" cy="553998"/>
          </a:xfrm>
          <a:prstGeom prst="rect">
            <a:avLst/>
          </a:prstGeom>
          <a:noFill/>
        </p:spPr>
        <p:txBody>
          <a:bodyPr wrap="square" rtlCol="0">
            <a:spAutoFit/>
          </a:bodyPr>
          <a:lstStyle/>
          <a:p>
            <a:r>
              <a:rPr lang="en-US" dirty="0"/>
              <a:t>BUT ITS AT LEAST 800 ℉ !!!</a:t>
            </a:r>
          </a:p>
        </p:txBody>
      </p:sp>
      <p:sp>
        <p:nvSpPr>
          <p:cNvPr id="6" name="TextBox 5">
            <a:extLst>
              <a:ext uri="{FF2B5EF4-FFF2-40B4-BE49-F238E27FC236}">
                <a16:creationId xmlns:a16="http://schemas.microsoft.com/office/drawing/2014/main" id="{D1F28710-A17D-A3A0-AD78-6A1A5D7BC7F3}"/>
              </a:ext>
            </a:extLst>
          </p:cNvPr>
          <p:cNvSpPr txBox="1"/>
          <p:nvPr/>
        </p:nvSpPr>
        <p:spPr>
          <a:xfrm rot="20742540">
            <a:off x="4751065" y="2940165"/>
            <a:ext cx="1085379" cy="553998"/>
          </a:xfrm>
          <a:prstGeom prst="rect">
            <a:avLst/>
          </a:prstGeom>
          <a:noFill/>
        </p:spPr>
        <p:txBody>
          <a:bodyPr wrap="square" rtlCol="0">
            <a:spAutoFit/>
          </a:bodyPr>
          <a:lstStyle/>
          <a:p>
            <a:r>
              <a:rPr lang="en-US" dirty="0"/>
              <a:t>THE PRESSURE WILL BE ENORMOUS !</a:t>
            </a:r>
          </a:p>
        </p:txBody>
      </p:sp>
      <p:sp>
        <p:nvSpPr>
          <p:cNvPr id="7" name="TextBox 6">
            <a:extLst>
              <a:ext uri="{FF2B5EF4-FFF2-40B4-BE49-F238E27FC236}">
                <a16:creationId xmlns:a16="http://schemas.microsoft.com/office/drawing/2014/main" id="{C57255C7-E998-68EA-F455-6A4AC210AAA3}"/>
              </a:ext>
            </a:extLst>
          </p:cNvPr>
          <p:cNvSpPr txBox="1"/>
          <p:nvPr/>
        </p:nvSpPr>
        <p:spPr>
          <a:xfrm rot="20446015">
            <a:off x="292574" y="2814775"/>
            <a:ext cx="953140" cy="707886"/>
          </a:xfrm>
          <a:prstGeom prst="rect">
            <a:avLst/>
          </a:prstGeom>
          <a:noFill/>
        </p:spPr>
        <p:txBody>
          <a:bodyPr wrap="square" rtlCol="0">
            <a:spAutoFit/>
          </a:bodyPr>
          <a:lstStyle/>
          <a:p>
            <a:r>
              <a:rPr lang="en-US" dirty="0"/>
              <a:t>NOTHING CAN LIVE DOWN THERE !!!</a:t>
            </a:r>
          </a:p>
        </p:txBody>
      </p:sp>
    </p:spTree>
    <p:extLst>
      <p:ext uri="{BB962C8B-B14F-4D97-AF65-F5344CB8AC3E}">
        <p14:creationId xmlns:p14="http://schemas.microsoft.com/office/powerpoint/2010/main" val="16733571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rtist's depiction of a tunneling probe designed for Europa.">
            <a:extLst>
              <a:ext uri="{FF2B5EF4-FFF2-40B4-BE49-F238E27FC236}">
                <a16:creationId xmlns:a16="http://schemas.microsoft.com/office/drawing/2014/main" id="{43DC9288-D1F4-4B8C-B78E-33F3E519507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31044" y="127794"/>
            <a:ext cx="2057400" cy="4041774"/>
          </a:xfrm>
          <a:prstGeom prst="rect">
            <a:avLst/>
          </a:prstGeom>
          <a:noFill/>
          <a:ln>
            <a:noFill/>
          </a:ln>
        </p:spPr>
      </p:pic>
      <p:sp>
        <p:nvSpPr>
          <p:cNvPr id="3" name="TextBox 2">
            <a:extLst>
              <a:ext uri="{FF2B5EF4-FFF2-40B4-BE49-F238E27FC236}">
                <a16:creationId xmlns:a16="http://schemas.microsoft.com/office/drawing/2014/main" id="{009E5EDA-8391-442B-B2E7-F36ACA7A8F21}"/>
              </a:ext>
            </a:extLst>
          </p:cNvPr>
          <p:cNvSpPr txBox="1"/>
          <p:nvPr/>
        </p:nvSpPr>
        <p:spPr>
          <a:xfrm>
            <a:off x="2977777" y="1615281"/>
            <a:ext cx="2209800" cy="1569660"/>
          </a:xfrm>
          <a:prstGeom prst="rect">
            <a:avLst/>
          </a:prstGeom>
          <a:noFill/>
        </p:spPr>
        <p:txBody>
          <a:bodyPr wrap="square" rtlCol="0">
            <a:spAutoFit/>
          </a:bodyPr>
          <a:lstStyle/>
          <a:p>
            <a:pPr algn="ctr"/>
            <a:r>
              <a:rPr lang="en-US" sz="1600" dirty="0"/>
              <a:t>The Europa Tunnelbot  would melt its way down through the ice to study the hydrothermal vents on the ocean floor.</a:t>
            </a:r>
          </a:p>
        </p:txBody>
      </p:sp>
    </p:spTree>
    <p:extLst>
      <p:ext uri="{BB962C8B-B14F-4D97-AF65-F5344CB8AC3E}">
        <p14:creationId xmlns:p14="http://schemas.microsoft.com/office/powerpoint/2010/main" val="21767123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how a probe powered by heat bricks could be built.">
            <a:extLst>
              <a:ext uri="{FF2B5EF4-FFF2-40B4-BE49-F238E27FC236}">
                <a16:creationId xmlns:a16="http://schemas.microsoft.com/office/drawing/2014/main" id="{A4592229-9696-476D-AD89-9931641D027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700881"/>
            <a:ext cx="5729288" cy="3276600"/>
          </a:xfrm>
          <a:prstGeom prst="rect">
            <a:avLst/>
          </a:prstGeom>
          <a:noFill/>
          <a:ln>
            <a:noFill/>
          </a:ln>
        </p:spPr>
      </p:pic>
      <p:sp>
        <p:nvSpPr>
          <p:cNvPr id="3" name="TextBox 2">
            <a:extLst>
              <a:ext uri="{FF2B5EF4-FFF2-40B4-BE49-F238E27FC236}">
                <a16:creationId xmlns:a16="http://schemas.microsoft.com/office/drawing/2014/main" id="{9F7FF566-7AAE-4107-8236-2FE5420D8F7C}"/>
              </a:ext>
            </a:extLst>
          </p:cNvPr>
          <p:cNvSpPr txBox="1"/>
          <p:nvPr/>
        </p:nvSpPr>
        <p:spPr>
          <a:xfrm>
            <a:off x="121444" y="27494"/>
            <a:ext cx="5562600" cy="584775"/>
          </a:xfrm>
          <a:prstGeom prst="rect">
            <a:avLst/>
          </a:prstGeom>
          <a:noFill/>
        </p:spPr>
        <p:txBody>
          <a:bodyPr wrap="square" rtlCol="0">
            <a:spAutoFit/>
          </a:bodyPr>
          <a:lstStyle/>
          <a:p>
            <a:pPr algn="ctr"/>
            <a:r>
              <a:rPr lang="en-US" sz="1600" dirty="0"/>
              <a:t>This design uses hot plates to melt its way down through the ice.</a:t>
            </a:r>
          </a:p>
        </p:txBody>
      </p:sp>
    </p:spTree>
    <p:extLst>
      <p:ext uri="{BB962C8B-B14F-4D97-AF65-F5344CB8AC3E}">
        <p14:creationId xmlns:p14="http://schemas.microsoft.com/office/powerpoint/2010/main" val="17501923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how a probe powered by a nuclear reactor could be built.">
            <a:extLst>
              <a:ext uri="{FF2B5EF4-FFF2-40B4-BE49-F238E27FC236}">
                <a16:creationId xmlns:a16="http://schemas.microsoft.com/office/drawing/2014/main" id="{C57FC26F-0886-4330-8980-E15C291B504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005681"/>
            <a:ext cx="5729288" cy="2895600"/>
          </a:xfrm>
          <a:prstGeom prst="rect">
            <a:avLst/>
          </a:prstGeom>
          <a:noFill/>
          <a:ln>
            <a:noFill/>
          </a:ln>
        </p:spPr>
      </p:pic>
      <p:sp>
        <p:nvSpPr>
          <p:cNvPr id="3" name="TextBox 2">
            <a:extLst>
              <a:ext uri="{FF2B5EF4-FFF2-40B4-BE49-F238E27FC236}">
                <a16:creationId xmlns:a16="http://schemas.microsoft.com/office/drawing/2014/main" id="{0705E8A0-F644-4689-BC66-DDCC30A3F16F}"/>
              </a:ext>
            </a:extLst>
          </p:cNvPr>
          <p:cNvSpPr txBox="1"/>
          <p:nvPr/>
        </p:nvSpPr>
        <p:spPr>
          <a:xfrm>
            <a:off x="1073944" y="91281"/>
            <a:ext cx="3581400" cy="830997"/>
          </a:xfrm>
          <a:prstGeom prst="rect">
            <a:avLst/>
          </a:prstGeom>
          <a:noFill/>
        </p:spPr>
        <p:txBody>
          <a:bodyPr wrap="square" rtlCol="0">
            <a:spAutoFit/>
          </a:bodyPr>
          <a:lstStyle/>
          <a:p>
            <a:pPr algn="ctr"/>
            <a:r>
              <a:rPr lang="en-US" sz="1600" dirty="0"/>
              <a:t>This design uses a nuclear reactor powered by radioactive plutonium              to melt its way down.</a:t>
            </a:r>
          </a:p>
        </p:txBody>
      </p:sp>
    </p:spTree>
    <p:extLst>
      <p:ext uri="{BB962C8B-B14F-4D97-AF65-F5344CB8AC3E}">
        <p14:creationId xmlns:p14="http://schemas.microsoft.com/office/powerpoint/2010/main" val="17116492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WordArt 4"/>
          <p:cNvSpPr>
            <a:spLocks noChangeArrowheads="1" noChangeShapeType="1" noTextEdit="1"/>
          </p:cNvSpPr>
          <p:nvPr/>
        </p:nvSpPr>
        <p:spPr bwMode="auto">
          <a:xfrm>
            <a:off x="0" y="95686"/>
            <a:ext cx="5812840" cy="1733707"/>
          </a:xfrm>
          <a:prstGeom prst="rect">
            <a:avLst/>
          </a:prstGeom>
        </p:spPr>
        <p:txBody>
          <a:bodyPr wrap="none" fromWordArt="1">
            <a:prstTxWarp prst="textDoubleWave1">
              <a:avLst>
                <a:gd name="adj1" fmla="val 6500"/>
                <a:gd name="adj2" fmla="val 0"/>
              </a:avLst>
            </a:prstTxWarp>
          </a:bodyPr>
          <a:lstStyle/>
          <a:p>
            <a:pPr algn="ctr"/>
            <a:r>
              <a:rPr lang="en-US" sz="2256" kern="10" spc="-226" dirty="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rPr>
              <a:t>NASA's Robotic Squid Rover - </a:t>
            </a:r>
          </a:p>
          <a:p>
            <a:pPr algn="ctr"/>
            <a:endParaRPr lang="en-US" sz="2256" kern="10" spc="-226" dirty="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ndParaRPr>
          </a:p>
          <a:p>
            <a:pPr algn="ctr"/>
            <a:endParaRPr lang="en-US" sz="2256" kern="10" spc="-226" dirty="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ndParaRPr>
          </a:p>
          <a:p>
            <a:pPr algn="ctr"/>
            <a:r>
              <a:rPr lang="en-US" sz="2256" kern="10" spc="-226" dirty="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rPr>
              <a:t>Yes, that is what I said!</a:t>
            </a:r>
          </a:p>
        </p:txBody>
      </p:sp>
      <p:sp>
        <p:nvSpPr>
          <p:cNvPr id="74757" name="Text Box 5"/>
          <p:cNvSpPr txBox="1">
            <a:spLocks noChangeArrowheads="1"/>
          </p:cNvSpPr>
          <p:nvPr/>
        </p:nvSpPr>
        <p:spPr bwMode="auto">
          <a:xfrm>
            <a:off x="925042" y="1881229"/>
            <a:ext cx="3962757" cy="18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627" dirty="0">
                <a:solidFill>
                  <a:srgbClr val="FFCC00"/>
                </a:solidFill>
              </a:rPr>
              <a:t>A robotic squid rover</a:t>
            </a:r>
          </a:p>
        </p:txBody>
      </p:sp>
      <p:sp>
        <p:nvSpPr>
          <p:cNvPr id="74758" name="Text Box 6"/>
          <p:cNvSpPr txBox="1">
            <a:spLocks noChangeArrowheads="1"/>
          </p:cNvSpPr>
          <p:nvPr/>
        </p:nvSpPr>
        <p:spPr bwMode="auto">
          <a:xfrm>
            <a:off x="954882" y="3533259"/>
            <a:ext cx="3867269" cy="26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1128">
              <a:effectLst>
                <a:outerShdw blurRad="38100" dist="38100" dir="2700000" algn="tl">
                  <a:srgbClr val="000000"/>
                </a:outerShdw>
              </a:effectLst>
            </a:endParaRPr>
          </a:p>
        </p:txBody>
      </p:sp>
      <p:sp>
        <p:nvSpPr>
          <p:cNvPr id="74759" name="Text Box 7"/>
          <p:cNvSpPr txBox="1">
            <a:spLocks noChangeArrowheads="1"/>
          </p:cNvSpPr>
          <p:nvPr/>
        </p:nvSpPr>
        <p:spPr bwMode="auto">
          <a:xfrm>
            <a:off x="807244" y="2682081"/>
            <a:ext cx="453568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dirty="0">
                <a:solidFill>
                  <a:srgbClr val="FFCC00"/>
                </a:solidFill>
                <a:effectLst>
                  <a:outerShdw blurRad="38100" dist="38100" dir="2700000" algn="tl">
                    <a:srgbClr val="000000"/>
                  </a:outerShdw>
                </a:effectLst>
              </a:rPr>
              <a:t>“This suite of bio-inspired technology represents a tremendous leap forward in what we understand a rover to be.“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Text Box 4"/>
          <p:cNvSpPr txBox="1">
            <a:spLocks noChangeArrowheads="1"/>
          </p:cNvSpPr>
          <p:nvPr/>
        </p:nvSpPr>
        <p:spPr bwMode="auto">
          <a:xfrm>
            <a:off x="572929" y="198"/>
            <a:ext cx="4965383" cy="117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754" dirty="0">
                <a:solidFill>
                  <a:srgbClr val="FFCC00"/>
                </a:solidFill>
                <a:effectLst>
                  <a:outerShdw blurRad="38100" dist="38100" dir="2700000" algn="tl">
                    <a:srgbClr val="000000"/>
                  </a:outerShdw>
                </a:effectLst>
              </a:rPr>
              <a:t>“...the skin of the robot will be a stretchable, electroluminescent display for illuminating the local marine environment, to enable underwater imaging.”</a:t>
            </a:r>
          </a:p>
        </p:txBody>
      </p:sp>
      <p:sp>
        <p:nvSpPr>
          <p:cNvPr id="115719" name="Text Box 7"/>
          <p:cNvSpPr txBox="1">
            <a:spLocks noChangeArrowheads="1"/>
          </p:cNvSpPr>
          <p:nvPr/>
        </p:nvSpPr>
        <p:spPr bwMode="auto">
          <a:xfrm>
            <a:off x="2625924" y="1575753"/>
            <a:ext cx="859393" cy="32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504">
                <a:solidFill>
                  <a:schemeClr val="bg1"/>
                </a:solidFill>
                <a:effectLst>
                  <a:outerShdw blurRad="38100" dist="38100" dir="2700000" algn="tl">
                    <a:srgbClr val="000000"/>
                  </a:outerShdw>
                </a:effectLst>
              </a:rPr>
              <a:t>ICE</a:t>
            </a:r>
          </a:p>
        </p:txBody>
      </p:sp>
      <p:sp>
        <p:nvSpPr>
          <p:cNvPr id="115720" name="Text Box 8"/>
          <p:cNvSpPr txBox="1">
            <a:spLocks noChangeArrowheads="1"/>
          </p:cNvSpPr>
          <p:nvPr/>
        </p:nvSpPr>
        <p:spPr bwMode="auto">
          <a:xfrm>
            <a:off x="4583430" y="1575753"/>
            <a:ext cx="716161" cy="32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504">
                <a:solidFill>
                  <a:schemeClr val="bg1"/>
                </a:solidFill>
                <a:effectLst>
                  <a:outerShdw blurRad="38100" dist="38100" dir="2700000" algn="tl">
                    <a:srgbClr val="000000"/>
                  </a:outerShdw>
                </a:effectLst>
              </a:rPr>
              <a:t>VENT</a:t>
            </a:r>
          </a:p>
        </p:txBody>
      </p:sp>
      <p:pic>
        <p:nvPicPr>
          <p:cNvPr id="115722" name="Picture 10" descr="NASA Is Considering The Use Of Soft Robotic Squids To Explore Euro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244" y="1310481"/>
            <a:ext cx="2721412" cy="21519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Text Box 4"/>
          <p:cNvSpPr txBox="1">
            <a:spLocks noChangeArrowheads="1"/>
          </p:cNvSpPr>
          <p:nvPr/>
        </p:nvSpPr>
        <p:spPr bwMode="auto">
          <a:xfrm>
            <a:off x="429697" y="1699384"/>
            <a:ext cx="539507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600" dirty="0">
                <a:solidFill>
                  <a:srgbClr val="FFCC00"/>
                </a:solidFill>
              </a:rPr>
              <a:t>“In a nutshell, the idea is that the rover will ingest water from the ocean; and we will use electrical power to split that water into its oxygen and hydrogen constituent molecules. </a:t>
            </a:r>
          </a:p>
          <a:p>
            <a:pPr algn="ctr">
              <a:spcBef>
                <a:spcPct val="50000"/>
              </a:spcBef>
            </a:pPr>
            <a:r>
              <a:rPr lang="en-US" altLang="en-US" sz="1600" dirty="0">
                <a:solidFill>
                  <a:srgbClr val="FFCC00"/>
                </a:solidFill>
              </a:rPr>
              <a:t>When the rover needs to move,                                   a spark ignites that explosive gas;                                                            the gas swells up part of the body of this ‘squid’, and thereby changes its shape --- and when a shape changes, a body moves in the water.                                                                     That’s the kind of swimming motion we’re seeking.”</a:t>
            </a:r>
          </a:p>
        </p:txBody>
      </p:sp>
      <p:pic>
        <p:nvPicPr>
          <p:cNvPr id="76806" name="Picture 6" descr="eel_rover_3-14313274103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450" y="-95290"/>
            <a:ext cx="3151108" cy="1783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525185" y="199"/>
            <a:ext cx="5204103" cy="63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754">
                <a:solidFill>
                  <a:srgbClr val="FFCC00"/>
                </a:solidFill>
              </a:rPr>
              <a:t>Name: The Soft-Robotic Rover with Electrodynamic Power Scavenging</a:t>
            </a:r>
          </a:p>
        </p:txBody>
      </p:sp>
      <p:sp>
        <p:nvSpPr>
          <p:cNvPr id="116739" name="Text Box 3"/>
          <p:cNvSpPr txBox="1">
            <a:spLocks noChangeArrowheads="1"/>
          </p:cNvSpPr>
          <p:nvPr/>
        </p:nvSpPr>
        <p:spPr bwMode="auto">
          <a:xfrm>
            <a:off x="525185" y="2365519"/>
            <a:ext cx="4965383" cy="225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754">
                <a:solidFill>
                  <a:srgbClr val="FFCC00"/>
                </a:solidFill>
              </a:rPr>
              <a:t>…a “soft-robotic rover resembling a squid with tentacle-like structures that will harvest electrical energy from locally changing magnetic fields.”</a:t>
            </a:r>
          </a:p>
          <a:p>
            <a:pPr algn="ctr">
              <a:spcBef>
                <a:spcPct val="50000"/>
              </a:spcBef>
            </a:pPr>
            <a:r>
              <a:rPr lang="en-US" altLang="en-US" sz="1754">
                <a:solidFill>
                  <a:srgbClr val="FFCC00"/>
                </a:solidFill>
              </a:rPr>
              <a:t>“We’d be able to use the magnetic field of Jupiter” (and its other Moons.)</a:t>
            </a:r>
          </a:p>
          <a:p>
            <a:pPr>
              <a:spcBef>
                <a:spcPct val="50000"/>
              </a:spcBef>
            </a:pPr>
            <a:endParaRPr lang="en-US" altLang="en-US" sz="1754">
              <a:solidFill>
                <a:srgbClr val="FFCC00"/>
              </a:solidFill>
            </a:endParaRPr>
          </a:p>
        </p:txBody>
      </p:sp>
      <p:pic>
        <p:nvPicPr>
          <p:cNvPr id="116741" name="Picture 5" descr="europa bot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042" y="620871"/>
            <a:ext cx="2864644" cy="1604400"/>
          </a:xfrm>
          <a:prstGeom prst="rect">
            <a:avLst/>
          </a:prstGeom>
          <a:noFill/>
          <a:extLst>
            <a:ext uri="{909E8E84-426E-40DD-AFC4-6F175D3DCCD1}">
              <a14:hiddenFill xmlns:a14="http://schemas.microsoft.com/office/drawing/2010/main">
                <a:solidFill>
                  <a:srgbClr val="FFFFFF"/>
                </a:solidFill>
              </a14:hiddenFill>
            </a:ext>
          </a:extLst>
        </p:spPr>
      </p:pic>
      <p:sp>
        <p:nvSpPr>
          <p:cNvPr id="116742" name="Text Box 6"/>
          <p:cNvSpPr txBox="1">
            <a:spLocks noChangeArrowheads="1"/>
          </p:cNvSpPr>
          <p:nvPr/>
        </p:nvSpPr>
        <p:spPr bwMode="auto">
          <a:xfrm>
            <a:off x="4058246" y="4010700"/>
            <a:ext cx="1480066" cy="22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877">
                <a:effectLst>
                  <a:outerShdw blurRad="38100" dist="38100" dir="2700000" algn="tl">
                    <a:srgbClr val="000000"/>
                  </a:outerShdw>
                </a:effectLst>
                <a:latin typeface="Arial" panose="020B0604020202020204" pitchFamily="34" charset="0"/>
              </a:rPr>
              <a:t>Funded 2015</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954882" y="573127"/>
            <a:ext cx="4010501" cy="55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008">
                <a:latin typeface="AR BLANCA" panose="02000000000000000000" pitchFamily="2" charset="0"/>
              </a:rPr>
              <a:t>.</a:t>
            </a:r>
          </a:p>
        </p:txBody>
      </p:sp>
      <p:pic>
        <p:nvPicPr>
          <p:cNvPr id="221187" name="Picture 3" descr="ku-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52" y="452175"/>
            <a:ext cx="4965383" cy="3393011"/>
          </a:xfrm>
          <a:prstGeom prst="rect">
            <a:avLst/>
          </a:prstGeom>
          <a:noFill/>
          <a:extLst>
            <a:ext uri="{909E8E84-426E-40DD-AFC4-6F175D3DCCD1}">
              <a14:hiddenFill xmlns:a14="http://schemas.microsoft.com/office/drawing/2010/main">
                <a:solidFill>
                  <a:srgbClr val="FFFFFF"/>
                </a:solidFill>
              </a14:hiddenFill>
            </a:ext>
          </a:extLst>
        </p:spPr>
      </p:pic>
      <p:sp>
        <p:nvSpPr>
          <p:cNvPr id="221188" name="Text Box 4"/>
          <p:cNvSpPr txBox="1">
            <a:spLocks noChangeArrowheads="1"/>
          </p:cNvSpPr>
          <p:nvPr/>
        </p:nvSpPr>
        <p:spPr bwMode="auto">
          <a:xfrm>
            <a:off x="5108615" y="3867468"/>
            <a:ext cx="572929" cy="55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008">
                <a:solidFill>
                  <a:schemeClr val="tx2"/>
                </a:solidFill>
                <a:effectLst>
                  <a:outerShdw blurRad="38100" dist="38100" dir="2700000" algn="tl">
                    <a:srgbClr val="000000"/>
                  </a:outerShdw>
                </a:effectLst>
                <a:latin typeface="AR BLANCA" panose="02000000000000000000" pitchFamily="2" charset="0"/>
              </a:rPr>
              <a:t>F</a:t>
            </a:r>
          </a:p>
        </p:txBody>
      </p:sp>
    </p:spTree>
  </p:cSld>
  <p:clrMapOvr>
    <a:masterClrMapping/>
  </p:clrMapOvr>
  <mc:AlternateContent xmlns:mc="http://schemas.openxmlformats.org/markup-compatibility/2006" xmlns:p14="http://schemas.microsoft.com/office/powerpoint/2010/main">
    <mc:Choice Requires="p14">
      <p:transition p14:dur="10">
        <p:cover dir="ld"/>
        <p:sndAc>
          <p:endSnd/>
        </p:sndAc>
      </p:transition>
    </mc:Choice>
    <mc:Fallback xmlns="">
      <p:transition>
        <p:cover dir="ld"/>
        <p:sndAc>
          <p:endSnd/>
        </p:sndAc>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nai arc nasa gov poster">
            <a:extLst>
              <a:ext uri="{FF2B5EF4-FFF2-40B4-BE49-F238E27FC236}">
                <a16:creationId xmlns:a16="http://schemas.microsoft.com/office/drawing/2014/main" id="{AEDE6867-69F0-4229-AC0F-3F51F8851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844" y="1691481"/>
            <a:ext cx="3410632" cy="132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4710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IMG_2488 EA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77" y="-670719"/>
            <a:ext cx="4153733" cy="539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1" name="~PP33371.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448792" y="4016668"/>
            <a:ext cx="190976" cy="19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descr="MC90043958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7810" y="764103"/>
            <a:ext cx="2530435" cy="300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ext Box 6"/>
          <p:cNvSpPr txBox="1">
            <a:spLocks noChangeArrowheads="1"/>
          </p:cNvSpPr>
          <p:nvPr/>
        </p:nvSpPr>
        <p:spPr bwMode="auto">
          <a:xfrm>
            <a:off x="2482692" y="1690140"/>
            <a:ext cx="1050369" cy="400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5" b="1">
                <a:solidFill>
                  <a:srgbClr val="FF3300"/>
                </a:solidFill>
              </a:rPr>
              <a:t>LIFE</a:t>
            </a:r>
          </a:p>
        </p:txBody>
      </p:sp>
    </p:spTree>
  </p:cSld>
  <p:clrMapOvr>
    <a:masterClrMapping/>
  </p:clrMapOvr>
  <p:transition advTm="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00" fill="hold"/>
                                        <p:tgtEl>
                                          <p:spTgt spid="19149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Prev" delay="0">
                      <p:tgtEl>
                        <p:sldTgt/>
                      </p:tgtEl>
                    </p:cond>
                    <p:cond evt="onStopAudio" delay="0">
                      <p:tgtEl>
                        <p:sldTgt/>
                      </p:tgtEl>
                    </p:cond>
                  </p:endCondLst>
                </p:cTn>
                <p:tgtEl>
                  <p:spTgt spid="19149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BAE2F-05FF-43F0-9D50-E61918F38F87}"/>
              </a:ext>
            </a:extLst>
          </p:cNvPr>
          <p:cNvSpPr>
            <a:spLocks noGrp="1"/>
          </p:cNvSpPr>
          <p:nvPr>
            <p:ph type="title"/>
          </p:nvPr>
        </p:nvSpPr>
        <p:spPr>
          <a:xfrm>
            <a:off x="44963" y="308557"/>
            <a:ext cx="5729288" cy="376666"/>
          </a:xfrm>
        </p:spPr>
        <p:txBody>
          <a:bodyPr/>
          <a:lstStyle/>
          <a:p>
            <a:pPr algn="ctr"/>
            <a:r>
              <a:rPr lang="en-US" b="1" dirty="0">
                <a:solidFill>
                  <a:schemeClr val="accent4">
                    <a:lumMod val="40000"/>
                    <a:lumOff val="60000"/>
                  </a:schemeClr>
                </a:solidFill>
              </a:rPr>
              <a:t>Hydrothermal Systems on Earth Support Life</a:t>
            </a:r>
          </a:p>
        </p:txBody>
      </p:sp>
      <p:sp>
        <p:nvSpPr>
          <p:cNvPr id="3" name="TextBox 2">
            <a:extLst>
              <a:ext uri="{FF2B5EF4-FFF2-40B4-BE49-F238E27FC236}">
                <a16:creationId xmlns:a16="http://schemas.microsoft.com/office/drawing/2014/main" id="{61693D80-1CA6-4C5B-AD69-1998151886B7}"/>
              </a:ext>
            </a:extLst>
          </p:cNvPr>
          <p:cNvSpPr txBox="1"/>
          <p:nvPr/>
        </p:nvSpPr>
        <p:spPr>
          <a:xfrm>
            <a:off x="0" y="3699538"/>
            <a:ext cx="5729288" cy="323807"/>
          </a:xfrm>
          <a:prstGeom prst="rect">
            <a:avLst/>
          </a:prstGeom>
          <a:noFill/>
        </p:spPr>
        <p:txBody>
          <a:bodyPr wrap="square" rtlCol="0">
            <a:spAutoFit/>
          </a:bodyPr>
          <a:lstStyle/>
          <a:p>
            <a:pPr algn="ctr"/>
            <a:r>
              <a:rPr lang="en-US" sz="1504" b="1" dirty="0"/>
              <a:t>This is why scientists are so excited by Enceladus!</a:t>
            </a:r>
          </a:p>
        </p:txBody>
      </p:sp>
      <p:pic>
        <p:nvPicPr>
          <p:cNvPr id="14" name="Picture 13">
            <a:extLst>
              <a:ext uri="{FF2B5EF4-FFF2-40B4-BE49-F238E27FC236}">
                <a16:creationId xmlns:a16="http://schemas.microsoft.com/office/drawing/2014/main" id="{6CD50C53-DDF0-42CD-9FD1-5F8DB9098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3" y="1014177"/>
            <a:ext cx="4212811" cy="2370876"/>
          </a:xfrm>
          <a:prstGeom prst="rect">
            <a:avLst/>
          </a:prstGeom>
        </p:spPr>
      </p:pic>
      <p:sp>
        <p:nvSpPr>
          <p:cNvPr id="5" name="TextBox 4">
            <a:extLst>
              <a:ext uri="{FF2B5EF4-FFF2-40B4-BE49-F238E27FC236}">
                <a16:creationId xmlns:a16="http://schemas.microsoft.com/office/drawing/2014/main" id="{3D7C274E-23B9-4221-96C2-DF524A9B9C8E}"/>
              </a:ext>
            </a:extLst>
          </p:cNvPr>
          <p:cNvSpPr txBox="1"/>
          <p:nvPr/>
        </p:nvSpPr>
        <p:spPr>
          <a:xfrm>
            <a:off x="4339514" y="1187153"/>
            <a:ext cx="1426551" cy="2175211"/>
          </a:xfrm>
          <a:prstGeom prst="rect">
            <a:avLst/>
          </a:prstGeom>
          <a:noFill/>
        </p:spPr>
        <p:txBody>
          <a:bodyPr wrap="square" rtlCol="0">
            <a:spAutoFit/>
          </a:bodyPr>
          <a:lstStyle/>
          <a:p>
            <a:pPr marL="134274" indent="-134274">
              <a:buFont typeface="Arial" panose="020B0604020202020204" pitchFamily="34" charset="0"/>
              <a:buChar char="•"/>
            </a:pPr>
            <a:r>
              <a:rPr lang="en-US" sz="1128" b="1" dirty="0"/>
              <a:t>High temperature</a:t>
            </a:r>
          </a:p>
          <a:p>
            <a:pPr marL="134274" indent="-134274">
              <a:buFont typeface="Arial" panose="020B0604020202020204" pitchFamily="34" charset="0"/>
              <a:buChar char="•"/>
            </a:pPr>
            <a:endParaRPr lang="en-US" sz="1128" b="1" dirty="0">
              <a:solidFill>
                <a:schemeClr val="bg1"/>
              </a:solidFill>
            </a:endParaRPr>
          </a:p>
          <a:p>
            <a:pPr marL="134274" indent="-134274">
              <a:buFont typeface="Arial" panose="020B0604020202020204" pitchFamily="34" charset="0"/>
              <a:buChar char="•"/>
            </a:pPr>
            <a:r>
              <a:rPr lang="en-US" sz="1128" b="1" dirty="0"/>
              <a:t>No sunlight</a:t>
            </a:r>
          </a:p>
          <a:p>
            <a:pPr marL="134274" indent="-134274">
              <a:buFont typeface="Arial" panose="020B0604020202020204" pitchFamily="34" charset="0"/>
              <a:buChar char="•"/>
            </a:pPr>
            <a:endParaRPr lang="en-US" sz="1128" b="1" dirty="0"/>
          </a:p>
          <a:p>
            <a:pPr marL="134274" indent="-134274">
              <a:buFont typeface="Arial" panose="020B0604020202020204" pitchFamily="34" charset="0"/>
              <a:buChar char="•"/>
            </a:pPr>
            <a:r>
              <a:rPr lang="en-US" sz="1128" b="1" dirty="0"/>
              <a:t>Mineral rich -&gt; Chemical energy</a:t>
            </a:r>
          </a:p>
          <a:p>
            <a:endParaRPr lang="en-US" sz="1128" b="1" dirty="0"/>
          </a:p>
          <a:p>
            <a:r>
              <a:rPr lang="en-US" sz="1128" b="1" dirty="0"/>
              <a:t>Yet life in our ocean thrives in this environment</a:t>
            </a:r>
          </a:p>
        </p:txBody>
      </p:sp>
      <p:sp>
        <p:nvSpPr>
          <p:cNvPr id="4" name="Slide Number Placeholder 3">
            <a:extLst>
              <a:ext uri="{FF2B5EF4-FFF2-40B4-BE49-F238E27FC236}">
                <a16:creationId xmlns:a16="http://schemas.microsoft.com/office/drawing/2014/main" id="{4242C1D6-4B83-43E2-ABE4-E4A17ADE11CF}"/>
              </a:ext>
            </a:extLst>
          </p:cNvPr>
          <p:cNvSpPr>
            <a:spLocks noGrp="1"/>
          </p:cNvSpPr>
          <p:nvPr>
            <p:ph type="sldNum" sz="quarter" idx="12"/>
          </p:nvPr>
        </p:nvSpPr>
        <p:spPr/>
        <p:txBody>
          <a:bodyPr/>
          <a:lstStyle/>
          <a:p>
            <a:fld id="{76DFB9B8-BB1A-4C04-BE26-72C368F2F4ED}" type="slidenum">
              <a:rPr lang="en-US" smtClean="0"/>
              <a:t>13</a:t>
            </a:fld>
            <a:endParaRPr lang="en-US" dirty="0"/>
          </a:p>
        </p:txBody>
      </p:sp>
      <p:sp>
        <p:nvSpPr>
          <p:cNvPr id="6" name="TextBox 5">
            <a:extLst>
              <a:ext uri="{FF2B5EF4-FFF2-40B4-BE49-F238E27FC236}">
                <a16:creationId xmlns:a16="http://schemas.microsoft.com/office/drawing/2014/main" id="{A1E61B4C-CF95-BFA8-408F-B828F17438D1}"/>
              </a:ext>
            </a:extLst>
          </p:cNvPr>
          <p:cNvSpPr txBox="1"/>
          <p:nvPr/>
        </p:nvSpPr>
        <p:spPr>
          <a:xfrm>
            <a:off x="4420567" y="618127"/>
            <a:ext cx="1264444" cy="523220"/>
          </a:xfrm>
          <a:prstGeom prst="rect">
            <a:avLst/>
          </a:prstGeom>
          <a:noFill/>
        </p:spPr>
        <p:txBody>
          <a:bodyPr wrap="square" rtlCol="0">
            <a:spAutoFit/>
          </a:bodyPr>
          <a:lstStyle/>
          <a:p>
            <a:r>
              <a:rPr lang="en-US" sz="1400" b="1" dirty="0"/>
              <a:t>25,000 feet deep</a:t>
            </a:r>
          </a:p>
        </p:txBody>
      </p:sp>
      <p:sp>
        <p:nvSpPr>
          <p:cNvPr id="7" name="TextBox 6">
            <a:extLst>
              <a:ext uri="{FF2B5EF4-FFF2-40B4-BE49-F238E27FC236}">
                <a16:creationId xmlns:a16="http://schemas.microsoft.com/office/drawing/2014/main" id="{8F0DEAFC-7070-E9F5-9E4F-3416E7CECCAD}"/>
              </a:ext>
            </a:extLst>
          </p:cNvPr>
          <p:cNvSpPr txBox="1"/>
          <p:nvPr/>
        </p:nvSpPr>
        <p:spPr>
          <a:xfrm>
            <a:off x="4915573" y="1187153"/>
            <a:ext cx="757552" cy="276999"/>
          </a:xfrm>
          <a:prstGeom prst="rect">
            <a:avLst/>
          </a:prstGeom>
          <a:noFill/>
        </p:spPr>
        <p:txBody>
          <a:bodyPr wrap="square" rtlCol="0">
            <a:spAutoFit/>
          </a:bodyPr>
          <a:lstStyle/>
          <a:p>
            <a:r>
              <a:rPr lang="en-US" sz="1200" b="1" dirty="0"/>
              <a:t>800° F</a:t>
            </a:r>
          </a:p>
        </p:txBody>
      </p:sp>
    </p:spTree>
    <p:extLst>
      <p:ext uri="{BB962C8B-B14F-4D97-AF65-F5344CB8AC3E}">
        <p14:creationId xmlns:p14="http://schemas.microsoft.com/office/powerpoint/2010/main" val="1135746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239F27-FBFD-A405-40FC-60CE950A5B3F}"/>
              </a:ext>
            </a:extLst>
          </p:cNvPr>
          <p:cNvSpPr txBox="1"/>
          <p:nvPr/>
        </p:nvSpPr>
        <p:spPr>
          <a:xfrm rot="21135140">
            <a:off x="1350534" y="335824"/>
            <a:ext cx="3200489" cy="3754874"/>
          </a:xfrm>
          <a:prstGeom prst="rect">
            <a:avLst/>
          </a:prstGeom>
          <a:noFill/>
        </p:spPr>
        <p:txBody>
          <a:bodyPr wrap="square" rtlCol="0">
            <a:spAutoFit/>
          </a:bodyPr>
          <a:lstStyle/>
          <a:p>
            <a:r>
              <a:rPr lang="en-US" sz="1400" dirty="0"/>
              <a:t>Once upon a time there was STUFF…</a:t>
            </a:r>
          </a:p>
          <a:p>
            <a:r>
              <a:rPr lang="en-US" sz="1400" dirty="0"/>
              <a:t>floating all around in the sea.</a:t>
            </a:r>
          </a:p>
          <a:p>
            <a:r>
              <a:rPr lang="en-US" sz="1400" dirty="0"/>
              <a:t>It was just STUFF…disorganized and unconnected, but with a lot of </a:t>
            </a:r>
          </a:p>
          <a:p>
            <a:r>
              <a:rPr lang="en-US" sz="1400" dirty="0"/>
              <a:t>POTENTIAL….</a:t>
            </a:r>
          </a:p>
          <a:p>
            <a:endParaRPr lang="en-US" sz="1400" dirty="0"/>
          </a:p>
          <a:p>
            <a:endParaRPr lang="en-US" sz="1400" dirty="0"/>
          </a:p>
          <a:p>
            <a:r>
              <a:rPr lang="en-US" sz="1400" dirty="0" err="1"/>
              <a:t>Floatin</a:t>
            </a:r>
            <a:r>
              <a:rPr lang="en-US" sz="1400" dirty="0"/>
              <a:t>’ around, </a:t>
            </a:r>
          </a:p>
          <a:p>
            <a:r>
              <a:rPr lang="en-US" sz="1400" dirty="0"/>
              <a:t>swishing here and there, </a:t>
            </a:r>
          </a:p>
          <a:p>
            <a:r>
              <a:rPr lang="en-US" sz="1400" dirty="0"/>
              <a:t>lonely and incomplete…</a:t>
            </a:r>
          </a:p>
          <a:p>
            <a:endParaRPr lang="en-US" sz="1400" dirty="0"/>
          </a:p>
          <a:p>
            <a:endParaRPr lang="en-US" sz="1400" dirty="0"/>
          </a:p>
          <a:p>
            <a:r>
              <a:rPr lang="en-US" sz="1400" dirty="0"/>
              <a:t>Just</a:t>
            </a:r>
          </a:p>
          <a:p>
            <a:endParaRPr lang="en-US" sz="1400" dirty="0"/>
          </a:p>
          <a:p>
            <a:endParaRPr lang="en-US" sz="1400" dirty="0"/>
          </a:p>
          <a:p>
            <a:r>
              <a:rPr lang="en-US" sz="1400" dirty="0"/>
              <a:t>                </a:t>
            </a:r>
            <a:r>
              <a:rPr lang="en-US" sz="2800" dirty="0"/>
              <a:t>STUFF.</a:t>
            </a:r>
          </a:p>
        </p:txBody>
      </p:sp>
    </p:spTree>
    <p:extLst>
      <p:ext uri="{BB962C8B-B14F-4D97-AF65-F5344CB8AC3E}">
        <p14:creationId xmlns:p14="http://schemas.microsoft.com/office/powerpoint/2010/main" val="1496072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FBDECB-A9CA-3B91-9BE9-D1D8804E8CDE}"/>
              </a:ext>
            </a:extLst>
          </p:cNvPr>
          <p:cNvSpPr txBox="1"/>
          <p:nvPr/>
        </p:nvSpPr>
        <p:spPr>
          <a:xfrm rot="20941704">
            <a:off x="521562" y="533386"/>
            <a:ext cx="4952999" cy="1477328"/>
          </a:xfrm>
          <a:prstGeom prst="rect">
            <a:avLst/>
          </a:prstGeom>
          <a:noFill/>
        </p:spPr>
        <p:txBody>
          <a:bodyPr wrap="square">
            <a:spAutoFit/>
          </a:bodyPr>
          <a:lstStyle/>
          <a:p>
            <a:pPr algn="ctr"/>
            <a:r>
              <a:rPr lang="en-US" sz="1800" dirty="0"/>
              <a:t>“…all organisms are built from the same six essential elemental ingredients: carbon, hydrogen, nitrogen, oxygen, phosphorus and sulfur (CHNOPS).”</a:t>
            </a:r>
          </a:p>
          <a:p>
            <a:pPr algn="ctr"/>
            <a:endParaRPr lang="en-US" sz="1800" dirty="0"/>
          </a:p>
        </p:txBody>
      </p:sp>
      <p:sp>
        <p:nvSpPr>
          <p:cNvPr id="4" name="TextBox 3">
            <a:extLst>
              <a:ext uri="{FF2B5EF4-FFF2-40B4-BE49-F238E27FC236}">
                <a16:creationId xmlns:a16="http://schemas.microsoft.com/office/drawing/2014/main" id="{07316B45-807B-94E3-6DD0-530C6B364E63}"/>
              </a:ext>
            </a:extLst>
          </p:cNvPr>
          <p:cNvSpPr txBox="1"/>
          <p:nvPr/>
        </p:nvSpPr>
        <p:spPr>
          <a:xfrm rot="468378">
            <a:off x="902849" y="1839256"/>
            <a:ext cx="1676400" cy="400110"/>
          </a:xfrm>
          <a:prstGeom prst="rect">
            <a:avLst/>
          </a:prstGeom>
          <a:noFill/>
        </p:spPr>
        <p:txBody>
          <a:bodyPr wrap="square" rtlCol="0">
            <a:spAutoFit/>
          </a:bodyPr>
          <a:lstStyle/>
          <a:p>
            <a:r>
              <a:rPr lang="en-US" sz="2000" dirty="0"/>
              <a:t>Just add salt</a:t>
            </a:r>
          </a:p>
        </p:txBody>
      </p:sp>
      <p:sp>
        <p:nvSpPr>
          <p:cNvPr id="5" name="TextBox 4">
            <a:extLst>
              <a:ext uri="{FF2B5EF4-FFF2-40B4-BE49-F238E27FC236}">
                <a16:creationId xmlns:a16="http://schemas.microsoft.com/office/drawing/2014/main" id="{E768BC28-B288-FDDD-9918-AFA19884D8EE}"/>
              </a:ext>
            </a:extLst>
          </p:cNvPr>
          <p:cNvSpPr txBox="1"/>
          <p:nvPr/>
        </p:nvSpPr>
        <p:spPr>
          <a:xfrm rot="20390849">
            <a:off x="3384199" y="1566347"/>
            <a:ext cx="1600200" cy="646331"/>
          </a:xfrm>
          <a:prstGeom prst="rect">
            <a:avLst/>
          </a:prstGeom>
          <a:noFill/>
        </p:spPr>
        <p:txBody>
          <a:bodyPr wrap="square" rtlCol="0">
            <a:spAutoFit/>
          </a:bodyPr>
          <a:lstStyle/>
          <a:p>
            <a:r>
              <a:rPr lang="en-US" sz="1800" dirty="0"/>
              <a:t>And some metals…</a:t>
            </a:r>
          </a:p>
        </p:txBody>
      </p:sp>
      <p:sp>
        <p:nvSpPr>
          <p:cNvPr id="6" name="TextBox 5">
            <a:extLst>
              <a:ext uri="{FF2B5EF4-FFF2-40B4-BE49-F238E27FC236}">
                <a16:creationId xmlns:a16="http://schemas.microsoft.com/office/drawing/2014/main" id="{E70676A6-0294-6E39-4C8E-062748989B72}"/>
              </a:ext>
            </a:extLst>
          </p:cNvPr>
          <p:cNvSpPr txBox="1"/>
          <p:nvPr/>
        </p:nvSpPr>
        <p:spPr>
          <a:xfrm>
            <a:off x="2331244" y="2724474"/>
            <a:ext cx="1676400" cy="1200329"/>
          </a:xfrm>
          <a:prstGeom prst="rect">
            <a:avLst/>
          </a:prstGeom>
          <a:noFill/>
        </p:spPr>
        <p:txBody>
          <a:bodyPr wrap="square" rtlCol="0">
            <a:spAutoFit/>
          </a:bodyPr>
          <a:lstStyle/>
          <a:p>
            <a:r>
              <a:rPr lang="en-US" sz="2000" dirty="0"/>
              <a:t>Ya know, </a:t>
            </a:r>
          </a:p>
          <a:p>
            <a:endParaRPr lang="en-US" sz="2000" dirty="0"/>
          </a:p>
          <a:p>
            <a:r>
              <a:rPr lang="en-US" sz="3200" dirty="0"/>
              <a:t>STUFF…</a:t>
            </a:r>
          </a:p>
        </p:txBody>
      </p:sp>
    </p:spTree>
    <p:extLst>
      <p:ext uri="{BB962C8B-B14F-4D97-AF65-F5344CB8AC3E}">
        <p14:creationId xmlns:p14="http://schemas.microsoft.com/office/powerpoint/2010/main" val="3780711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970790-93C3-4E63-93D9-E131ED353BE1}"/>
              </a:ext>
            </a:extLst>
          </p:cNvPr>
          <p:cNvPicPr>
            <a:picLocks noChangeAspect="1"/>
          </p:cNvPicPr>
          <p:nvPr/>
        </p:nvPicPr>
        <p:blipFill>
          <a:blip r:embed="rId2"/>
          <a:stretch>
            <a:fillRect/>
          </a:stretch>
        </p:blipFill>
        <p:spPr>
          <a:xfrm rot="20759681">
            <a:off x="0" y="744476"/>
            <a:ext cx="5729288" cy="2808410"/>
          </a:xfrm>
          <a:prstGeom prst="rect">
            <a:avLst/>
          </a:prstGeom>
        </p:spPr>
      </p:pic>
    </p:spTree>
    <p:extLst>
      <p:ext uri="{BB962C8B-B14F-4D97-AF65-F5344CB8AC3E}">
        <p14:creationId xmlns:p14="http://schemas.microsoft.com/office/powerpoint/2010/main" val="4294150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E7D34C-5D50-666A-2BD1-E7961237036C}"/>
              </a:ext>
            </a:extLst>
          </p:cNvPr>
          <p:cNvSpPr txBox="1"/>
          <p:nvPr/>
        </p:nvSpPr>
        <p:spPr>
          <a:xfrm>
            <a:off x="654844" y="1462881"/>
            <a:ext cx="5029200" cy="1569660"/>
          </a:xfrm>
          <a:prstGeom prst="rect">
            <a:avLst/>
          </a:prstGeom>
          <a:noFill/>
        </p:spPr>
        <p:txBody>
          <a:bodyPr wrap="square" rtlCol="0">
            <a:spAutoFit/>
          </a:bodyPr>
          <a:lstStyle/>
          <a:p>
            <a:r>
              <a:rPr lang="en-US" sz="1600" dirty="0"/>
              <a:t>They needed a sack, a cell wall so they could organize.</a:t>
            </a:r>
          </a:p>
          <a:p>
            <a:endParaRPr lang="en-US" sz="1600" dirty="0"/>
          </a:p>
          <a:p>
            <a:r>
              <a:rPr lang="en-US" sz="1600" dirty="0"/>
              <a:t>With hydrothermal vents, the chimneys of the smokers have tiny little chambers to act as</a:t>
            </a:r>
          </a:p>
          <a:p>
            <a:r>
              <a:rPr lang="en-US" sz="1600" dirty="0"/>
              <a:t>cell walls.</a:t>
            </a:r>
          </a:p>
        </p:txBody>
      </p:sp>
    </p:spTree>
    <p:extLst>
      <p:ext uri="{BB962C8B-B14F-4D97-AF65-F5344CB8AC3E}">
        <p14:creationId xmlns:p14="http://schemas.microsoft.com/office/powerpoint/2010/main" val="386154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F34E0-E647-6FA3-7D87-D5CCEA8C60BB}"/>
              </a:ext>
            </a:extLst>
          </p:cNvPr>
          <p:cNvPicPr>
            <a:picLocks noChangeAspect="1"/>
          </p:cNvPicPr>
          <p:nvPr/>
        </p:nvPicPr>
        <p:blipFill>
          <a:blip r:embed="rId2"/>
          <a:stretch>
            <a:fillRect/>
          </a:stretch>
        </p:blipFill>
        <p:spPr>
          <a:xfrm>
            <a:off x="1112044" y="1299009"/>
            <a:ext cx="3753062" cy="2838450"/>
          </a:xfrm>
          <a:prstGeom prst="rect">
            <a:avLst/>
          </a:prstGeom>
        </p:spPr>
      </p:pic>
      <p:sp>
        <p:nvSpPr>
          <p:cNvPr id="4" name="TextBox 3">
            <a:extLst>
              <a:ext uri="{FF2B5EF4-FFF2-40B4-BE49-F238E27FC236}">
                <a16:creationId xmlns:a16="http://schemas.microsoft.com/office/drawing/2014/main" id="{9D3001C4-F283-AAE5-9C93-E4A1E039FBF5}"/>
              </a:ext>
            </a:extLst>
          </p:cNvPr>
          <p:cNvSpPr txBox="1"/>
          <p:nvPr/>
        </p:nvSpPr>
        <p:spPr>
          <a:xfrm>
            <a:off x="1416844" y="15081"/>
            <a:ext cx="4724400" cy="1538883"/>
          </a:xfrm>
          <a:prstGeom prst="rect">
            <a:avLst/>
          </a:prstGeom>
          <a:noFill/>
        </p:spPr>
        <p:txBody>
          <a:bodyPr wrap="square" rtlCol="0">
            <a:spAutoFit/>
          </a:bodyPr>
          <a:lstStyle/>
          <a:p>
            <a:r>
              <a:rPr lang="en-US" dirty="0"/>
              <a:t>And then they met a </a:t>
            </a:r>
            <a:r>
              <a:rPr lang="en-US" dirty="0" err="1"/>
              <a:t>buncha</a:t>
            </a:r>
            <a:r>
              <a:rPr lang="en-US" dirty="0"/>
              <a:t> nice lipids</a:t>
            </a:r>
          </a:p>
          <a:p>
            <a:r>
              <a:rPr lang="en-US" dirty="0"/>
              <a:t>to hold the parts together so they could</a:t>
            </a:r>
          </a:p>
          <a:p>
            <a:r>
              <a:rPr lang="en-US" dirty="0"/>
              <a:t>percolate and dance and soon they were not just stuff,</a:t>
            </a:r>
          </a:p>
          <a:p>
            <a:endParaRPr lang="en-US" dirty="0"/>
          </a:p>
          <a:p>
            <a:r>
              <a:rPr lang="en-US" dirty="0"/>
              <a:t>                       but eventually</a:t>
            </a:r>
          </a:p>
          <a:p>
            <a:endParaRPr lang="en-US" dirty="0"/>
          </a:p>
          <a:p>
            <a:r>
              <a:rPr lang="en-US" sz="2400" dirty="0"/>
              <a:t>          LIFE.</a:t>
            </a:r>
          </a:p>
          <a:p>
            <a:endParaRPr lang="en-US" dirty="0"/>
          </a:p>
        </p:txBody>
      </p:sp>
    </p:spTree>
    <p:extLst>
      <p:ext uri="{BB962C8B-B14F-4D97-AF65-F5344CB8AC3E}">
        <p14:creationId xmlns:p14="http://schemas.microsoft.com/office/powerpoint/2010/main" val="2138753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1A96A-356F-C591-8396-EBB4B0BCF929}"/>
              </a:ext>
            </a:extLst>
          </p:cNvPr>
          <p:cNvPicPr>
            <a:picLocks noChangeAspect="1"/>
          </p:cNvPicPr>
          <p:nvPr/>
        </p:nvPicPr>
        <p:blipFill>
          <a:blip r:embed="rId2"/>
          <a:stretch>
            <a:fillRect/>
          </a:stretch>
        </p:blipFill>
        <p:spPr>
          <a:xfrm>
            <a:off x="-945356" y="319881"/>
            <a:ext cx="5515285" cy="3488144"/>
          </a:xfrm>
          <a:prstGeom prst="rect">
            <a:avLst/>
          </a:prstGeom>
        </p:spPr>
      </p:pic>
      <p:pic>
        <p:nvPicPr>
          <p:cNvPr id="3" name="Picture 2">
            <a:extLst>
              <a:ext uri="{FF2B5EF4-FFF2-40B4-BE49-F238E27FC236}">
                <a16:creationId xmlns:a16="http://schemas.microsoft.com/office/drawing/2014/main" id="{21EC0D02-AABE-DCCE-A490-1435E38DE610}"/>
              </a:ext>
            </a:extLst>
          </p:cNvPr>
          <p:cNvPicPr>
            <a:picLocks noChangeAspect="1"/>
          </p:cNvPicPr>
          <p:nvPr/>
        </p:nvPicPr>
        <p:blipFill>
          <a:blip r:embed="rId3"/>
          <a:stretch>
            <a:fillRect/>
          </a:stretch>
        </p:blipFill>
        <p:spPr>
          <a:xfrm>
            <a:off x="3426929" y="0"/>
            <a:ext cx="2286000" cy="1714500"/>
          </a:xfrm>
          <a:prstGeom prst="rect">
            <a:avLst/>
          </a:prstGeom>
        </p:spPr>
      </p:pic>
    </p:spTree>
    <p:extLst>
      <p:ext uri="{BB962C8B-B14F-4D97-AF65-F5344CB8AC3E}">
        <p14:creationId xmlns:p14="http://schemas.microsoft.com/office/powerpoint/2010/main" val="3569655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883BE2-D72E-B9AF-4B9E-51B37B6B44F7}"/>
              </a:ext>
            </a:extLst>
          </p:cNvPr>
          <p:cNvPicPr>
            <a:picLocks noChangeAspect="1"/>
          </p:cNvPicPr>
          <p:nvPr/>
        </p:nvPicPr>
        <p:blipFill>
          <a:blip r:embed="rId2"/>
          <a:stretch>
            <a:fillRect/>
          </a:stretch>
        </p:blipFill>
        <p:spPr>
          <a:xfrm>
            <a:off x="1066403" y="243681"/>
            <a:ext cx="3596481" cy="3596481"/>
          </a:xfrm>
          <a:prstGeom prst="rect">
            <a:avLst/>
          </a:prstGeom>
        </p:spPr>
      </p:pic>
    </p:spTree>
    <p:extLst>
      <p:ext uri="{BB962C8B-B14F-4D97-AF65-F5344CB8AC3E}">
        <p14:creationId xmlns:p14="http://schemas.microsoft.com/office/powerpoint/2010/main" val="1581573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440F7-0F36-C1E9-1743-E811F21A6315}"/>
              </a:ext>
            </a:extLst>
          </p:cNvPr>
          <p:cNvPicPr>
            <a:picLocks noChangeAspect="1"/>
          </p:cNvPicPr>
          <p:nvPr/>
        </p:nvPicPr>
        <p:blipFill>
          <a:blip r:embed="rId2"/>
          <a:stretch>
            <a:fillRect/>
          </a:stretch>
        </p:blipFill>
        <p:spPr>
          <a:xfrm rot="20937205">
            <a:off x="959644" y="1005681"/>
            <a:ext cx="3214688" cy="1692106"/>
          </a:xfrm>
          <a:prstGeom prst="rect">
            <a:avLst/>
          </a:prstGeom>
        </p:spPr>
      </p:pic>
    </p:spTree>
    <p:extLst>
      <p:ext uri="{BB962C8B-B14F-4D97-AF65-F5344CB8AC3E}">
        <p14:creationId xmlns:p14="http://schemas.microsoft.com/office/powerpoint/2010/main" val="167755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E68353-5BE5-72C0-D613-88497065C170}"/>
              </a:ext>
            </a:extLst>
          </p:cNvPr>
          <p:cNvPicPr>
            <a:picLocks noChangeAspect="1"/>
          </p:cNvPicPr>
          <p:nvPr/>
        </p:nvPicPr>
        <p:blipFill>
          <a:blip r:embed="rId2"/>
          <a:stretch>
            <a:fillRect/>
          </a:stretch>
        </p:blipFill>
        <p:spPr>
          <a:xfrm>
            <a:off x="0" y="120490"/>
            <a:ext cx="5729288" cy="4056381"/>
          </a:xfrm>
          <a:prstGeom prst="rect">
            <a:avLst/>
          </a:prstGeom>
        </p:spPr>
      </p:pic>
    </p:spTree>
    <p:extLst>
      <p:ext uri="{BB962C8B-B14F-4D97-AF65-F5344CB8AC3E}">
        <p14:creationId xmlns:p14="http://schemas.microsoft.com/office/powerpoint/2010/main" val="576981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FCC3B6-D286-511A-6CAA-2E64BD9F9988}"/>
              </a:ext>
            </a:extLst>
          </p:cNvPr>
          <p:cNvSpPr txBox="1"/>
          <p:nvPr/>
        </p:nvSpPr>
        <p:spPr>
          <a:xfrm>
            <a:off x="1264444" y="472281"/>
            <a:ext cx="3657600" cy="246221"/>
          </a:xfrm>
          <a:prstGeom prst="rect">
            <a:avLst/>
          </a:prstGeom>
          <a:noFill/>
        </p:spPr>
        <p:txBody>
          <a:bodyPr wrap="square" rtlCol="0">
            <a:spAutoFit/>
          </a:bodyPr>
          <a:lstStyle/>
          <a:p>
            <a:r>
              <a:rPr lang="en-US" dirty="0"/>
              <a:t>Astrobiology searches for life on Earth and Off Earth</a:t>
            </a:r>
          </a:p>
        </p:txBody>
      </p:sp>
      <p:pic>
        <p:nvPicPr>
          <p:cNvPr id="3" name="Picture 2">
            <a:extLst>
              <a:ext uri="{FF2B5EF4-FFF2-40B4-BE49-F238E27FC236}">
                <a16:creationId xmlns:a16="http://schemas.microsoft.com/office/drawing/2014/main" id="{98D5197D-98F3-F9C0-D998-CF74A553CA6D}"/>
              </a:ext>
            </a:extLst>
          </p:cNvPr>
          <p:cNvPicPr>
            <a:picLocks noChangeAspect="1"/>
          </p:cNvPicPr>
          <p:nvPr/>
        </p:nvPicPr>
        <p:blipFill>
          <a:blip r:embed="rId2"/>
          <a:stretch>
            <a:fillRect/>
          </a:stretch>
        </p:blipFill>
        <p:spPr>
          <a:xfrm>
            <a:off x="0" y="970480"/>
            <a:ext cx="5729288" cy="2356401"/>
          </a:xfrm>
          <a:prstGeom prst="rect">
            <a:avLst/>
          </a:prstGeom>
        </p:spPr>
      </p:pic>
    </p:spTree>
    <p:extLst>
      <p:ext uri="{BB962C8B-B14F-4D97-AF65-F5344CB8AC3E}">
        <p14:creationId xmlns:p14="http://schemas.microsoft.com/office/powerpoint/2010/main" val="3039672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71C683-F2F4-F985-ACCA-F46C87FD6C7F}"/>
              </a:ext>
            </a:extLst>
          </p:cNvPr>
          <p:cNvSpPr txBox="1"/>
          <p:nvPr/>
        </p:nvSpPr>
        <p:spPr>
          <a:xfrm>
            <a:off x="502444" y="1234281"/>
            <a:ext cx="5226844" cy="2123658"/>
          </a:xfrm>
          <a:prstGeom prst="rect">
            <a:avLst/>
          </a:prstGeom>
          <a:noFill/>
        </p:spPr>
        <p:txBody>
          <a:bodyPr wrap="square" rtlCol="0">
            <a:spAutoFit/>
          </a:bodyPr>
          <a:lstStyle/>
          <a:p>
            <a:r>
              <a:rPr lang="en-US" sz="6600" dirty="0"/>
              <a:t>Hydrothermal      	  vents</a:t>
            </a:r>
          </a:p>
        </p:txBody>
      </p:sp>
    </p:spTree>
    <p:extLst>
      <p:ext uri="{BB962C8B-B14F-4D97-AF65-F5344CB8AC3E}">
        <p14:creationId xmlns:p14="http://schemas.microsoft.com/office/powerpoint/2010/main" val="667246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87FD66-9072-43BA-AA5A-66D2E19F1DDE}"/>
              </a:ext>
            </a:extLst>
          </p:cNvPr>
          <p:cNvPicPr>
            <a:picLocks noChangeAspect="1"/>
          </p:cNvPicPr>
          <p:nvPr/>
        </p:nvPicPr>
        <p:blipFill>
          <a:blip r:embed="rId2"/>
          <a:stretch>
            <a:fillRect/>
          </a:stretch>
        </p:blipFill>
        <p:spPr>
          <a:xfrm>
            <a:off x="0" y="929481"/>
            <a:ext cx="5729288" cy="3222725"/>
          </a:xfrm>
          <a:prstGeom prst="rect">
            <a:avLst/>
          </a:prstGeom>
        </p:spPr>
      </p:pic>
      <p:sp>
        <p:nvSpPr>
          <p:cNvPr id="4" name="TextBox 3">
            <a:extLst>
              <a:ext uri="{FF2B5EF4-FFF2-40B4-BE49-F238E27FC236}">
                <a16:creationId xmlns:a16="http://schemas.microsoft.com/office/drawing/2014/main" id="{4E3C7B3D-1E6D-48F6-9762-A0A0865BA7CD}"/>
              </a:ext>
            </a:extLst>
          </p:cNvPr>
          <p:cNvSpPr txBox="1"/>
          <p:nvPr/>
        </p:nvSpPr>
        <p:spPr>
          <a:xfrm>
            <a:off x="45244" y="67707"/>
            <a:ext cx="5638800" cy="492443"/>
          </a:xfrm>
          <a:prstGeom prst="rect">
            <a:avLst/>
          </a:prstGeom>
          <a:noFill/>
        </p:spPr>
        <p:txBody>
          <a:bodyPr wrap="square">
            <a:spAutoFit/>
          </a:bodyPr>
          <a:lstStyle/>
          <a:p>
            <a:pPr algn="ctr"/>
            <a:r>
              <a:rPr lang="en-US" sz="1600" dirty="0"/>
              <a:t>“Hydrothermal vents, chimneys, and tube worms.”.</a:t>
            </a:r>
          </a:p>
          <a:p>
            <a:pPr algn="ctr"/>
            <a:r>
              <a:rPr lang="en-US" dirty="0"/>
              <a:t>(Image credit: ROV </a:t>
            </a:r>
            <a:r>
              <a:rPr lang="en-US" dirty="0" err="1"/>
              <a:t>SuBastian</a:t>
            </a:r>
            <a:r>
              <a:rPr lang="en-US" dirty="0"/>
              <a:t> / Schmidt Ocean Institute)”</a:t>
            </a:r>
          </a:p>
        </p:txBody>
      </p:sp>
    </p:spTree>
    <p:extLst>
      <p:ext uri="{BB962C8B-B14F-4D97-AF65-F5344CB8AC3E}">
        <p14:creationId xmlns:p14="http://schemas.microsoft.com/office/powerpoint/2010/main" val="1973468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33171D-3FA9-4BEF-AEF0-72C80EA89420}"/>
              </a:ext>
            </a:extLst>
          </p:cNvPr>
          <p:cNvPicPr>
            <a:picLocks noChangeAspect="1"/>
          </p:cNvPicPr>
          <p:nvPr/>
        </p:nvPicPr>
        <p:blipFill>
          <a:blip r:embed="rId2"/>
          <a:stretch>
            <a:fillRect/>
          </a:stretch>
        </p:blipFill>
        <p:spPr>
          <a:xfrm>
            <a:off x="1112044" y="1462881"/>
            <a:ext cx="3680564" cy="2518886"/>
          </a:xfrm>
          <a:prstGeom prst="rect">
            <a:avLst/>
          </a:prstGeom>
        </p:spPr>
      </p:pic>
      <p:sp>
        <p:nvSpPr>
          <p:cNvPr id="3" name="TextBox 2">
            <a:extLst>
              <a:ext uri="{FF2B5EF4-FFF2-40B4-BE49-F238E27FC236}">
                <a16:creationId xmlns:a16="http://schemas.microsoft.com/office/drawing/2014/main" id="{7B2BBAFA-0899-4EA5-9395-37A689CC8E9A}"/>
              </a:ext>
            </a:extLst>
          </p:cNvPr>
          <p:cNvSpPr txBox="1"/>
          <p:nvPr/>
        </p:nvSpPr>
        <p:spPr>
          <a:xfrm>
            <a:off x="502444" y="91281"/>
            <a:ext cx="5303044" cy="1169551"/>
          </a:xfrm>
          <a:prstGeom prst="rect">
            <a:avLst/>
          </a:prstGeom>
          <a:noFill/>
        </p:spPr>
        <p:txBody>
          <a:bodyPr wrap="square" rtlCol="0">
            <a:spAutoFit/>
          </a:bodyPr>
          <a:lstStyle/>
          <a:p>
            <a:pPr algn="ctr"/>
            <a:r>
              <a:rPr lang="en-US" dirty="0"/>
              <a:t>Close up of 8 ft long tubeworms at 5000 feet near Hydrothermal Vent. </a:t>
            </a:r>
          </a:p>
          <a:p>
            <a:pPr algn="ctr"/>
            <a:r>
              <a:rPr lang="en-US" dirty="0"/>
              <a:t>“They depend on bacteria that live inside them for their food. This type of mutually beneficial relationship between two organisms is known as symbiosis. The bacteria actually convert the chemicals from the hydrothermal vents into organic molecules that provide food for the worm. (Note the bright red plume.) </a:t>
            </a:r>
            <a:r>
              <a:rPr lang="en-US" b="1" dirty="0"/>
              <a:t>This is a specialized organ used for exchanging compounds such as </a:t>
            </a:r>
          </a:p>
          <a:p>
            <a:pPr algn="ctr"/>
            <a:r>
              <a:rPr lang="en-US" b="1" dirty="0"/>
              <a:t>oxygen, carbon dioxide, and hydrogen sulphide with the seawater.”</a:t>
            </a:r>
          </a:p>
        </p:txBody>
      </p:sp>
    </p:spTree>
    <p:extLst>
      <p:ext uri="{BB962C8B-B14F-4D97-AF65-F5344CB8AC3E}">
        <p14:creationId xmlns:p14="http://schemas.microsoft.com/office/powerpoint/2010/main" val="4255616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C866-7468-41BC-BAA3-6CFE801B1221}"/>
              </a:ext>
            </a:extLst>
          </p:cNvPr>
          <p:cNvPicPr>
            <a:picLocks noChangeAspect="1"/>
          </p:cNvPicPr>
          <p:nvPr/>
        </p:nvPicPr>
        <p:blipFill>
          <a:blip r:embed="rId2"/>
          <a:stretch>
            <a:fillRect/>
          </a:stretch>
        </p:blipFill>
        <p:spPr>
          <a:xfrm>
            <a:off x="45244" y="700881"/>
            <a:ext cx="5729288" cy="3222725"/>
          </a:xfrm>
          <a:prstGeom prst="rect">
            <a:avLst/>
          </a:prstGeom>
        </p:spPr>
      </p:pic>
      <p:sp>
        <p:nvSpPr>
          <p:cNvPr id="3" name="TextBox 2">
            <a:extLst>
              <a:ext uri="{FF2B5EF4-FFF2-40B4-BE49-F238E27FC236}">
                <a16:creationId xmlns:a16="http://schemas.microsoft.com/office/drawing/2014/main" id="{5420EA67-E35A-4DFD-955E-3C2EA79B5458}"/>
              </a:ext>
            </a:extLst>
          </p:cNvPr>
          <p:cNvSpPr txBox="1"/>
          <p:nvPr/>
        </p:nvSpPr>
        <p:spPr>
          <a:xfrm>
            <a:off x="45244" y="91281"/>
            <a:ext cx="5638800" cy="553998"/>
          </a:xfrm>
          <a:prstGeom prst="rect">
            <a:avLst/>
          </a:prstGeom>
          <a:noFill/>
        </p:spPr>
        <p:txBody>
          <a:bodyPr wrap="square" rtlCol="0">
            <a:spAutoFit/>
          </a:bodyPr>
          <a:lstStyle/>
          <a:p>
            <a:pPr algn="ctr"/>
            <a:r>
              <a:rPr lang="en-US" dirty="0"/>
              <a:t>“Species like tubeworms, </a:t>
            </a:r>
            <a:r>
              <a:rPr lang="en-US" dirty="0" err="1"/>
              <a:t>Riftia</a:t>
            </a:r>
            <a:r>
              <a:rPr lang="en-US" dirty="0"/>
              <a:t> </a:t>
            </a:r>
            <a:r>
              <a:rPr lang="en-US" dirty="0" err="1"/>
              <a:t>pachyptila</a:t>
            </a:r>
            <a:r>
              <a:rPr lang="en-US" dirty="0"/>
              <a:t>, such as these found near the Galapagos islands, represent the kinds of life that can persist near </a:t>
            </a:r>
            <a:r>
              <a:rPr lang="en-US" b="1" u="sng" dirty="0"/>
              <a:t>deep sea hydrothermal vents</a:t>
            </a:r>
            <a:r>
              <a:rPr lang="en-US" dirty="0"/>
              <a:t>.”                                 Credit: NOAA </a:t>
            </a:r>
            <a:r>
              <a:rPr lang="en-US" dirty="0" err="1"/>
              <a:t>Okeanos</a:t>
            </a:r>
            <a:r>
              <a:rPr lang="en-US" dirty="0"/>
              <a:t> Explorer Program, Galapagos Rift Expedition 2011.</a:t>
            </a:r>
          </a:p>
        </p:txBody>
      </p:sp>
    </p:spTree>
    <p:extLst>
      <p:ext uri="{BB962C8B-B14F-4D97-AF65-F5344CB8AC3E}">
        <p14:creationId xmlns:p14="http://schemas.microsoft.com/office/powerpoint/2010/main" val="1745125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A26225-FB11-5B45-3105-EA42BAEEFD53}"/>
              </a:ext>
            </a:extLst>
          </p:cNvPr>
          <p:cNvSpPr txBox="1"/>
          <p:nvPr/>
        </p:nvSpPr>
        <p:spPr>
          <a:xfrm>
            <a:off x="1035844" y="1234281"/>
            <a:ext cx="4038600" cy="2123658"/>
          </a:xfrm>
          <a:prstGeom prst="rect">
            <a:avLst/>
          </a:prstGeom>
          <a:noFill/>
        </p:spPr>
        <p:txBody>
          <a:bodyPr wrap="square" rtlCol="0">
            <a:spAutoFit/>
          </a:bodyPr>
          <a:lstStyle/>
          <a:p>
            <a:r>
              <a:rPr lang="en-US" sz="6600" dirty="0"/>
              <a:t>Vents and chemicals</a:t>
            </a:r>
          </a:p>
        </p:txBody>
      </p:sp>
    </p:spTree>
    <p:extLst>
      <p:ext uri="{BB962C8B-B14F-4D97-AF65-F5344CB8AC3E}">
        <p14:creationId xmlns:p14="http://schemas.microsoft.com/office/powerpoint/2010/main" val="2444310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8942ED-8E81-4A2C-A1B2-9459BFD3EA3F}"/>
              </a:ext>
            </a:extLst>
          </p:cNvPr>
          <p:cNvPicPr>
            <a:picLocks noChangeAspect="1"/>
          </p:cNvPicPr>
          <p:nvPr/>
        </p:nvPicPr>
        <p:blipFill>
          <a:blip r:embed="rId2"/>
          <a:stretch>
            <a:fillRect/>
          </a:stretch>
        </p:blipFill>
        <p:spPr>
          <a:xfrm>
            <a:off x="0" y="-93175"/>
            <a:ext cx="1924013" cy="2837253"/>
          </a:xfrm>
          <a:prstGeom prst="rect">
            <a:avLst/>
          </a:prstGeom>
        </p:spPr>
      </p:pic>
      <p:pic>
        <p:nvPicPr>
          <p:cNvPr id="3" name="Picture 2">
            <a:extLst>
              <a:ext uri="{FF2B5EF4-FFF2-40B4-BE49-F238E27FC236}">
                <a16:creationId xmlns:a16="http://schemas.microsoft.com/office/drawing/2014/main" id="{68AFCFA1-7632-445B-B362-21597E120310}"/>
              </a:ext>
            </a:extLst>
          </p:cNvPr>
          <p:cNvPicPr>
            <a:picLocks noChangeAspect="1"/>
          </p:cNvPicPr>
          <p:nvPr/>
        </p:nvPicPr>
        <p:blipFill>
          <a:blip r:embed="rId3"/>
          <a:stretch>
            <a:fillRect/>
          </a:stretch>
        </p:blipFill>
        <p:spPr>
          <a:xfrm>
            <a:off x="1950244" y="1244019"/>
            <a:ext cx="4083844" cy="3062883"/>
          </a:xfrm>
          <a:prstGeom prst="rect">
            <a:avLst/>
          </a:prstGeom>
        </p:spPr>
      </p:pic>
    </p:spTree>
    <p:extLst>
      <p:ext uri="{BB962C8B-B14F-4D97-AF65-F5344CB8AC3E}">
        <p14:creationId xmlns:p14="http://schemas.microsoft.com/office/powerpoint/2010/main" val="1137794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6F3938-D02F-4461-BF97-B1FD4604611D}"/>
              </a:ext>
            </a:extLst>
          </p:cNvPr>
          <p:cNvPicPr>
            <a:picLocks noChangeAspect="1"/>
          </p:cNvPicPr>
          <p:nvPr/>
        </p:nvPicPr>
        <p:blipFill>
          <a:blip r:embed="rId2"/>
          <a:stretch>
            <a:fillRect/>
          </a:stretch>
        </p:blipFill>
        <p:spPr>
          <a:xfrm>
            <a:off x="-3003093" y="-518319"/>
            <a:ext cx="8745795" cy="4876800"/>
          </a:xfrm>
          <a:prstGeom prst="rect">
            <a:avLst/>
          </a:prstGeom>
        </p:spPr>
      </p:pic>
    </p:spTree>
    <p:extLst>
      <p:ext uri="{BB962C8B-B14F-4D97-AF65-F5344CB8AC3E}">
        <p14:creationId xmlns:p14="http://schemas.microsoft.com/office/powerpoint/2010/main" val="3232236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A080E-84C3-4FB9-B6E0-5FD64CF9D055}"/>
              </a:ext>
            </a:extLst>
          </p:cNvPr>
          <p:cNvSpPr txBox="1"/>
          <p:nvPr/>
        </p:nvSpPr>
        <p:spPr>
          <a:xfrm>
            <a:off x="578644" y="1281153"/>
            <a:ext cx="5105400" cy="3016210"/>
          </a:xfrm>
          <a:prstGeom prst="rect">
            <a:avLst/>
          </a:prstGeom>
          <a:noFill/>
        </p:spPr>
        <p:txBody>
          <a:bodyPr wrap="square" rtlCol="0">
            <a:spAutoFit/>
          </a:bodyPr>
          <a:lstStyle/>
          <a:p>
            <a:r>
              <a:rPr lang="en-US" dirty="0"/>
              <a:t>“The Making of Life” by Michael L. Wong                                        Planetary Report</a:t>
            </a:r>
          </a:p>
          <a:p>
            <a:r>
              <a:rPr lang="en-US" dirty="0"/>
              <a:t>“The Possible Emergence of Life and Differentiation of a Shallow Biosphere on</a:t>
            </a:r>
          </a:p>
          <a:p>
            <a:r>
              <a:rPr lang="en-US" dirty="0"/>
              <a:t> Irradiated Icy Worlds: The Example of Europa”                        Astrobiology Magazine</a:t>
            </a:r>
          </a:p>
          <a:p>
            <a:r>
              <a:rPr lang="en-US" u="sng" dirty="0"/>
              <a:t>The Ecology of Deep-Sea Hydrothermal Vents                        </a:t>
            </a:r>
            <a:r>
              <a:rPr lang="en-US" dirty="0"/>
              <a:t>by Cindy Lee Van Dover                    “The Drive to Life on Wet and Icy Worlds”                                Astrobiology Magazine</a:t>
            </a:r>
          </a:p>
          <a:p>
            <a:r>
              <a:rPr lang="en-US" dirty="0"/>
              <a:t>“Europa Erupts! Possible Geyser of Water Seen on Jupiter’s Moon”                     Slate</a:t>
            </a:r>
            <a:endParaRPr lang="en-US" cap="all" dirty="0"/>
          </a:p>
          <a:p>
            <a:r>
              <a:rPr lang="en-US" dirty="0"/>
              <a:t>“A List of Animals that live near Thermal Vents”                                             Animals</a:t>
            </a:r>
          </a:p>
          <a:p>
            <a:r>
              <a:rPr lang="en-US" dirty="0"/>
              <a:t>“Looking for LUCA- the Last Universal Common Ancestor”          Astrobiology Magazine</a:t>
            </a:r>
          </a:p>
          <a:p>
            <a:r>
              <a:rPr lang="en-US" dirty="0"/>
              <a:t>“Astrobiology Top 10: Could Shallow Biospheres Exist Beneath the Icy Ceilings of Ocean Moons?”	                                                                    Astrobiology Magazine</a:t>
            </a:r>
          </a:p>
          <a:p>
            <a:r>
              <a:rPr lang="en-US" u="sng" dirty="0"/>
              <a:t>The Astrobiology Primer: An Outline of General Knowledge-</a:t>
            </a:r>
            <a:r>
              <a:rPr lang="en-US" dirty="0"/>
              <a:t>--Version 1, 2006                                     by Lucas J. Mix et al</a:t>
            </a:r>
          </a:p>
          <a:p>
            <a:r>
              <a:rPr lang="en-US" dirty="0"/>
              <a:t>“Exploring Life’s Origins”		          Exploring Origins Project – NSF</a:t>
            </a:r>
          </a:p>
          <a:p>
            <a:r>
              <a:rPr lang="en-US" dirty="0"/>
              <a:t>“Enceladus Ocean Moon”			                     Cassini</a:t>
            </a:r>
          </a:p>
          <a:p>
            <a:r>
              <a:rPr lang="en-US" dirty="0"/>
              <a:t>“Enceladus’ Sea Floor has Hydrothermal Vents like Ours”                     Astronomy.com</a:t>
            </a:r>
          </a:p>
          <a:p>
            <a:r>
              <a:rPr lang="en-US" dirty="0"/>
              <a:t>“NASA Finds Evidence of Hydrothermal Vents on Saturn’s Moon Enceladus”   Pop Mech</a:t>
            </a:r>
          </a:p>
          <a:p>
            <a:r>
              <a:rPr lang="en-US" dirty="0"/>
              <a:t>“Hydrothermal Vents and the Origins of Life”                                    Chemistry World</a:t>
            </a:r>
          </a:p>
          <a:p>
            <a:r>
              <a:rPr lang="en-US" dirty="0"/>
              <a:t>          </a:t>
            </a:r>
            <a:r>
              <a:rPr lang="en-US" u="sng" dirty="0"/>
              <a:t>                      </a:t>
            </a:r>
          </a:p>
          <a:p>
            <a:r>
              <a:rPr lang="en-US" dirty="0"/>
              <a:t>      </a:t>
            </a:r>
          </a:p>
        </p:txBody>
      </p:sp>
      <p:sp>
        <p:nvSpPr>
          <p:cNvPr id="3" name="TextBox 2">
            <a:extLst>
              <a:ext uri="{FF2B5EF4-FFF2-40B4-BE49-F238E27FC236}">
                <a16:creationId xmlns:a16="http://schemas.microsoft.com/office/drawing/2014/main" id="{5B9F9B14-8E36-43BC-BD0B-796281251890}"/>
              </a:ext>
            </a:extLst>
          </p:cNvPr>
          <p:cNvSpPr txBox="1"/>
          <p:nvPr/>
        </p:nvSpPr>
        <p:spPr>
          <a:xfrm>
            <a:off x="2255044" y="548481"/>
            <a:ext cx="1981200" cy="246221"/>
          </a:xfrm>
          <a:prstGeom prst="rect">
            <a:avLst/>
          </a:prstGeom>
          <a:noFill/>
        </p:spPr>
        <p:txBody>
          <a:bodyPr wrap="square" rtlCol="0">
            <a:spAutoFit/>
          </a:bodyPr>
          <a:lstStyle/>
          <a:p>
            <a:r>
              <a:rPr lang="en-US" dirty="0"/>
              <a:t>References</a:t>
            </a:r>
          </a:p>
        </p:txBody>
      </p:sp>
    </p:spTree>
    <p:extLst>
      <p:ext uri="{BB962C8B-B14F-4D97-AF65-F5344CB8AC3E}">
        <p14:creationId xmlns:p14="http://schemas.microsoft.com/office/powerpoint/2010/main" val="3325658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7/71/Enceladus_%22Cold_geyser%22_Model.jpg">
            <a:extLst>
              <a:ext uri="{FF2B5EF4-FFF2-40B4-BE49-F238E27FC236}">
                <a16:creationId xmlns:a16="http://schemas.microsoft.com/office/drawing/2014/main" id="{AF3F6BB3-CD99-4D99-AC18-49A2C95A2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82"/>
            <a:ext cx="5724525" cy="4297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04A69E-ED1A-42F3-BC70-7953185490CC}"/>
              </a:ext>
            </a:extLst>
          </p:cNvPr>
          <p:cNvSpPr txBox="1"/>
          <p:nvPr/>
        </p:nvSpPr>
        <p:spPr>
          <a:xfrm>
            <a:off x="4160044" y="2529681"/>
            <a:ext cx="838200" cy="246221"/>
          </a:xfrm>
          <a:prstGeom prst="rect">
            <a:avLst/>
          </a:prstGeom>
          <a:noFill/>
        </p:spPr>
        <p:txBody>
          <a:bodyPr wrap="square" rtlCol="0">
            <a:spAutoFit/>
          </a:bodyPr>
          <a:lstStyle/>
          <a:p>
            <a:r>
              <a:rPr lang="en-US" dirty="0"/>
              <a:t>32 ° F</a:t>
            </a:r>
          </a:p>
        </p:txBody>
      </p:sp>
    </p:spTree>
    <p:extLst>
      <p:ext uri="{BB962C8B-B14F-4D97-AF65-F5344CB8AC3E}">
        <p14:creationId xmlns:p14="http://schemas.microsoft.com/office/powerpoint/2010/main" val="1278969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ci.esa.int/science-e-media/img/b4/Cassini_Enceladus_condensation_mechanisms_625.jpg">
            <a:extLst>
              <a:ext uri="{FF2B5EF4-FFF2-40B4-BE49-F238E27FC236}">
                <a16:creationId xmlns:a16="http://schemas.microsoft.com/office/drawing/2014/main" id="{80E38FAC-A31C-4C11-81B2-937E874B1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038"/>
            <a:ext cx="5729288" cy="39512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6D5DB1-33B0-4938-B217-ED96FAE264FF}"/>
              </a:ext>
            </a:extLst>
          </p:cNvPr>
          <p:cNvSpPr txBox="1"/>
          <p:nvPr/>
        </p:nvSpPr>
        <p:spPr>
          <a:xfrm>
            <a:off x="731044" y="2529681"/>
            <a:ext cx="2362200" cy="400110"/>
          </a:xfrm>
          <a:prstGeom prst="rect">
            <a:avLst/>
          </a:prstGeom>
          <a:noFill/>
        </p:spPr>
        <p:txBody>
          <a:bodyPr wrap="square" rtlCol="0">
            <a:spAutoFit/>
          </a:bodyPr>
          <a:lstStyle/>
          <a:p>
            <a:r>
              <a:rPr lang="en-US" dirty="0"/>
              <a:t>Sodium ,chlorine, potassium,               anion, carbon trioxide</a:t>
            </a:r>
          </a:p>
        </p:txBody>
      </p:sp>
      <p:sp>
        <p:nvSpPr>
          <p:cNvPr id="3" name="TextBox 2">
            <a:extLst>
              <a:ext uri="{FF2B5EF4-FFF2-40B4-BE49-F238E27FC236}">
                <a16:creationId xmlns:a16="http://schemas.microsoft.com/office/drawing/2014/main" id="{67D1289B-E141-403C-8C2B-2354EC2FE09B}"/>
              </a:ext>
            </a:extLst>
          </p:cNvPr>
          <p:cNvSpPr txBox="1"/>
          <p:nvPr/>
        </p:nvSpPr>
        <p:spPr>
          <a:xfrm>
            <a:off x="4312444" y="1158081"/>
            <a:ext cx="1066800" cy="215444"/>
          </a:xfrm>
          <a:prstGeom prst="rect">
            <a:avLst/>
          </a:prstGeom>
          <a:noFill/>
        </p:spPr>
        <p:txBody>
          <a:bodyPr wrap="square" rtlCol="0">
            <a:spAutoFit/>
          </a:bodyPr>
          <a:lstStyle/>
          <a:p>
            <a:r>
              <a:rPr lang="en-US" sz="800" dirty="0"/>
              <a:t>Sodium chloride</a:t>
            </a:r>
          </a:p>
        </p:txBody>
      </p:sp>
    </p:spTree>
    <p:extLst>
      <p:ext uri="{BB962C8B-B14F-4D97-AF65-F5344CB8AC3E}">
        <p14:creationId xmlns:p14="http://schemas.microsoft.com/office/powerpoint/2010/main" val="583133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Picture">
            <a:extLst>
              <a:ext uri="{FF2B5EF4-FFF2-40B4-BE49-F238E27FC236}">
                <a16:creationId xmlns:a16="http://schemas.microsoft.com/office/drawing/2014/main" id="{7C080605-8E2A-42AF-902B-040531A12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9" y="299623"/>
            <a:ext cx="5729288" cy="32242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9048C0-2CDE-44CE-AA18-FDB564021CEF}"/>
              </a:ext>
            </a:extLst>
          </p:cNvPr>
          <p:cNvSpPr txBox="1"/>
          <p:nvPr/>
        </p:nvSpPr>
        <p:spPr>
          <a:xfrm>
            <a:off x="0" y="396081"/>
            <a:ext cx="654844" cy="246221"/>
          </a:xfrm>
          <a:prstGeom prst="rect">
            <a:avLst/>
          </a:prstGeom>
          <a:noFill/>
        </p:spPr>
        <p:txBody>
          <a:bodyPr wrap="square" rtlCol="0">
            <a:spAutoFit/>
          </a:bodyPr>
          <a:lstStyle/>
          <a:p>
            <a:r>
              <a:rPr lang="en-US" dirty="0"/>
              <a:t>Helium </a:t>
            </a:r>
          </a:p>
        </p:txBody>
      </p:sp>
      <p:sp>
        <p:nvSpPr>
          <p:cNvPr id="3" name="TextBox 2">
            <a:extLst>
              <a:ext uri="{FF2B5EF4-FFF2-40B4-BE49-F238E27FC236}">
                <a16:creationId xmlns:a16="http://schemas.microsoft.com/office/drawing/2014/main" id="{1612EE36-5E50-4E19-BBB9-EB0A73044C11}"/>
              </a:ext>
            </a:extLst>
          </p:cNvPr>
          <p:cNvSpPr txBox="1"/>
          <p:nvPr/>
        </p:nvSpPr>
        <p:spPr>
          <a:xfrm>
            <a:off x="654844" y="396081"/>
            <a:ext cx="838200" cy="246221"/>
          </a:xfrm>
          <a:prstGeom prst="rect">
            <a:avLst/>
          </a:prstGeom>
          <a:noFill/>
        </p:spPr>
        <p:txBody>
          <a:bodyPr wrap="square" rtlCol="0">
            <a:spAutoFit/>
          </a:bodyPr>
          <a:lstStyle/>
          <a:p>
            <a:r>
              <a:rPr lang="en-US" dirty="0"/>
              <a:t>manganese</a:t>
            </a:r>
          </a:p>
        </p:txBody>
      </p:sp>
      <p:sp>
        <p:nvSpPr>
          <p:cNvPr id="4" name="TextBox 3">
            <a:extLst>
              <a:ext uri="{FF2B5EF4-FFF2-40B4-BE49-F238E27FC236}">
                <a16:creationId xmlns:a16="http://schemas.microsoft.com/office/drawing/2014/main" id="{EBEDB5F5-3FF0-4E45-B3D3-3D0ABA976C46}"/>
              </a:ext>
            </a:extLst>
          </p:cNvPr>
          <p:cNvSpPr txBox="1"/>
          <p:nvPr/>
        </p:nvSpPr>
        <p:spPr>
          <a:xfrm>
            <a:off x="1645444" y="394537"/>
            <a:ext cx="1295400" cy="246221"/>
          </a:xfrm>
          <a:prstGeom prst="rect">
            <a:avLst/>
          </a:prstGeom>
          <a:noFill/>
        </p:spPr>
        <p:txBody>
          <a:bodyPr wrap="square" rtlCol="0">
            <a:spAutoFit/>
          </a:bodyPr>
          <a:lstStyle/>
          <a:p>
            <a:r>
              <a:rPr lang="en-US" dirty="0"/>
              <a:t>Hydrous iron oxide</a:t>
            </a:r>
          </a:p>
        </p:txBody>
      </p:sp>
      <p:sp>
        <p:nvSpPr>
          <p:cNvPr id="5" name="TextBox 4">
            <a:extLst>
              <a:ext uri="{FF2B5EF4-FFF2-40B4-BE49-F238E27FC236}">
                <a16:creationId xmlns:a16="http://schemas.microsoft.com/office/drawing/2014/main" id="{58233CD7-AFB2-4F28-92D6-9E8278443C8F}"/>
              </a:ext>
            </a:extLst>
          </p:cNvPr>
          <p:cNvSpPr txBox="1"/>
          <p:nvPr/>
        </p:nvSpPr>
        <p:spPr>
          <a:xfrm>
            <a:off x="2811066" y="235887"/>
            <a:ext cx="654844" cy="246221"/>
          </a:xfrm>
          <a:prstGeom prst="rect">
            <a:avLst/>
          </a:prstGeom>
          <a:noFill/>
        </p:spPr>
        <p:txBody>
          <a:bodyPr wrap="square" rtlCol="0">
            <a:spAutoFit/>
          </a:bodyPr>
          <a:lstStyle/>
          <a:p>
            <a:r>
              <a:rPr lang="en-US" dirty="0"/>
              <a:t>iron</a:t>
            </a:r>
          </a:p>
        </p:txBody>
      </p:sp>
      <p:sp>
        <p:nvSpPr>
          <p:cNvPr id="6" name="TextBox 5">
            <a:extLst>
              <a:ext uri="{FF2B5EF4-FFF2-40B4-BE49-F238E27FC236}">
                <a16:creationId xmlns:a16="http://schemas.microsoft.com/office/drawing/2014/main" id="{CDAD35B9-506B-471B-B4C2-CB42EC4AFE23}"/>
              </a:ext>
            </a:extLst>
          </p:cNvPr>
          <p:cNvSpPr txBox="1"/>
          <p:nvPr/>
        </p:nvSpPr>
        <p:spPr>
          <a:xfrm>
            <a:off x="3245644" y="394537"/>
            <a:ext cx="685800" cy="246221"/>
          </a:xfrm>
          <a:prstGeom prst="rect">
            <a:avLst/>
          </a:prstGeom>
          <a:noFill/>
        </p:spPr>
        <p:txBody>
          <a:bodyPr wrap="square" rtlCol="0">
            <a:spAutoFit/>
          </a:bodyPr>
          <a:lstStyle/>
          <a:p>
            <a:r>
              <a:rPr lang="en-US" dirty="0"/>
              <a:t>methane</a:t>
            </a:r>
          </a:p>
        </p:txBody>
      </p:sp>
      <p:sp>
        <p:nvSpPr>
          <p:cNvPr id="7" name="TextBox 6">
            <a:extLst>
              <a:ext uri="{FF2B5EF4-FFF2-40B4-BE49-F238E27FC236}">
                <a16:creationId xmlns:a16="http://schemas.microsoft.com/office/drawing/2014/main" id="{8B28F08C-A580-42A9-8D13-1DC291054560}"/>
              </a:ext>
            </a:extLst>
          </p:cNvPr>
          <p:cNvSpPr txBox="1"/>
          <p:nvPr/>
        </p:nvSpPr>
        <p:spPr>
          <a:xfrm>
            <a:off x="4287961" y="460306"/>
            <a:ext cx="1219200" cy="246221"/>
          </a:xfrm>
          <a:prstGeom prst="rect">
            <a:avLst/>
          </a:prstGeom>
          <a:noFill/>
        </p:spPr>
        <p:txBody>
          <a:bodyPr wrap="square" rtlCol="0">
            <a:spAutoFit/>
          </a:bodyPr>
          <a:lstStyle/>
          <a:p>
            <a:r>
              <a:rPr lang="en-US" dirty="0"/>
              <a:t>Carbon dioxide</a:t>
            </a:r>
          </a:p>
        </p:txBody>
      </p:sp>
    </p:spTree>
    <p:extLst>
      <p:ext uri="{BB962C8B-B14F-4D97-AF65-F5344CB8AC3E}">
        <p14:creationId xmlns:p14="http://schemas.microsoft.com/office/powerpoint/2010/main" val="65224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dailymail.co.uk/i/pix/2015/03/11/268BD89700000578-0-image-a-7_1426101753476.jpg">
            <a:extLst>
              <a:ext uri="{FF2B5EF4-FFF2-40B4-BE49-F238E27FC236}">
                <a16:creationId xmlns:a16="http://schemas.microsoft.com/office/drawing/2014/main" id="{7F2BF0F0-E87B-4A0D-9F25-420980A6D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44" y="0"/>
            <a:ext cx="5139531" cy="4207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393B1D-73AD-4159-946E-18B891EA6AA4}"/>
              </a:ext>
            </a:extLst>
          </p:cNvPr>
          <p:cNvSpPr txBox="1"/>
          <p:nvPr/>
        </p:nvSpPr>
        <p:spPr>
          <a:xfrm>
            <a:off x="1035844" y="4051142"/>
            <a:ext cx="1405731" cy="276999"/>
          </a:xfrm>
          <a:prstGeom prst="rect">
            <a:avLst/>
          </a:prstGeom>
          <a:noFill/>
        </p:spPr>
        <p:txBody>
          <a:bodyPr wrap="square" rtlCol="0">
            <a:spAutoFit/>
          </a:bodyPr>
          <a:lstStyle/>
          <a:p>
            <a:r>
              <a:rPr lang="en-US" sz="1200" b="1" dirty="0"/>
              <a:t>Not from Life</a:t>
            </a:r>
          </a:p>
        </p:txBody>
      </p:sp>
      <p:sp>
        <p:nvSpPr>
          <p:cNvPr id="3" name="TextBox 2">
            <a:extLst>
              <a:ext uri="{FF2B5EF4-FFF2-40B4-BE49-F238E27FC236}">
                <a16:creationId xmlns:a16="http://schemas.microsoft.com/office/drawing/2014/main" id="{48CA6476-7563-4EB7-9238-39D3C521FB0C}"/>
              </a:ext>
            </a:extLst>
          </p:cNvPr>
          <p:cNvSpPr txBox="1"/>
          <p:nvPr/>
        </p:nvSpPr>
        <p:spPr>
          <a:xfrm>
            <a:off x="315913" y="2605881"/>
            <a:ext cx="3005931" cy="400110"/>
          </a:xfrm>
          <a:prstGeom prst="rect">
            <a:avLst/>
          </a:prstGeom>
          <a:noFill/>
        </p:spPr>
        <p:txBody>
          <a:bodyPr wrap="square" rtlCol="0">
            <a:spAutoFit/>
          </a:bodyPr>
          <a:lstStyle/>
          <a:p>
            <a:r>
              <a:rPr lang="en-US" dirty="0" err="1">
                <a:solidFill>
                  <a:schemeClr val="bg2"/>
                </a:solidFill>
              </a:rPr>
              <a:t>Clathtrate</a:t>
            </a:r>
            <a:r>
              <a:rPr lang="en-US" dirty="0">
                <a:solidFill>
                  <a:schemeClr val="bg2"/>
                </a:solidFill>
              </a:rPr>
              <a:t> - a compound in which one component is enclosed within the crystal structure of another</a:t>
            </a:r>
          </a:p>
        </p:txBody>
      </p:sp>
    </p:spTree>
    <p:extLst>
      <p:ext uri="{BB962C8B-B14F-4D97-AF65-F5344CB8AC3E}">
        <p14:creationId xmlns:p14="http://schemas.microsoft.com/office/powerpoint/2010/main" val="2973079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load.wikimedia.org/wikipedia/commons/thumb/b/b8/Deep_sea_vent_chemistry_diagram.jpg/350px-Deep_sea_vent_chemistry_diagram.jpg">
            <a:extLst>
              <a:ext uri="{FF2B5EF4-FFF2-40B4-BE49-F238E27FC236}">
                <a16:creationId xmlns:a16="http://schemas.microsoft.com/office/drawing/2014/main" id="{911BC236-1682-4883-93D6-C61CB5117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4" y="777136"/>
            <a:ext cx="4729463" cy="274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63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153555-0119-434C-8063-B278ACB0C217}"/>
              </a:ext>
            </a:extLst>
          </p:cNvPr>
          <p:cNvPicPr>
            <a:picLocks noChangeAspect="1"/>
          </p:cNvPicPr>
          <p:nvPr/>
        </p:nvPicPr>
        <p:blipFill>
          <a:blip r:embed="rId2"/>
          <a:stretch>
            <a:fillRect/>
          </a:stretch>
        </p:blipFill>
        <p:spPr>
          <a:xfrm>
            <a:off x="21691" y="1462881"/>
            <a:ext cx="5729288" cy="2934640"/>
          </a:xfrm>
          <a:prstGeom prst="rect">
            <a:avLst/>
          </a:prstGeom>
        </p:spPr>
      </p:pic>
      <p:sp>
        <p:nvSpPr>
          <p:cNvPr id="3" name="Rectangle 2">
            <a:extLst>
              <a:ext uri="{FF2B5EF4-FFF2-40B4-BE49-F238E27FC236}">
                <a16:creationId xmlns:a16="http://schemas.microsoft.com/office/drawing/2014/main" id="{76452BFB-14C5-42B1-9896-797B65C2E0EA}"/>
              </a:ext>
            </a:extLst>
          </p:cNvPr>
          <p:cNvSpPr/>
          <p:nvPr/>
        </p:nvSpPr>
        <p:spPr>
          <a:xfrm>
            <a:off x="502444" y="91281"/>
            <a:ext cx="5105400" cy="1231106"/>
          </a:xfrm>
          <a:prstGeom prst="rect">
            <a:avLst/>
          </a:prstGeom>
        </p:spPr>
        <p:txBody>
          <a:bodyPr wrap="square">
            <a:spAutoFit/>
          </a:bodyPr>
          <a:lstStyle/>
          <a:p>
            <a:pPr algn="ctr"/>
            <a:r>
              <a:rPr lang="en-US" dirty="0"/>
              <a:t>Cassini Spacecraft passed through Enceladus’ plumes.                                                     Data from NASA's Cassini spacecraft reveal </a:t>
            </a:r>
            <a:r>
              <a:rPr lang="en-US" b="1" dirty="0"/>
              <a:t>complex </a:t>
            </a:r>
            <a:r>
              <a:rPr lang="en-US" b="1" u="sng" dirty="0"/>
              <a:t>organic molecules </a:t>
            </a:r>
            <a:r>
              <a:rPr lang="en-US" dirty="0"/>
              <a:t>originating from Saturn’s icy moon Enceladus, strengthening the idea that this ocean world hosts conditions suitable for life. Research results show much larger, heavier molecules than ever before. …the makeup of the ejected ice and has recently identified </a:t>
            </a:r>
            <a:r>
              <a:rPr lang="en-US" b="1" dirty="0"/>
              <a:t>                                         </a:t>
            </a:r>
            <a:r>
              <a:rPr lang="en-US" sz="1400" b="1" dirty="0"/>
              <a:t>fragments of </a:t>
            </a:r>
            <a:r>
              <a:rPr lang="en-US" sz="1400" b="1" u="sng" dirty="0"/>
              <a:t>large, complex organic molecules.”</a:t>
            </a:r>
            <a:r>
              <a:rPr lang="en-US" sz="1400" b="1" dirty="0"/>
              <a:t>                     </a:t>
            </a:r>
            <a:r>
              <a:rPr lang="en-US" dirty="0"/>
              <a:t>Jet Propulsion Laboratory</a:t>
            </a:r>
          </a:p>
        </p:txBody>
      </p:sp>
      <p:sp>
        <p:nvSpPr>
          <p:cNvPr id="4" name="TextBox 3">
            <a:extLst>
              <a:ext uri="{FF2B5EF4-FFF2-40B4-BE49-F238E27FC236}">
                <a16:creationId xmlns:a16="http://schemas.microsoft.com/office/drawing/2014/main" id="{304E38FB-AA79-A6F8-16BF-C1F6174BCBEC}"/>
              </a:ext>
            </a:extLst>
          </p:cNvPr>
          <p:cNvSpPr txBox="1"/>
          <p:nvPr/>
        </p:nvSpPr>
        <p:spPr>
          <a:xfrm>
            <a:off x="121444" y="3977481"/>
            <a:ext cx="914400" cy="246221"/>
          </a:xfrm>
          <a:prstGeom prst="rect">
            <a:avLst/>
          </a:prstGeom>
          <a:noFill/>
        </p:spPr>
        <p:txBody>
          <a:bodyPr wrap="square" rtlCol="0">
            <a:spAutoFit/>
          </a:bodyPr>
          <a:lstStyle/>
          <a:p>
            <a:r>
              <a:rPr lang="en-US" dirty="0"/>
              <a:t>DETAIL</a:t>
            </a:r>
          </a:p>
        </p:txBody>
      </p:sp>
    </p:spTree>
    <p:extLst>
      <p:ext uri="{BB962C8B-B14F-4D97-AF65-F5344CB8AC3E}">
        <p14:creationId xmlns:p14="http://schemas.microsoft.com/office/powerpoint/2010/main" val="1702512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478474-77A9-4CF7-B3AA-FCAB56C67392}"/>
              </a:ext>
            </a:extLst>
          </p:cNvPr>
          <p:cNvPicPr>
            <a:picLocks noChangeAspect="1"/>
          </p:cNvPicPr>
          <p:nvPr/>
        </p:nvPicPr>
        <p:blipFill>
          <a:blip r:embed="rId2"/>
          <a:stretch>
            <a:fillRect/>
          </a:stretch>
        </p:blipFill>
        <p:spPr>
          <a:xfrm>
            <a:off x="0" y="198"/>
            <a:ext cx="5729288" cy="4296966"/>
          </a:xfrm>
          <a:prstGeom prst="rect">
            <a:avLst/>
          </a:prstGeom>
        </p:spPr>
      </p:pic>
    </p:spTree>
    <p:extLst>
      <p:ext uri="{BB962C8B-B14F-4D97-AF65-F5344CB8AC3E}">
        <p14:creationId xmlns:p14="http://schemas.microsoft.com/office/powerpoint/2010/main" val="1691506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27568-8638-4CBA-A9AB-302A1C45FC95}"/>
              </a:ext>
            </a:extLst>
          </p:cNvPr>
          <p:cNvPicPr>
            <a:picLocks noChangeAspect="1"/>
          </p:cNvPicPr>
          <p:nvPr/>
        </p:nvPicPr>
        <p:blipFill>
          <a:blip r:embed="rId2"/>
          <a:stretch>
            <a:fillRect/>
          </a:stretch>
        </p:blipFill>
        <p:spPr>
          <a:xfrm>
            <a:off x="0" y="198"/>
            <a:ext cx="5729288" cy="4296966"/>
          </a:xfrm>
          <a:prstGeom prst="rect">
            <a:avLst/>
          </a:prstGeom>
        </p:spPr>
      </p:pic>
    </p:spTree>
    <p:extLst>
      <p:ext uri="{BB962C8B-B14F-4D97-AF65-F5344CB8AC3E}">
        <p14:creationId xmlns:p14="http://schemas.microsoft.com/office/powerpoint/2010/main" val="3179616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frontiersin.org/files/Articles/195812/fmars-03-00072-HTML/image_m/fmars-03-00072-g003.jpg">
            <a:extLst>
              <a:ext uri="{FF2B5EF4-FFF2-40B4-BE49-F238E27FC236}">
                <a16:creationId xmlns:a16="http://schemas.microsoft.com/office/drawing/2014/main" id="{82C768B6-478C-4AEF-BDC9-536AD1D3D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4" y="68838"/>
            <a:ext cx="4339431" cy="422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115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B043A7-E04C-444A-9D48-DFACC04AB2AE}"/>
              </a:ext>
            </a:extLst>
          </p:cNvPr>
          <p:cNvPicPr>
            <a:picLocks noChangeAspect="1"/>
          </p:cNvPicPr>
          <p:nvPr/>
        </p:nvPicPr>
        <p:blipFill>
          <a:blip r:embed="rId2"/>
          <a:stretch>
            <a:fillRect/>
          </a:stretch>
        </p:blipFill>
        <p:spPr>
          <a:xfrm>
            <a:off x="0" y="198"/>
            <a:ext cx="5729288" cy="4296966"/>
          </a:xfrm>
          <a:prstGeom prst="rect">
            <a:avLst/>
          </a:prstGeom>
        </p:spPr>
      </p:pic>
      <p:sp>
        <p:nvSpPr>
          <p:cNvPr id="3" name="TextBox 2">
            <a:extLst>
              <a:ext uri="{FF2B5EF4-FFF2-40B4-BE49-F238E27FC236}">
                <a16:creationId xmlns:a16="http://schemas.microsoft.com/office/drawing/2014/main" id="{906F08BA-C8E8-47A9-17E9-B8295AB0D33C}"/>
              </a:ext>
            </a:extLst>
          </p:cNvPr>
          <p:cNvSpPr txBox="1"/>
          <p:nvPr/>
        </p:nvSpPr>
        <p:spPr>
          <a:xfrm>
            <a:off x="3779044" y="167481"/>
            <a:ext cx="1524000" cy="461665"/>
          </a:xfrm>
          <a:prstGeom prst="rect">
            <a:avLst/>
          </a:prstGeom>
          <a:noFill/>
        </p:spPr>
        <p:txBody>
          <a:bodyPr wrap="square" rtlCol="0">
            <a:spAutoFit/>
          </a:bodyPr>
          <a:lstStyle/>
          <a:p>
            <a:r>
              <a:rPr lang="en-US" sz="2400" dirty="0"/>
              <a:t>EARTH</a:t>
            </a:r>
          </a:p>
        </p:txBody>
      </p:sp>
    </p:spTree>
    <p:extLst>
      <p:ext uri="{BB962C8B-B14F-4D97-AF65-F5344CB8AC3E}">
        <p14:creationId xmlns:p14="http://schemas.microsoft.com/office/powerpoint/2010/main" val="3135665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F81C28-27AE-4658-ADA4-34F2E41CD55F}"/>
              </a:ext>
            </a:extLst>
          </p:cNvPr>
          <p:cNvSpPr txBox="1"/>
          <p:nvPr/>
        </p:nvSpPr>
        <p:spPr>
          <a:xfrm>
            <a:off x="2331244" y="97294"/>
            <a:ext cx="1371600" cy="246221"/>
          </a:xfrm>
          <a:prstGeom prst="rect">
            <a:avLst/>
          </a:prstGeom>
          <a:noFill/>
        </p:spPr>
        <p:txBody>
          <a:bodyPr wrap="square" rtlCol="0">
            <a:spAutoFit/>
          </a:bodyPr>
          <a:lstStyle/>
          <a:p>
            <a:r>
              <a:rPr lang="en-US" dirty="0"/>
              <a:t>References</a:t>
            </a:r>
          </a:p>
        </p:txBody>
      </p:sp>
      <p:sp>
        <p:nvSpPr>
          <p:cNvPr id="3" name="TextBox 2">
            <a:extLst>
              <a:ext uri="{FF2B5EF4-FFF2-40B4-BE49-F238E27FC236}">
                <a16:creationId xmlns:a16="http://schemas.microsoft.com/office/drawing/2014/main" id="{1175CB3E-1893-4745-9CEA-6D775E21E8EB}"/>
              </a:ext>
            </a:extLst>
          </p:cNvPr>
          <p:cNvSpPr txBox="1"/>
          <p:nvPr/>
        </p:nvSpPr>
        <p:spPr>
          <a:xfrm>
            <a:off x="516732" y="871407"/>
            <a:ext cx="5181600" cy="3323987"/>
          </a:xfrm>
          <a:prstGeom prst="rect">
            <a:avLst/>
          </a:prstGeom>
          <a:noFill/>
        </p:spPr>
        <p:txBody>
          <a:bodyPr wrap="square" rtlCol="0">
            <a:spAutoFit/>
          </a:bodyPr>
          <a:lstStyle/>
          <a:p>
            <a:r>
              <a:rPr lang="en-US" dirty="0"/>
              <a:t>“Complex Organics Bubble up from Ocean-world Enceladus” </a:t>
            </a:r>
          </a:p>
          <a:p>
            <a:r>
              <a:rPr lang="en-US" dirty="0"/>
              <a:t>                                                                                  NASA Solar System Exploration</a:t>
            </a:r>
          </a:p>
          <a:p>
            <a:r>
              <a:rPr lang="en-US" dirty="0"/>
              <a:t>“Metal Cells may have held the chemicals of Life’s Origin Captive”               Leslie Mullen</a:t>
            </a:r>
          </a:p>
          <a:p>
            <a:r>
              <a:rPr lang="en-US" dirty="0"/>
              <a:t>“Possible Keys to Life’s Chemistry Revealed in 50 Year-old Experiment”        Live Science </a:t>
            </a:r>
          </a:p>
          <a:p>
            <a:pPr lvl="0"/>
            <a:r>
              <a:rPr lang="en-US" dirty="0"/>
              <a:t>“</a:t>
            </a:r>
            <a:r>
              <a:rPr lang="en-US" dirty="0">
                <a:solidFill>
                  <a:srgbClr val="FFFFFF"/>
                </a:solidFill>
              </a:rPr>
              <a:t>“Earth Life may have Originated at Deep-sea Vents”                   Astrobiology Magazine</a:t>
            </a:r>
          </a:p>
          <a:p>
            <a:pPr lvl="0"/>
            <a:r>
              <a:rPr lang="en-US" dirty="0">
                <a:solidFill>
                  <a:srgbClr val="FFFFFF"/>
                </a:solidFill>
              </a:rPr>
              <a:t>“Complex Organic Molecules discovered in Enceladus’ Plumes could Hint At Life”</a:t>
            </a:r>
          </a:p>
          <a:p>
            <a:pPr lvl="0"/>
            <a:r>
              <a:rPr lang="en-US" dirty="0">
                <a:solidFill>
                  <a:srgbClr val="FFFFFF"/>
                </a:solidFill>
              </a:rPr>
              <a:t> 			                         Astrobiology Magazine</a:t>
            </a:r>
          </a:p>
          <a:p>
            <a:pPr lvl="0"/>
            <a:r>
              <a:rPr lang="en-US" dirty="0">
                <a:solidFill>
                  <a:srgbClr val="FFFFFF"/>
                </a:solidFill>
              </a:rPr>
              <a:t>“New Study Identifies Possible Ancestors to RNA”                        </a:t>
            </a:r>
            <a:r>
              <a:rPr lang="en-US" dirty="0"/>
              <a:t>Astrobiology Magazine</a:t>
            </a:r>
          </a:p>
          <a:p>
            <a:pPr lvl="0"/>
            <a:r>
              <a:rPr lang="en-US" dirty="0"/>
              <a:t>“What is Astrobiology“?”                                                                                   NASA</a:t>
            </a:r>
          </a:p>
          <a:p>
            <a:pPr lvl="0"/>
            <a:r>
              <a:rPr lang="en-US" dirty="0"/>
              <a:t>“Astrobiology: Thinking about Life, the Universe, and More” </a:t>
            </a:r>
          </a:p>
          <a:p>
            <a:pPr lvl="0"/>
            <a:r>
              <a:rPr lang="en-US" dirty="0"/>
              <a:t>                          Solar Systems Educator’s -   Astrobiology Institute – Dr Margaret Race</a:t>
            </a:r>
          </a:p>
          <a:p>
            <a:pPr lvl="0"/>
            <a:r>
              <a:rPr lang="en-US" dirty="0"/>
              <a:t>“Does Jupiter's moon contain LIFE? Nasa confirms Ganymede has an underground  ocean beneath icy surface”                                                          The Daily Mail – U.K.</a:t>
            </a:r>
          </a:p>
          <a:p>
            <a:pPr lvl="0"/>
            <a:r>
              <a:rPr lang="en-US" dirty="0"/>
              <a:t>“6 Most Likely Places for Alien Life in the Solar System”                                Space.com</a:t>
            </a:r>
          </a:p>
          <a:p>
            <a:pPr lvl="0"/>
            <a:r>
              <a:rPr lang="en-US" dirty="0"/>
              <a:t>“Complex Organics Bubble up from Ocean-world Enceladus”     Jet Propulsion Laboratory</a:t>
            </a:r>
          </a:p>
          <a:p>
            <a:pPr lvl="0"/>
            <a:r>
              <a:rPr lang="en-US" dirty="0"/>
              <a:t>“Simulating early ocean vents shows life's building blocks form under pressure” </a:t>
            </a:r>
          </a:p>
          <a:p>
            <a:pPr lvl="0"/>
            <a:r>
              <a:rPr lang="en-US" dirty="0"/>
              <a:t>			     Astrobiology reported in Space Daily</a:t>
            </a:r>
          </a:p>
          <a:p>
            <a:pPr lvl="0"/>
            <a:r>
              <a:rPr lang="en-US" dirty="0"/>
              <a:t>“Aquatic Rover Goes for a Drive Under the Ice”                       Jet Propulsion Laboratory</a:t>
            </a:r>
          </a:p>
          <a:p>
            <a:pPr lvl="0"/>
            <a:r>
              <a:rPr lang="en-US" dirty="0"/>
              <a:t>“Hints of life on Venus”                                                                            Space Daily</a:t>
            </a:r>
          </a:p>
          <a:p>
            <a:pPr lvl="0"/>
            <a:r>
              <a:rPr lang="en-US" dirty="0"/>
              <a:t>“Study pinpoints process that might have led to first organic molecules”        Space Daily</a:t>
            </a:r>
          </a:p>
          <a:p>
            <a:pPr lvl="0"/>
            <a:endParaRPr lang="en-US" dirty="0"/>
          </a:p>
        </p:txBody>
      </p:sp>
    </p:spTree>
    <p:extLst>
      <p:ext uri="{BB962C8B-B14F-4D97-AF65-F5344CB8AC3E}">
        <p14:creationId xmlns:p14="http://schemas.microsoft.com/office/powerpoint/2010/main" val="228436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BE7890-6794-4B6D-B909-605F8D7E4A0E}"/>
              </a:ext>
            </a:extLst>
          </p:cNvPr>
          <p:cNvPicPr>
            <a:picLocks noChangeAspect="1"/>
          </p:cNvPicPr>
          <p:nvPr/>
        </p:nvPicPr>
        <p:blipFill>
          <a:blip r:embed="rId2"/>
          <a:stretch>
            <a:fillRect/>
          </a:stretch>
        </p:blipFill>
        <p:spPr>
          <a:xfrm>
            <a:off x="111522" y="83839"/>
            <a:ext cx="5506244" cy="4129683"/>
          </a:xfrm>
          <a:prstGeom prst="rect">
            <a:avLst/>
          </a:prstGeom>
        </p:spPr>
      </p:pic>
    </p:spTree>
    <p:extLst>
      <p:ext uri="{BB962C8B-B14F-4D97-AF65-F5344CB8AC3E}">
        <p14:creationId xmlns:p14="http://schemas.microsoft.com/office/powerpoint/2010/main" val="908729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8D8118-37E2-4E0E-9306-2BB4B8B52C2E}"/>
              </a:ext>
            </a:extLst>
          </p:cNvPr>
          <p:cNvPicPr>
            <a:picLocks noChangeAspect="1"/>
          </p:cNvPicPr>
          <p:nvPr/>
        </p:nvPicPr>
        <p:blipFill>
          <a:blip r:embed="rId2"/>
          <a:stretch>
            <a:fillRect/>
          </a:stretch>
        </p:blipFill>
        <p:spPr>
          <a:xfrm>
            <a:off x="-22489" y="1005681"/>
            <a:ext cx="5729288" cy="3224939"/>
          </a:xfrm>
          <a:prstGeom prst="rect">
            <a:avLst/>
          </a:prstGeom>
        </p:spPr>
      </p:pic>
      <p:sp>
        <p:nvSpPr>
          <p:cNvPr id="4" name="TextBox 3">
            <a:extLst>
              <a:ext uri="{FF2B5EF4-FFF2-40B4-BE49-F238E27FC236}">
                <a16:creationId xmlns:a16="http://schemas.microsoft.com/office/drawing/2014/main" id="{6697E50B-2649-4845-83F1-731F6F34D956}"/>
              </a:ext>
            </a:extLst>
          </p:cNvPr>
          <p:cNvSpPr txBox="1"/>
          <p:nvPr/>
        </p:nvSpPr>
        <p:spPr>
          <a:xfrm>
            <a:off x="426244" y="-9982"/>
            <a:ext cx="5029200" cy="1015663"/>
          </a:xfrm>
          <a:prstGeom prst="rect">
            <a:avLst/>
          </a:prstGeom>
          <a:noFill/>
        </p:spPr>
        <p:txBody>
          <a:bodyPr wrap="square">
            <a:spAutoFit/>
          </a:bodyPr>
          <a:lstStyle/>
          <a:p>
            <a:pPr algn="ctr"/>
            <a:r>
              <a:rPr lang="en-US" sz="1200" dirty="0"/>
              <a:t>“The </a:t>
            </a:r>
            <a:r>
              <a:rPr lang="en-US" sz="1200" dirty="0" err="1"/>
              <a:t>ROVer</a:t>
            </a:r>
            <a:r>
              <a:rPr lang="en-US" sz="1200" dirty="0"/>
              <a:t> photographed this pink bacterial mat and Peinaleopolynoe orphanae scale worm at a depth of nearly 12,000 feet (3,656 m). (Image credit: Schmidt Ocean Institute). They also found at least six potential new species of </a:t>
            </a:r>
            <a:r>
              <a:rPr lang="en-US" sz="1200" b="1" dirty="0"/>
              <a:t>crustaceans, mollusks, roundworms, arrow worms and bristle worms</a:t>
            </a:r>
            <a:r>
              <a:rPr lang="en-US" sz="1200" dirty="0"/>
              <a:t>.”</a:t>
            </a:r>
          </a:p>
        </p:txBody>
      </p:sp>
      <p:sp>
        <p:nvSpPr>
          <p:cNvPr id="3" name="TextBox 2">
            <a:extLst>
              <a:ext uri="{FF2B5EF4-FFF2-40B4-BE49-F238E27FC236}">
                <a16:creationId xmlns:a16="http://schemas.microsoft.com/office/drawing/2014/main" id="{43CF51A7-53AD-ADBA-4990-47E32181FEE1}"/>
              </a:ext>
            </a:extLst>
          </p:cNvPr>
          <p:cNvSpPr txBox="1"/>
          <p:nvPr/>
        </p:nvSpPr>
        <p:spPr>
          <a:xfrm>
            <a:off x="121444" y="1234281"/>
            <a:ext cx="1371600" cy="461665"/>
          </a:xfrm>
          <a:prstGeom prst="rect">
            <a:avLst/>
          </a:prstGeom>
          <a:noFill/>
        </p:spPr>
        <p:txBody>
          <a:bodyPr wrap="square" rtlCol="0">
            <a:spAutoFit/>
          </a:bodyPr>
          <a:lstStyle/>
          <a:p>
            <a:r>
              <a:rPr lang="en-US" sz="2400" dirty="0">
                <a:solidFill>
                  <a:srgbClr val="FFFF00"/>
                </a:solidFill>
              </a:rPr>
              <a:t>EARTH</a:t>
            </a:r>
          </a:p>
        </p:txBody>
      </p:sp>
    </p:spTree>
    <p:extLst>
      <p:ext uri="{BB962C8B-B14F-4D97-AF65-F5344CB8AC3E}">
        <p14:creationId xmlns:p14="http://schemas.microsoft.com/office/powerpoint/2010/main" val="1438748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0CE083-EEF9-4CB8-ABB3-8C3E7345DAE9}"/>
              </a:ext>
            </a:extLst>
          </p:cNvPr>
          <p:cNvPicPr>
            <a:picLocks noChangeAspect="1"/>
          </p:cNvPicPr>
          <p:nvPr/>
        </p:nvPicPr>
        <p:blipFill>
          <a:blip r:embed="rId2"/>
          <a:stretch>
            <a:fillRect/>
          </a:stretch>
        </p:blipFill>
        <p:spPr>
          <a:xfrm>
            <a:off x="1112044" y="1510184"/>
            <a:ext cx="3323947" cy="2770665"/>
          </a:xfrm>
          <a:prstGeom prst="rect">
            <a:avLst/>
          </a:prstGeom>
        </p:spPr>
      </p:pic>
      <p:sp>
        <p:nvSpPr>
          <p:cNvPr id="3" name="Rectangle 2">
            <a:extLst>
              <a:ext uri="{FF2B5EF4-FFF2-40B4-BE49-F238E27FC236}">
                <a16:creationId xmlns:a16="http://schemas.microsoft.com/office/drawing/2014/main" id="{727B1163-5A59-4A9C-B533-7583FB39DED7}"/>
              </a:ext>
            </a:extLst>
          </p:cNvPr>
          <p:cNvSpPr/>
          <p:nvPr/>
        </p:nvSpPr>
        <p:spPr>
          <a:xfrm>
            <a:off x="45244" y="0"/>
            <a:ext cx="5486400" cy="1908215"/>
          </a:xfrm>
          <a:prstGeom prst="rect">
            <a:avLst/>
          </a:prstGeom>
        </p:spPr>
        <p:txBody>
          <a:bodyPr wrap="square">
            <a:spAutoFit/>
          </a:bodyPr>
          <a:lstStyle/>
          <a:p>
            <a:pPr algn="ctr"/>
            <a:r>
              <a:rPr lang="en-US" sz="1200" dirty="0"/>
              <a:t>“A seafloor vent called a "white smoker" spews mineral-rich water into the ocean and serves as an energy hub for living creatures. Some scientists think life on Earth may have begun around similar vents on the ocean floor billions of years ago. The new experiment tested whether this reaction would have been likely to occur under the physical conditions around ancient seafloor vents, if such vents existed at the time. The answer? Yes. </a:t>
            </a:r>
          </a:p>
          <a:p>
            <a:pPr algn="ctr"/>
            <a:r>
              <a:rPr lang="en-US" sz="1200" dirty="0"/>
              <a:t>The team </a:t>
            </a:r>
            <a:r>
              <a:rPr lang="en-US" sz="1200" b="1" dirty="0"/>
              <a:t>created (potassium) formate and trace amounts of methane,</a:t>
            </a:r>
          </a:p>
          <a:p>
            <a:pPr algn="ctr"/>
            <a:r>
              <a:rPr lang="en-US" sz="1200" b="1" dirty="0"/>
              <a:t> both organic molecules.”</a:t>
            </a:r>
          </a:p>
          <a:p>
            <a:endParaRPr lang="en-US" dirty="0"/>
          </a:p>
        </p:txBody>
      </p:sp>
      <p:sp>
        <p:nvSpPr>
          <p:cNvPr id="4" name="TextBox 3">
            <a:extLst>
              <a:ext uri="{FF2B5EF4-FFF2-40B4-BE49-F238E27FC236}">
                <a16:creationId xmlns:a16="http://schemas.microsoft.com/office/drawing/2014/main" id="{266A6A8F-3FA5-0A12-DED7-4778AC6A9720}"/>
              </a:ext>
            </a:extLst>
          </p:cNvPr>
          <p:cNvSpPr txBox="1"/>
          <p:nvPr/>
        </p:nvSpPr>
        <p:spPr>
          <a:xfrm>
            <a:off x="4435991" y="1920081"/>
            <a:ext cx="1095653" cy="369332"/>
          </a:xfrm>
          <a:prstGeom prst="rect">
            <a:avLst/>
          </a:prstGeom>
          <a:noFill/>
        </p:spPr>
        <p:txBody>
          <a:bodyPr wrap="square" rtlCol="0">
            <a:spAutoFit/>
          </a:bodyPr>
          <a:lstStyle/>
          <a:p>
            <a:r>
              <a:rPr lang="en-US" sz="1800" dirty="0"/>
              <a:t>EARTH</a:t>
            </a:r>
          </a:p>
        </p:txBody>
      </p:sp>
    </p:spTree>
    <p:extLst>
      <p:ext uri="{BB962C8B-B14F-4D97-AF65-F5344CB8AC3E}">
        <p14:creationId xmlns:p14="http://schemas.microsoft.com/office/powerpoint/2010/main" val="2706217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9" name="Picture 5" descr="enceladusstripes_cass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664" y="1120577"/>
            <a:ext cx="3050692" cy="2589043"/>
          </a:xfrm>
          <a:prstGeom prst="rect">
            <a:avLst/>
          </a:prstGeom>
          <a:noFill/>
          <a:extLst>
            <a:ext uri="{909E8E84-426E-40DD-AFC4-6F175D3DCCD1}">
              <a14:hiddenFill xmlns:a14="http://schemas.microsoft.com/office/drawing/2010/main">
                <a:solidFill>
                  <a:srgbClr val="FFFFFF"/>
                </a:solidFill>
              </a14:hiddenFill>
            </a:ext>
          </a:extLst>
        </p:spPr>
      </p:pic>
      <p:sp>
        <p:nvSpPr>
          <p:cNvPr id="149510" name="Text Box 6"/>
          <p:cNvSpPr txBox="1">
            <a:spLocks noChangeArrowheads="1"/>
          </p:cNvSpPr>
          <p:nvPr/>
        </p:nvSpPr>
        <p:spPr bwMode="auto">
          <a:xfrm>
            <a:off x="1264444" y="91281"/>
            <a:ext cx="305069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4800" dirty="0">
                <a:effectLst>
                  <a:outerShdw blurRad="38100" dist="38100" dir="2700000" algn="tl">
                    <a:srgbClr val="000000"/>
                  </a:outerShdw>
                </a:effectLst>
              </a:rPr>
              <a:t>Enceladus</a:t>
            </a:r>
          </a:p>
        </p:txBody>
      </p:sp>
      <p:pic>
        <p:nvPicPr>
          <p:cNvPr id="2" name="Picture 1">
            <a:extLst>
              <a:ext uri="{FF2B5EF4-FFF2-40B4-BE49-F238E27FC236}">
                <a16:creationId xmlns:a16="http://schemas.microsoft.com/office/drawing/2014/main" id="{2BC8A288-69A5-4F02-93CF-A33EEE4B93A6}"/>
              </a:ext>
            </a:extLst>
          </p:cNvPr>
          <p:cNvPicPr>
            <a:picLocks noChangeAspect="1"/>
          </p:cNvPicPr>
          <p:nvPr/>
        </p:nvPicPr>
        <p:blipFill>
          <a:blip r:embed="rId3"/>
          <a:stretch>
            <a:fillRect/>
          </a:stretch>
        </p:blipFill>
        <p:spPr>
          <a:xfrm>
            <a:off x="15313" y="1462881"/>
            <a:ext cx="2559844" cy="190443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FD08BB-1EC0-41CE-B244-34162BD3670E}"/>
              </a:ext>
            </a:extLst>
          </p:cNvPr>
          <p:cNvPicPr>
            <a:picLocks noChangeAspect="1"/>
          </p:cNvPicPr>
          <p:nvPr/>
        </p:nvPicPr>
        <p:blipFill>
          <a:blip r:embed="rId2"/>
          <a:stretch>
            <a:fillRect/>
          </a:stretch>
        </p:blipFill>
        <p:spPr>
          <a:xfrm>
            <a:off x="0" y="619798"/>
            <a:ext cx="5729288" cy="3057766"/>
          </a:xfrm>
          <a:prstGeom prst="rect">
            <a:avLst/>
          </a:prstGeom>
        </p:spPr>
      </p:pic>
      <p:sp>
        <p:nvSpPr>
          <p:cNvPr id="5" name="TextBox 4">
            <a:extLst>
              <a:ext uri="{FF2B5EF4-FFF2-40B4-BE49-F238E27FC236}">
                <a16:creationId xmlns:a16="http://schemas.microsoft.com/office/drawing/2014/main" id="{E8A22797-3292-48ED-B9B6-CDBE037377EA}"/>
              </a:ext>
            </a:extLst>
          </p:cNvPr>
          <p:cNvSpPr txBox="1"/>
          <p:nvPr/>
        </p:nvSpPr>
        <p:spPr>
          <a:xfrm>
            <a:off x="1353337" y="167481"/>
            <a:ext cx="3581400" cy="307777"/>
          </a:xfrm>
          <a:prstGeom prst="rect">
            <a:avLst/>
          </a:prstGeom>
          <a:noFill/>
        </p:spPr>
        <p:txBody>
          <a:bodyPr wrap="square">
            <a:spAutoFit/>
          </a:bodyPr>
          <a:lstStyle/>
          <a:p>
            <a:r>
              <a:rPr lang="en-US" sz="1400" dirty="0"/>
              <a:t>The cracks and canyons of Enceladus</a:t>
            </a:r>
          </a:p>
        </p:txBody>
      </p:sp>
    </p:spTree>
    <p:extLst>
      <p:ext uri="{BB962C8B-B14F-4D97-AF65-F5344CB8AC3E}">
        <p14:creationId xmlns:p14="http://schemas.microsoft.com/office/powerpoint/2010/main" val="3668961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3" name="Picture 5" descr="Artist's rendition of Enceladus Flyby E-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9881"/>
            <a:ext cx="5729288" cy="3492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space.com/images/i/000/023/203/i02/enceladus-geysers.jpg?1375290378">
            <a:extLst>
              <a:ext uri="{FF2B5EF4-FFF2-40B4-BE49-F238E27FC236}">
                <a16:creationId xmlns:a16="http://schemas.microsoft.com/office/drawing/2014/main" id="{7E793C3E-0A38-4B68-9DC7-09CAEA784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13544" y="0"/>
            <a:ext cx="4902200" cy="42973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B3BC15-6706-8212-7596-DF41363A7C3C}"/>
              </a:ext>
            </a:extLst>
          </p:cNvPr>
          <p:cNvSpPr txBox="1"/>
          <p:nvPr/>
        </p:nvSpPr>
        <p:spPr>
          <a:xfrm>
            <a:off x="413543" y="1951651"/>
            <a:ext cx="4813301" cy="1631216"/>
          </a:xfrm>
          <a:prstGeom prst="rect">
            <a:avLst/>
          </a:prstGeom>
          <a:noFill/>
        </p:spPr>
        <p:txBody>
          <a:bodyPr wrap="square">
            <a:spAutoFit/>
          </a:bodyPr>
          <a:lstStyle/>
          <a:p>
            <a:r>
              <a:rPr lang="en-US" sz="2000" b="0" i="0" dirty="0">
                <a:effectLst/>
                <a:latin typeface="abcsans"/>
              </a:rPr>
              <a:t>“Back in 2019, images of Europa taken by the Hubble Space Telescope revealed a high concentration of sodium chloride, a major component of sea salt, in a region known as Tara Regio.”</a:t>
            </a:r>
            <a:endParaRPr lang="en-US" sz="2000" dirty="0"/>
          </a:p>
        </p:txBody>
      </p:sp>
    </p:spTree>
    <p:extLst>
      <p:ext uri="{BB962C8B-B14F-4D97-AF65-F5344CB8AC3E}">
        <p14:creationId xmlns:p14="http://schemas.microsoft.com/office/powerpoint/2010/main" val="1822623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3113F7-D55F-FA5B-4B34-4C2DE53BA2BA}"/>
              </a:ext>
            </a:extLst>
          </p:cNvPr>
          <p:cNvPicPr>
            <a:picLocks noChangeAspect="1"/>
          </p:cNvPicPr>
          <p:nvPr/>
        </p:nvPicPr>
        <p:blipFill>
          <a:blip r:embed="rId2"/>
          <a:stretch>
            <a:fillRect/>
          </a:stretch>
        </p:blipFill>
        <p:spPr>
          <a:xfrm>
            <a:off x="1645444" y="1301509"/>
            <a:ext cx="2555342" cy="1919701"/>
          </a:xfrm>
          <a:prstGeom prst="rect">
            <a:avLst/>
          </a:prstGeom>
        </p:spPr>
      </p:pic>
      <p:sp>
        <p:nvSpPr>
          <p:cNvPr id="4" name="TextBox 3">
            <a:extLst>
              <a:ext uri="{FF2B5EF4-FFF2-40B4-BE49-F238E27FC236}">
                <a16:creationId xmlns:a16="http://schemas.microsoft.com/office/drawing/2014/main" id="{317505B0-610A-416E-2F69-7B6C7F775C28}"/>
              </a:ext>
            </a:extLst>
          </p:cNvPr>
          <p:cNvSpPr txBox="1"/>
          <p:nvPr/>
        </p:nvSpPr>
        <p:spPr>
          <a:xfrm>
            <a:off x="560915" y="0"/>
            <a:ext cx="5105400" cy="1323439"/>
          </a:xfrm>
          <a:prstGeom prst="rect">
            <a:avLst/>
          </a:prstGeom>
          <a:noFill/>
        </p:spPr>
        <p:txBody>
          <a:bodyPr wrap="square">
            <a:spAutoFit/>
          </a:bodyPr>
          <a:lstStyle/>
          <a:p>
            <a:pPr algn="ctr"/>
            <a:r>
              <a:rPr lang="en-US" sz="2000" b="0" i="0" dirty="0">
                <a:effectLst/>
                <a:latin typeface="abcsans"/>
              </a:rPr>
              <a:t>"We think this implies that the carbon probably has its ultimate origin in the internal ocean," said Samantha Trumbo, a planetary scientist at Cornell University …”</a:t>
            </a:r>
            <a:endParaRPr lang="en-US" sz="2000" dirty="0"/>
          </a:p>
        </p:txBody>
      </p:sp>
      <p:sp>
        <p:nvSpPr>
          <p:cNvPr id="6" name="TextBox 5">
            <a:extLst>
              <a:ext uri="{FF2B5EF4-FFF2-40B4-BE49-F238E27FC236}">
                <a16:creationId xmlns:a16="http://schemas.microsoft.com/office/drawing/2014/main" id="{C5BDA8C1-C2EB-8DB1-52AB-503C7EEFF6D0}"/>
              </a:ext>
            </a:extLst>
          </p:cNvPr>
          <p:cNvSpPr txBox="1"/>
          <p:nvPr/>
        </p:nvSpPr>
        <p:spPr>
          <a:xfrm>
            <a:off x="502444" y="3367881"/>
            <a:ext cx="5105400" cy="707886"/>
          </a:xfrm>
          <a:prstGeom prst="rect">
            <a:avLst/>
          </a:prstGeom>
          <a:noFill/>
        </p:spPr>
        <p:txBody>
          <a:bodyPr wrap="square">
            <a:spAutoFit/>
          </a:bodyPr>
          <a:lstStyle/>
          <a:p>
            <a:pPr algn="ctr"/>
            <a:r>
              <a:rPr lang="en-US" sz="2000" b="0" i="0" dirty="0">
                <a:effectLst/>
                <a:latin typeface="abcsans"/>
              </a:rPr>
              <a:t>"That's not a trivial thing. Carbon is a biologically essential element.”</a:t>
            </a:r>
            <a:endParaRPr lang="en-US" sz="2000" dirty="0"/>
          </a:p>
        </p:txBody>
      </p:sp>
    </p:spTree>
    <p:extLst>
      <p:ext uri="{BB962C8B-B14F-4D97-AF65-F5344CB8AC3E}">
        <p14:creationId xmlns:p14="http://schemas.microsoft.com/office/powerpoint/2010/main" val="314690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tse1.mm.bing.net/th?id=OIP.Rs17461BnrHrH-YLsC8j4gHaEK&amp;pid=Api&amp;P=0&amp;w=331&amp;h=187">
            <a:extLst>
              <a:ext uri="{FF2B5EF4-FFF2-40B4-BE49-F238E27FC236}">
                <a16:creationId xmlns:a16="http://schemas.microsoft.com/office/drawing/2014/main" id="{E1ABD72B-68BA-4533-91C8-4FC287642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244" y="1622348"/>
            <a:ext cx="4502895" cy="25303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7CF1C2-E3D9-2751-C2EC-23D7A4A1BD11}"/>
              </a:ext>
            </a:extLst>
          </p:cNvPr>
          <p:cNvSpPr txBox="1"/>
          <p:nvPr/>
        </p:nvSpPr>
        <p:spPr>
          <a:xfrm>
            <a:off x="654844" y="-8868"/>
            <a:ext cx="5029200" cy="1631216"/>
          </a:xfrm>
          <a:prstGeom prst="rect">
            <a:avLst/>
          </a:prstGeom>
          <a:noFill/>
        </p:spPr>
        <p:txBody>
          <a:bodyPr wrap="square">
            <a:spAutoFit/>
          </a:bodyPr>
          <a:lstStyle/>
          <a:p>
            <a:pPr algn="ctr"/>
            <a:r>
              <a:rPr lang="en-US" sz="1800" b="0" i="0" dirty="0">
                <a:effectLst/>
                <a:latin typeface="abcsans"/>
              </a:rPr>
              <a:t>”James Webb Space Telescope's </a:t>
            </a:r>
            <a:r>
              <a:rPr lang="en-US" sz="2000" b="0" i="0" dirty="0">
                <a:effectLst/>
                <a:latin typeface="abcsans"/>
              </a:rPr>
              <a:t>Near Infrared Camera allowed scientists to pinpoint, with greater accuracy than ever before, where carbon dioxide on the surface of Europa was concentrated. ” </a:t>
            </a:r>
            <a:endParaRPr lang="en-US" sz="2000" dirty="0"/>
          </a:p>
        </p:txBody>
      </p:sp>
    </p:spTree>
    <p:extLst>
      <p:ext uri="{BB962C8B-B14F-4D97-AF65-F5344CB8AC3E}">
        <p14:creationId xmlns:p14="http://schemas.microsoft.com/office/powerpoint/2010/main" val="4047466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6" descr="PIA083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029" y="-316604"/>
            <a:ext cx="3151108" cy="266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7" descr="PIA077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2262"/>
            <a:ext cx="2578179" cy="151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Text Box 5"/>
          <p:cNvSpPr txBox="1">
            <a:spLocks noChangeArrowheads="1"/>
          </p:cNvSpPr>
          <p:nvPr/>
        </p:nvSpPr>
        <p:spPr bwMode="auto">
          <a:xfrm>
            <a:off x="422402" y="31425"/>
            <a:ext cx="2205953" cy="292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754" dirty="0">
                <a:solidFill>
                  <a:srgbClr val="FFCC00"/>
                </a:solidFill>
                <a:effectLst>
                  <a:outerShdw blurRad="38100" dist="38100" dir="2700000" algn="tl">
                    <a:srgbClr val="000000"/>
                  </a:outerShdw>
                </a:effectLst>
              </a:rPr>
              <a:t>The plumes of </a:t>
            </a:r>
            <a:r>
              <a:rPr lang="en-US" altLang="en-US" sz="1754" dirty="0">
                <a:solidFill>
                  <a:srgbClr val="FFCC00"/>
                </a:solidFill>
                <a:effectLst>
                  <a:outerShdw blurRad="38100" dist="38100" dir="2700000" algn="tl">
                    <a:srgbClr val="000000"/>
                  </a:outerShdw>
                </a:effectLst>
                <a:hlinkClick r:id="rId4"/>
              </a:rPr>
              <a:t>Enceladus</a:t>
            </a:r>
            <a:r>
              <a:rPr lang="en-US" altLang="en-US" sz="1754" dirty="0">
                <a:solidFill>
                  <a:srgbClr val="FFCC00"/>
                </a:solidFill>
                <a:effectLst>
                  <a:outerShdw blurRad="38100" dist="38100" dir="2700000" algn="tl">
                    <a:srgbClr val="000000"/>
                  </a:outerShdw>
                </a:effectLst>
              </a:rPr>
              <a:t> are spewing out geysers 100s of miles long. They contain </a:t>
            </a:r>
            <a:r>
              <a:rPr lang="en-US" altLang="en-US" sz="1754" u="sng" dirty="0">
                <a:effectLst>
                  <a:outerShdw blurRad="38100" dist="38100" dir="2700000" algn="tl">
                    <a:srgbClr val="000000"/>
                  </a:outerShdw>
                </a:effectLst>
              </a:rPr>
              <a:t>water vapor, nitrogen gas, ice crystals, carbon dioxide, ammonia, propane, acetyline</a:t>
            </a:r>
          </a:p>
          <a:p>
            <a:pPr algn="ctr">
              <a:spcBef>
                <a:spcPct val="50000"/>
              </a:spcBef>
            </a:pPr>
            <a:r>
              <a:rPr lang="en-US" altLang="en-US" sz="1754" u="sng" dirty="0">
                <a:effectLst>
                  <a:outerShdw blurRad="38100" dist="38100" dir="2700000" algn="tl">
                    <a:srgbClr val="000000"/>
                  </a:outerShdw>
                </a:effectLst>
              </a:rPr>
              <a:t>Methane, </a:t>
            </a:r>
          </a:p>
        </p:txBody>
      </p:sp>
      <p:pic>
        <p:nvPicPr>
          <p:cNvPr id="150535" name="Picture 7" descr="Download Documen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7379" y="2377281"/>
            <a:ext cx="2205954" cy="1654465"/>
          </a:xfrm>
          <a:prstGeom prst="rect">
            <a:avLst/>
          </a:prstGeom>
          <a:noFill/>
          <a:extLst>
            <a:ext uri="{909E8E84-426E-40DD-AFC4-6F175D3DCCD1}">
              <a14:hiddenFill xmlns:a14="http://schemas.microsoft.com/office/drawing/2010/main">
                <a:solidFill>
                  <a:srgbClr val="FFFFFF"/>
                </a:solidFill>
              </a14:hiddenFill>
            </a:ext>
          </a:extLst>
        </p:spPr>
      </p:pic>
      <p:sp>
        <p:nvSpPr>
          <p:cNvPr id="150536" name="Text Box 8"/>
          <p:cNvSpPr txBox="1">
            <a:spLocks noChangeArrowheads="1"/>
          </p:cNvSpPr>
          <p:nvPr/>
        </p:nvSpPr>
        <p:spPr bwMode="auto">
          <a:xfrm>
            <a:off x="2676754" y="2464795"/>
            <a:ext cx="1193602" cy="43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128" dirty="0">
                <a:effectLst>
                  <a:outerShdw blurRad="38100" dist="38100" dir="2700000" algn="tl">
                    <a:srgbClr val="000000"/>
                  </a:outerShdw>
                </a:effectLst>
              </a:rPr>
              <a:t>Organic molecules</a:t>
            </a:r>
          </a:p>
        </p:txBody>
      </p:sp>
      <p:sp>
        <p:nvSpPr>
          <p:cNvPr id="150537" name="Text Box 9"/>
          <p:cNvSpPr txBox="1">
            <a:spLocks noChangeArrowheads="1"/>
          </p:cNvSpPr>
          <p:nvPr/>
        </p:nvSpPr>
        <p:spPr bwMode="auto">
          <a:xfrm>
            <a:off x="2673668" y="1957705"/>
            <a:ext cx="2912388" cy="18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627">
              <a:effectLst>
                <a:outerShdw blurRad="38100" dist="38100" dir="2700000" algn="tl">
                  <a:srgbClr val="000000"/>
                </a:outerShdw>
              </a:effectLst>
            </a:endParaRPr>
          </a:p>
        </p:txBody>
      </p:sp>
      <p:sp>
        <p:nvSpPr>
          <p:cNvPr id="150541" name="Text Box 13"/>
          <p:cNvSpPr txBox="1">
            <a:spLocks noChangeArrowheads="1"/>
          </p:cNvSpPr>
          <p:nvPr/>
        </p:nvSpPr>
        <p:spPr bwMode="auto">
          <a:xfrm>
            <a:off x="2482540" y="409797"/>
            <a:ext cx="2185771" cy="2228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effectLst>
                  <a:outerShdw blurRad="38100" dist="38100" dir="2700000" algn="tl">
                    <a:srgbClr val="000000"/>
                  </a:outerShdw>
                </a:effectLst>
              </a:rPr>
              <a:t> “Cassini Oct. 28, 2015: water vapor, carbon dioxide, methane, perhaps a little ammonia and either carbon monoxide or nitrogen gas.” </a:t>
            </a:r>
            <a:r>
              <a:rPr lang="en-US" altLang="en-US" sz="1800" dirty="0">
                <a:effectLst>
                  <a:outerShdw blurRad="38100" dist="38100" dir="2700000" algn="tl">
                    <a:srgbClr val="000000"/>
                  </a:outerShdw>
                </a:effectLst>
              </a:rPr>
              <a:t>* Also found on Mars.</a:t>
            </a:r>
          </a:p>
          <a:p>
            <a:pPr>
              <a:spcBef>
                <a:spcPct val="50000"/>
              </a:spcBef>
            </a:pPr>
            <a:endParaRPr lang="en-US" altLang="en-US" sz="1253" dirty="0">
              <a:effectLst>
                <a:outerShdw blurRad="38100" dist="38100" dir="2700000" algn="tl">
                  <a:srgbClr val="000000"/>
                </a:outerShdw>
              </a:effectLst>
            </a:endParaRPr>
          </a:p>
        </p:txBody>
      </p:sp>
      <p:sp>
        <p:nvSpPr>
          <p:cNvPr id="2" name="TextBox 1">
            <a:extLst>
              <a:ext uri="{FF2B5EF4-FFF2-40B4-BE49-F238E27FC236}">
                <a16:creationId xmlns:a16="http://schemas.microsoft.com/office/drawing/2014/main" id="{F8A4E909-E6F9-BFAC-ADE0-5D2C7AFDA926}"/>
              </a:ext>
            </a:extLst>
          </p:cNvPr>
          <p:cNvSpPr txBox="1"/>
          <p:nvPr/>
        </p:nvSpPr>
        <p:spPr>
          <a:xfrm>
            <a:off x="930763" y="2694610"/>
            <a:ext cx="1745991" cy="492443"/>
          </a:xfrm>
          <a:prstGeom prst="rect">
            <a:avLst/>
          </a:prstGeom>
          <a:noFill/>
        </p:spPr>
        <p:txBody>
          <a:bodyPr wrap="none" rtlCol="0">
            <a:spAutoFit/>
          </a:bodyPr>
          <a:lstStyle/>
          <a:p>
            <a:endParaRPr lang="en-US" sz="1200" dirty="0"/>
          </a:p>
          <a:p>
            <a:r>
              <a:rPr lang="en-US" sz="1400" b="1" u="sng" dirty="0"/>
              <a:t>AND SULPHATES</a:t>
            </a:r>
            <a:r>
              <a:rPr lang="en-US" sz="1200" u="sng" dirty="0"/>
              <a:t>.</a:t>
            </a:r>
          </a:p>
        </p:txBody>
      </p:sp>
    </p:spTree>
  </p:cSld>
  <p:clrMapOvr>
    <a:masterClrMapping/>
  </p:clrMapOvr>
  <p:transition advTm="141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D936E-9A0E-4B36-9C66-8F0E8015DA73}"/>
              </a:ext>
            </a:extLst>
          </p:cNvPr>
          <p:cNvSpPr txBox="1"/>
          <p:nvPr/>
        </p:nvSpPr>
        <p:spPr>
          <a:xfrm>
            <a:off x="502444" y="765412"/>
            <a:ext cx="5150644" cy="2862322"/>
          </a:xfrm>
          <a:prstGeom prst="rect">
            <a:avLst/>
          </a:prstGeom>
          <a:noFill/>
        </p:spPr>
        <p:txBody>
          <a:bodyPr wrap="square" rtlCol="0">
            <a:spAutoFit/>
          </a:bodyPr>
          <a:lstStyle/>
          <a:p>
            <a:r>
              <a:rPr lang="en-US" dirty="0"/>
              <a:t>“Oxidation processes diversify the metabolic menu on Enceladus”            Science Direct</a:t>
            </a:r>
          </a:p>
          <a:p>
            <a:r>
              <a:rPr lang="en-US" dirty="0"/>
              <a:t>“Wonderland of iridescent worms and hydrothermal vents found off Mexican coast”</a:t>
            </a:r>
          </a:p>
          <a:p>
            <a:r>
              <a:rPr lang="en-US" dirty="0"/>
              <a:t>                                                                                                         Live Science</a:t>
            </a:r>
          </a:p>
          <a:p>
            <a:r>
              <a:rPr lang="en-US" dirty="0"/>
              <a:t>“How Much Life Would Be Required to Create the Phosphine Signal on Venus?”</a:t>
            </a:r>
          </a:p>
          <a:p>
            <a:r>
              <a:rPr lang="en-US" dirty="0"/>
              <a:t>				           Universe Today</a:t>
            </a:r>
          </a:p>
          <a:p>
            <a:r>
              <a:rPr lang="en-US" dirty="0"/>
              <a:t>“A gas found on Earth that signifies life has been detected in the clouds on Venus” CNN</a:t>
            </a:r>
          </a:p>
          <a:p>
            <a:r>
              <a:rPr lang="en-US" dirty="0"/>
              <a:t>“Astronomers find possible sign of life on Venus”                                         CBS News</a:t>
            </a:r>
          </a:p>
          <a:p>
            <a:r>
              <a:rPr lang="en-US" dirty="0"/>
              <a:t>“The Astrobiology Primer – Version 1, 2006”                                            Astrobiology </a:t>
            </a:r>
          </a:p>
          <a:p>
            <a:r>
              <a:rPr lang="en-US" dirty="0"/>
              <a:t>“When did Life Originate?”                                                   Understanding Evolution </a:t>
            </a:r>
          </a:p>
          <a:p>
            <a:r>
              <a:rPr lang="en-US" dirty="0"/>
              <a:t>“'Chaos' regions of Jupiter's icy moon Europa may increase chance for life”  Space.com</a:t>
            </a:r>
          </a:p>
          <a:p>
            <a:r>
              <a:rPr lang="en-US" dirty="0"/>
              <a:t>“Two of Uranus’ moons could host oceans, new research suggests”         Digital Trends</a:t>
            </a:r>
          </a:p>
          <a:p>
            <a:r>
              <a:rPr lang="en-US" dirty="0"/>
              <a:t>“4 of Uranus’ moons could have liquid water oceans”           Space News Digital Trends</a:t>
            </a:r>
          </a:p>
          <a:p>
            <a:r>
              <a:rPr lang="en-US" dirty="0"/>
              <a:t>“Saturn's Icy Moon Enceladus Is Likely the 'Perfect Age' to Harbor Life”        Space.com</a:t>
            </a:r>
          </a:p>
          <a:p>
            <a:r>
              <a:rPr lang="en-US" dirty="0"/>
              <a:t>“What are the ingredients of Life”                                                           Live Science</a:t>
            </a:r>
          </a:p>
          <a:p>
            <a:r>
              <a:rPr lang="en-US" dirty="0"/>
              <a:t>“JWST has spotted an enormous plume of water coming out of Enceladus” New 					                    Scientist </a:t>
            </a:r>
          </a:p>
          <a:p>
            <a:r>
              <a:rPr lang="en-US" dirty="0"/>
              <a:t>“</a:t>
            </a:r>
            <a:r>
              <a:rPr lang="en-US" i="0" dirty="0">
                <a:effectLst/>
                <a:latin typeface="abcsans"/>
              </a:rPr>
              <a:t>NASA's James Webb Space Telescope detects carbon on icy moon Europa”             ABC Science</a:t>
            </a:r>
          </a:p>
          <a:p>
            <a:endParaRPr lang="en-US" dirty="0"/>
          </a:p>
        </p:txBody>
      </p:sp>
      <p:sp>
        <p:nvSpPr>
          <p:cNvPr id="3" name="TextBox 2">
            <a:extLst>
              <a:ext uri="{FF2B5EF4-FFF2-40B4-BE49-F238E27FC236}">
                <a16:creationId xmlns:a16="http://schemas.microsoft.com/office/drawing/2014/main" id="{3324D74B-16E4-8C87-5B98-05B9C24F3444}"/>
              </a:ext>
            </a:extLst>
          </p:cNvPr>
          <p:cNvSpPr txBox="1"/>
          <p:nvPr/>
        </p:nvSpPr>
        <p:spPr>
          <a:xfrm>
            <a:off x="2403343" y="519191"/>
            <a:ext cx="1524000" cy="246221"/>
          </a:xfrm>
          <a:prstGeom prst="rect">
            <a:avLst/>
          </a:prstGeom>
          <a:noFill/>
        </p:spPr>
        <p:txBody>
          <a:bodyPr wrap="square" rtlCol="0">
            <a:spAutoFit/>
          </a:bodyPr>
          <a:lstStyle/>
          <a:p>
            <a:r>
              <a:rPr lang="en-US" dirty="0"/>
              <a:t>REFERENCES</a:t>
            </a:r>
          </a:p>
        </p:txBody>
      </p:sp>
    </p:spTree>
    <p:extLst>
      <p:ext uri="{BB962C8B-B14F-4D97-AF65-F5344CB8AC3E}">
        <p14:creationId xmlns:p14="http://schemas.microsoft.com/office/powerpoint/2010/main" val="4203917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9B6B24-8D54-EE29-012B-8C3F1F591954}"/>
              </a:ext>
            </a:extLst>
          </p:cNvPr>
          <p:cNvPicPr>
            <a:picLocks noChangeAspect="1"/>
          </p:cNvPicPr>
          <p:nvPr/>
        </p:nvPicPr>
        <p:blipFill>
          <a:blip r:embed="rId2"/>
          <a:stretch>
            <a:fillRect/>
          </a:stretch>
        </p:blipFill>
        <p:spPr>
          <a:xfrm>
            <a:off x="0" y="1148196"/>
            <a:ext cx="5729288" cy="3133204"/>
          </a:xfrm>
          <a:prstGeom prst="rect">
            <a:avLst/>
          </a:prstGeom>
        </p:spPr>
      </p:pic>
      <p:sp>
        <p:nvSpPr>
          <p:cNvPr id="3" name="TextBox 2">
            <a:extLst>
              <a:ext uri="{FF2B5EF4-FFF2-40B4-BE49-F238E27FC236}">
                <a16:creationId xmlns:a16="http://schemas.microsoft.com/office/drawing/2014/main" id="{7693CA36-8AB5-2BE3-87AD-9BB636C43624}"/>
              </a:ext>
            </a:extLst>
          </p:cNvPr>
          <p:cNvSpPr txBox="1"/>
          <p:nvPr/>
        </p:nvSpPr>
        <p:spPr>
          <a:xfrm>
            <a:off x="502444" y="167481"/>
            <a:ext cx="5105400" cy="707886"/>
          </a:xfrm>
          <a:prstGeom prst="rect">
            <a:avLst/>
          </a:prstGeom>
          <a:noFill/>
        </p:spPr>
        <p:txBody>
          <a:bodyPr wrap="square" rtlCol="0">
            <a:spAutoFit/>
          </a:bodyPr>
          <a:lstStyle/>
          <a:p>
            <a:pPr algn="ctr"/>
            <a:r>
              <a:rPr lang="en-US" sz="2000" dirty="0"/>
              <a:t>The data suggest life in the ocean of Enceladus</a:t>
            </a:r>
            <a:r>
              <a:rPr lang="en-US" dirty="0"/>
              <a:t>.</a:t>
            </a:r>
          </a:p>
        </p:txBody>
      </p:sp>
    </p:spTree>
    <p:extLst>
      <p:ext uri="{BB962C8B-B14F-4D97-AF65-F5344CB8AC3E}">
        <p14:creationId xmlns:p14="http://schemas.microsoft.com/office/powerpoint/2010/main" val="4120892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3c1703fe8d.site.internapcdn.net/newman/csz/news/800/2017/1-nasamissions.jpg">
            <a:extLst>
              <a:ext uri="{FF2B5EF4-FFF2-40B4-BE49-F238E27FC236}">
                <a16:creationId xmlns:a16="http://schemas.microsoft.com/office/drawing/2014/main" id="{48536CCD-E0BA-46F6-B488-56A4B0095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044" y="959074"/>
            <a:ext cx="4586288" cy="27512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AEB3C8-3888-49E9-B70A-0B4B0C986CBF}"/>
              </a:ext>
            </a:extLst>
          </p:cNvPr>
          <p:cNvSpPr txBox="1"/>
          <p:nvPr/>
        </p:nvSpPr>
        <p:spPr>
          <a:xfrm>
            <a:off x="-107156" y="-25950"/>
            <a:ext cx="5821790" cy="1015663"/>
          </a:xfrm>
          <a:prstGeom prst="rect">
            <a:avLst/>
          </a:prstGeom>
          <a:noFill/>
        </p:spPr>
        <p:txBody>
          <a:bodyPr wrap="square" rtlCol="0">
            <a:spAutoFit/>
          </a:bodyPr>
          <a:lstStyle/>
          <a:p>
            <a:pPr algn="ctr"/>
            <a:r>
              <a:rPr lang="en-US" sz="1200" dirty="0"/>
              <a:t> “Below the ice-covered surface of Saturn's moon Enceladus hides a vast ocean.</a:t>
            </a:r>
          </a:p>
          <a:p>
            <a:pPr algn="ctr"/>
            <a:r>
              <a:rPr lang="en-US" sz="1200" dirty="0"/>
              <a:t>This sprawling ocean is likely </a:t>
            </a:r>
            <a:r>
              <a:rPr lang="en-US" sz="1200" b="1" dirty="0"/>
              <a:t>1 billion years old, </a:t>
            </a:r>
            <a:r>
              <a:rPr lang="en-US" sz="1200" dirty="0"/>
              <a:t>which means it's the                                 </a:t>
            </a:r>
            <a:r>
              <a:rPr lang="en-US" sz="1200" b="1" dirty="0"/>
              <a:t>  perfect age to harbor life                                                                                         </a:t>
            </a:r>
            <a:r>
              <a:rPr lang="en-US" sz="1200" dirty="0"/>
              <a:t>said Marc </a:t>
            </a:r>
            <a:r>
              <a:rPr lang="en-US" sz="1200" dirty="0" err="1"/>
              <a:t>Neveu</a:t>
            </a:r>
            <a:r>
              <a:rPr lang="en-US" sz="1200" dirty="0"/>
              <a:t>, a research scientist at NASA Goddard Space Flight Center  during a talk at the 2019 Astrobiology Science Conference.”</a:t>
            </a:r>
          </a:p>
        </p:txBody>
      </p:sp>
      <p:sp>
        <p:nvSpPr>
          <p:cNvPr id="3" name="TextBox 2">
            <a:extLst>
              <a:ext uri="{FF2B5EF4-FFF2-40B4-BE49-F238E27FC236}">
                <a16:creationId xmlns:a16="http://schemas.microsoft.com/office/drawing/2014/main" id="{B50468DF-FB63-44EE-9E10-C4686544D14D}"/>
              </a:ext>
            </a:extLst>
          </p:cNvPr>
          <p:cNvSpPr txBox="1"/>
          <p:nvPr/>
        </p:nvSpPr>
        <p:spPr>
          <a:xfrm>
            <a:off x="304434" y="3710338"/>
            <a:ext cx="54102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26938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D9EB6F-B8AB-4357-B1CE-864AD9DC6012}"/>
              </a:ext>
            </a:extLst>
          </p:cNvPr>
          <p:cNvPicPr>
            <a:picLocks noChangeAspect="1"/>
          </p:cNvPicPr>
          <p:nvPr/>
        </p:nvPicPr>
        <p:blipFill>
          <a:blip r:embed="rId2"/>
          <a:stretch>
            <a:fillRect/>
          </a:stretch>
        </p:blipFill>
        <p:spPr>
          <a:xfrm>
            <a:off x="-108463" y="472281"/>
            <a:ext cx="5946213" cy="3528863"/>
          </a:xfrm>
          <a:prstGeom prst="rect">
            <a:avLst/>
          </a:prstGeom>
        </p:spPr>
      </p:pic>
      <p:sp>
        <p:nvSpPr>
          <p:cNvPr id="3" name="TextBox 2">
            <a:extLst>
              <a:ext uri="{FF2B5EF4-FFF2-40B4-BE49-F238E27FC236}">
                <a16:creationId xmlns:a16="http://schemas.microsoft.com/office/drawing/2014/main" id="{923C9A8E-4E83-4E51-AA96-8D16E318425B}"/>
              </a:ext>
            </a:extLst>
          </p:cNvPr>
          <p:cNvSpPr txBox="1"/>
          <p:nvPr/>
        </p:nvSpPr>
        <p:spPr>
          <a:xfrm>
            <a:off x="2255044" y="3291681"/>
            <a:ext cx="1524000" cy="246221"/>
          </a:xfrm>
          <a:prstGeom prst="rect">
            <a:avLst/>
          </a:prstGeom>
          <a:noFill/>
        </p:spPr>
        <p:txBody>
          <a:bodyPr wrap="square" rtlCol="0">
            <a:spAutoFit/>
          </a:bodyPr>
          <a:lstStyle/>
          <a:p>
            <a:r>
              <a:rPr lang="en-US" dirty="0"/>
              <a:t>Hydrothermal Vents</a:t>
            </a:r>
          </a:p>
        </p:txBody>
      </p:sp>
    </p:spTree>
    <p:extLst>
      <p:ext uri="{BB962C8B-B14F-4D97-AF65-F5344CB8AC3E}">
        <p14:creationId xmlns:p14="http://schemas.microsoft.com/office/powerpoint/2010/main" val="29187567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7C608F-575B-41F9-AB6B-FB8090D1597E}"/>
              </a:ext>
            </a:extLst>
          </p:cNvPr>
          <p:cNvPicPr>
            <a:picLocks noChangeAspect="1"/>
          </p:cNvPicPr>
          <p:nvPr/>
        </p:nvPicPr>
        <p:blipFill>
          <a:blip r:embed="rId2"/>
          <a:stretch>
            <a:fillRect/>
          </a:stretch>
        </p:blipFill>
        <p:spPr>
          <a:xfrm>
            <a:off x="1204495" y="-1"/>
            <a:ext cx="3320297" cy="4297363"/>
          </a:xfrm>
          <a:prstGeom prst="rect">
            <a:avLst/>
          </a:prstGeom>
        </p:spPr>
      </p:pic>
    </p:spTree>
    <p:extLst>
      <p:ext uri="{BB962C8B-B14F-4D97-AF65-F5344CB8AC3E}">
        <p14:creationId xmlns:p14="http://schemas.microsoft.com/office/powerpoint/2010/main" val="2264964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solarsystem.nasa.gov/internal_resources/1443">
            <a:extLst>
              <a:ext uri="{FF2B5EF4-FFF2-40B4-BE49-F238E27FC236}">
                <a16:creationId xmlns:a16="http://schemas.microsoft.com/office/drawing/2014/main" id="{84894B3E-941A-4DDD-9DF5-F4A79557246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963" y="-80619"/>
            <a:ext cx="5648325" cy="2286318"/>
          </a:xfrm>
          <a:prstGeom prst="rect">
            <a:avLst/>
          </a:prstGeom>
          <a:noFill/>
          <a:ln>
            <a:noFill/>
          </a:ln>
        </p:spPr>
      </p:pic>
      <p:sp>
        <p:nvSpPr>
          <p:cNvPr id="2" name="TextBox 1">
            <a:extLst>
              <a:ext uri="{FF2B5EF4-FFF2-40B4-BE49-F238E27FC236}">
                <a16:creationId xmlns:a16="http://schemas.microsoft.com/office/drawing/2014/main" id="{6948F3A6-06D7-4894-B595-152AA74E2D28}"/>
              </a:ext>
            </a:extLst>
          </p:cNvPr>
          <p:cNvSpPr txBox="1"/>
          <p:nvPr/>
        </p:nvSpPr>
        <p:spPr>
          <a:xfrm>
            <a:off x="2407444" y="758130"/>
            <a:ext cx="1600200" cy="400110"/>
          </a:xfrm>
          <a:prstGeom prst="rect">
            <a:avLst/>
          </a:prstGeom>
          <a:noFill/>
        </p:spPr>
        <p:txBody>
          <a:bodyPr wrap="square" rtlCol="0">
            <a:spAutoFit/>
          </a:bodyPr>
          <a:lstStyle/>
          <a:p>
            <a:pPr algn="ctr"/>
            <a:r>
              <a:rPr lang="en-US" b="1" dirty="0"/>
              <a:t>HYDROTHERMAL</a:t>
            </a:r>
          </a:p>
          <a:p>
            <a:pPr algn="ctr"/>
            <a:r>
              <a:rPr lang="en-US" b="1" dirty="0"/>
              <a:t> VENTS</a:t>
            </a:r>
          </a:p>
        </p:txBody>
      </p:sp>
      <p:sp>
        <p:nvSpPr>
          <p:cNvPr id="4" name="TextBox 3">
            <a:extLst>
              <a:ext uri="{FF2B5EF4-FFF2-40B4-BE49-F238E27FC236}">
                <a16:creationId xmlns:a16="http://schemas.microsoft.com/office/drawing/2014/main" id="{D294C0F1-870D-437A-B8D7-705CDC90F5F5}"/>
              </a:ext>
            </a:extLst>
          </p:cNvPr>
          <p:cNvSpPr txBox="1"/>
          <p:nvPr/>
        </p:nvSpPr>
        <p:spPr>
          <a:xfrm>
            <a:off x="3474244" y="1767681"/>
            <a:ext cx="1524000" cy="400110"/>
          </a:xfrm>
          <a:prstGeom prst="rect">
            <a:avLst/>
          </a:prstGeom>
          <a:noFill/>
        </p:spPr>
        <p:txBody>
          <a:bodyPr wrap="square" rtlCol="0">
            <a:spAutoFit/>
          </a:bodyPr>
          <a:lstStyle/>
          <a:p>
            <a:pPr algn="ctr"/>
            <a:r>
              <a:rPr lang="en-US" b="1" dirty="0"/>
              <a:t>GEYSERS VENTING </a:t>
            </a:r>
          </a:p>
          <a:p>
            <a:pPr algn="ctr"/>
            <a:r>
              <a:rPr lang="en-US" b="1" dirty="0"/>
              <a:t>INTO SPACE</a:t>
            </a:r>
          </a:p>
        </p:txBody>
      </p:sp>
      <p:sp>
        <p:nvSpPr>
          <p:cNvPr id="6" name="TextBox 5">
            <a:extLst>
              <a:ext uri="{FF2B5EF4-FFF2-40B4-BE49-F238E27FC236}">
                <a16:creationId xmlns:a16="http://schemas.microsoft.com/office/drawing/2014/main" id="{EBEC117E-5395-AD4E-B774-9CD2DC32C9C4}"/>
              </a:ext>
            </a:extLst>
          </p:cNvPr>
          <p:cNvSpPr txBox="1"/>
          <p:nvPr/>
        </p:nvSpPr>
        <p:spPr>
          <a:xfrm>
            <a:off x="578644" y="2301081"/>
            <a:ext cx="5029200" cy="1815882"/>
          </a:xfrm>
          <a:prstGeom prst="rect">
            <a:avLst/>
          </a:prstGeom>
          <a:noFill/>
        </p:spPr>
        <p:txBody>
          <a:bodyPr wrap="square">
            <a:spAutoFit/>
          </a:bodyPr>
          <a:lstStyle/>
          <a:p>
            <a:pPr algn="ctr"/>
            <a:r>
              <a:rPr lang="en-US" sz="1600" dirty="0"/>
              <a:t>“So, if hydrothermal vents are present on Enceladus, it hints at a pretty good possibility for the existence of life on the icy moon. Furthermore, the plumes were thought to contain </a:t>
            </a:r>
            <a:r>
              <a:rPr lang="en-US" sz="1600" b="1" dirty="0"/>
              <a:t>water vapors, dihydrogen (H2), and various carbon-containing organic compounds, </a:t>
            </a:r>
          </a:p>
          <a:p>
            <a:pPr algn="ctr"/>
            <a:r>
              <a:rPr lang="en-US" sz="1600" b="1" dirty="0"/>
              <a:t>including methane </a:t>
            </a:r>
            <a:r>
              <a:rPr lang="en-US" sz="1600" dirty="0"/>
              <a:t>(CH4).”</a:t>
            </a:r>
          </a:p>
        </p:txBody>
      </p:sp>
    </p:spTree>
    <p:extLst>
      <p:ext uri="{BB962C8B-B14F-4D97-AF65-F5344CB8AC3E}">
        <p14:creationId xmlns:p14="http://schemas.microsoft.com/office/powerpoint/2010/main" val="3931190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944F89-FF24-476C-9A64-0088BBD99AC6}"/>
              </a:ext>
            </a:extLst>
          </p:cNvPr>
          <p:cNvSpPr txBox="1"/>
          <p:nvPr/>
        </p:nvSpPr>
        <p:spPr>
          <a:xfrm>
            <a:off x="464344" y="1119900"/>
            <a:ext cx="5285934" cy="3354765"/>
          </a:xfrm>
          <a:prstGeom prst="rect">
            <a:avLst/>
          </a:prstGeom>
          <a:noFill/>
        </p:spPr>
        <p:txBody>
          <a:bodyPr wrap="square">
            <a:spAutoFit/>
          </a:bodyPr>
          <a:lstStyle/>
          <a:p>
            <a:pPr algn="ctr"/>
            <a:endParaRPr lang="en-US" sz="2000" dirty="0"/>
          </a:p>
          <a:p>
            <a:pPr algn="ctr"/>
            <a:r>
              <a:rPr lang="en-US" sz="2000" dirty="0"/>
              <a:t>“On earth</a:t>
            </a:r>
            <a:r>
              <a:rPr lang="en-US" sz="2000" u="sng" dirty="0"/>
              <a:t>, </a:t>
            </a:r>
            <a:r>
              <a:rPr lang="en-US" sz="2000" b="1" u="sng" dirty="0"/>
              <a:t>Hydrogen </a:t>
            </a:r>
            <a:r>
              <a:rPr lang="en-US" sz="2000" u="sng" dirty="0"/>
              <a:t>provides energy to some microbes to produce </a:t>
            </a:r>
            <a:r>
              <a:rPr lang="en-US" sz="2000" b="1" u="sng" dirty="0"/>
              <a:t>methane</a:t>
            </a:r>
            <a:r>
              <a:rPr lang="en-US" sz="2000" u="sng" dirty="0"/>
              <a:t> from </a:t>
            </a:r>
            <a:r>
              <a:rPr lang="en-US" sz="2000" b="1" u="sng" dirty="0"/>
              <a:t>carbon dioxide</a:t>
            </a:r>
            <a:r>
              <a:rPr lang="en-US" sz="2000" u="sng" dirty="0"/>
              <a:t>, in a process called </a:t>
            </a:r>
            <a:r>
              <a:rPr lang="en-US" sz="2000" b="1" u="sng" dirty="0"/>
              <a:t>methanogenesis</a:t>
            </a:r>
            <a:r>
              <a:rPr lang="en-US" sz="2000" b="1" dirty="0"/>
              <a:t>.</a:t>
            </a:r>
            <a:r>
              <a:rPr lang="en-US" sz="2000" dirty="0"/>
              <a:t> Surprisingly, the amount of methane found in the plumes seemed peculiarly </a:t>
            </a:r>
            <a:r>
              <a:rPr lang="en-US" sz="2000" b="1" dirty="0"/>
              <a:t>high</a:t>
            </a:r>
            <a:r>
              <a:rPr lang="en-US" sz="2000" dirty="0"/>
              <a:t>. Since Cassini also spotted </a:t>
            </a:r>
            <a:r>
              <a:rPr lang="en-US" sz="2000" b="1" dirty="0"/>
              <a:t>carbon dioxide and methane</a:t>
            </a:r>
            <a:r>
              <a:rPr lang="en-US" sz="2000" dirty="0"/>
              <a:t>, it further solidified the arguments in favor of </a:t>
            </a:r>
            <a:r>
              <a:rPr lang="en-US" sz="2000" b="1" dirty="0"/>
              <a:t>methanogenesis</a:t>
            </a:r>
            <a:r>
              <a:rPr lang="en-US" sz="2000" dirty="0"/>
              <a:t> on Enceladus.”</a:t>
            </a:r>
          </a:p>
          <a:p>
            <a:pPr algn="ctr"/>
            <a:endParaRPr lang="en-US" sz="1200" dirty="0"/>
          </a:p>
        </p:txBody>
      </p:sp>
      <p:pic>
        <p:nvPicPr>
          <p:cNvPr id="4" name="Picture 3">
            <a:extLst>
              <a:ext uri="{FF2B5EF4-FFF2-40B4-BE49-F238E27FC236}">
                <a16:creationId xmlns:a16="http://schemas.microsoft.com/office/drawing/2014/main" id="{4DDD16D5-13A2-48A1-AED6-4311B88615DE}"/>
              </a:ext>
            </a:extLst>
          </p:cNvPr>
          <p:cNvPicPr>
            <a:picLocks noChangeAspect="1"/>
          </p:cNvPicPr>
          <p:nvPr/>
        </p:nvPicPr>
        <p:blipFill>
          <a:blip r:embed="rId2"/>
          <a:stretch>
            <a:fillRect/>
          </a:stretch>
        </p:blipFill>
        <p:spPr>
          <a:xfrm>
            <a:off x="38903" y="-1051719"/>
            <a:ext cx="5651482" cy="2292295"/>
          </a:xfrm>
          <a:prstGeom prst="rect">
            <a:avLst/>
          </a:prstGeom>
        </p:spPr>
      </p:pic>
      <p:sp>
        <p:nvSpPr>
          <p:cNvPr id="2" name="TextBox 1">
            <a:extLst>
              <a:ext uri="{FF2B5EF4-FFF2-40B4-BE49-F238E27FC236}">
                <a16:creationId xmlns:a16="http://schemas.microsoft.com/office/drawing/2014/main" id="{7C46A412-95F3-718A-0BCE-C67ADBA49E46}"/>
              </a:ext>
            </a:extLst>
          </p:cNvPr>
          <p:cNvSpPr txBox="1"/>
          <p:nvPr/>
        </p:nvSpPr>
        <p:spPr>
          <a:xfrm>
            <a:off x="121444" y="4053681"/>
            <a:ext cx="685800" cy="246221"/>
          </a:xfrm>
          <a:prstGeom prst="rect">
            <a:avLst/>
          </a:prstGeom>
          <a:noFill/>
        </p:spPr>
        <p:txBody>
          <a:bodyPr wrap="square" rtlCol="0">
            <a:spAutoFit/>
          </a:bodyPr>
          <a:lstStyle/>
          <a:p>
            <a:r>
              <a:rPr lang="en-US" dirty="0"/>
              <a:t>Detail A</a:t>
            </a:r>
          </a:p>
        </p:txBody>
      </p:sp>
    </p:spTree>
    <p:extLst>
      <p:ext uri="{BB962C8B-B14F-4D97-AF65-F5344CB8AC3E}">
        <p14:creationId xmlns:p14="http://schemas.microsoft.com/office/powerpoint/2010/main" val="1176775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4D5167-EA3A-5EF7-6BBA-93F8A81882FE}"/>
              </a:ext>
            </a:extLst>
          </p:cNvPr>
          <p:cNvSpPr txBox="1"/>
          <p:nvPr/>
        </p:nvSpPr>
        <p:spPr>
          <a:xfrm>
            <a:off x="654844" y="396081"/>
            <a:ext cx="5029200" cy="3293209"/>
          </a:xfrm>
          <a:prstGeom prst="rect">
            <a:avLst/>
          </a:prstGeom>
          <a:noFill/>
        </p:spPr>
        <p:txBody>
          <a:bodyPr wrap="square">
            <a:spAutoFit/>
          </a:bodyPr>
          <a:lstStyle/>
          <a:p>
            <a:pPr algn="ctr"/>
            <a:r>
              <a:rPr lang="en-US" sz="1600" dirty="0"/>
              <a:t>“However, there also existed a possibility that instead of biological processes like methanogenesis, some </a:t>
            </a:r>
            <a:r>
              <a:rPr lang="en-US" sz="1600" b="1" dirty="0"/>
              <a:t>weird abiotic or geochemical processes </a:t>
            </a:r>
            <a:r>
              <a:rPr lang="en-US" sz="1600" dirty="0"/>
              <a:t>might be producing methane and carbon dioxide on the moon. So to assess the probability of Enceladus’ </a:t>
            </a:r>
            <a:r>
              <a:rPr lang="en-US" sz="1600" b="1" dirty="0"/>
              <a:t>methane</a:t>
            </a:r>
            <a:r>
              <a:rPr lang="en-US" sz="1600" dirty="0"/>
              <a:t> being generated biologically, researchers built a series of mathematical models. The investigations found that the known abiotic and geochemical processes could not perfectly explain the methane concentrations observed by Cassini. However, on adding the contributions from </a:t>
            </a:r>
            <a:r>
              <a:rPr lang="en-US" sz="1600" b="1" dirty="0"/>
              <a:t>methanogenic microbes</a:t>
            </a:r>
            <a:r>
              <a:rPr lang="en-US" sz="1600" dirty="0"/>
              <a:t>, the observed concentrations were justified.”</a:t>
            </a:r>
          </a:p>
        </p:txBody>
      </p:sp>
      <p:sp>
        <p:nvSpPr>
          <p:cNvPr id="4" name="TextBox 3">
            <a:extLst>
              <a:ext uri="{FF2B5EF4-FFF2-40B4-BE49-F238E27FC236}">
                <a16:creationId xmlns:a16="http://schemas.microsoft.com/office/drawing/2014/main" id="{AEBA0F2B-9376-D597-8690-E4371060BB91}"/>
              </a:ext>
            </a:extLst>
          </p:cNvPr>
          <p:cNvSpPr txBox="1"/>
          <p:nvPr/>
        </p:nvSpPr>
        <p:spPr>
          <a:xfrm>
            <a:off x="273844" y="3977481"/>
            <a:ext cx="838200" cy="246221"/>
          </a:xfrm>
          <a:prstGeom prst="rect">
            <a:avLst/>
          </a:prstGeom>
          <a:noFill/>
        </p:spPr>
        <p:txBody>
          <a:bodyPr wrap="square" rtlCol="0">
            <a:spAutoFit/>
          </a:bodyPr>
          <a:lstStyle/>
          <a:p>
            <a:r>
              <a:rPr lang="en-US" dirty="0"/>
              <a:t>DETAIL B</a:t>
            </a:r>
          </a:p>
        </p:txBody>
      </p:sp>
    </p:spTree>
    <p:extLst>
      <p:ext uri="{BB962C8B-B14F-4D97-AF65-F5344CB8AC3E}">
        <p14:creationId xmlns:p14="http://schemas.microsoft.com/office/powerpoint/2010/main" val="631899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Fountains of Enceladus">
            <a:extLst>
              <a:ext uri="{FF2B5EF4-FFF2-40B4-BE49-F238E27FC236}">
                <a16:creationId xmlns:a16="http://schemas.microsoft.com/office/drawing/2014/main" id="{677179B5-6EE8-450C-B3AB-FA37134D6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644" y="700881"/>
            <a:ext cx="3706019" cy="31427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1DE3003-9377-4355-A2E3-62F97BF6CEDB}"/>
              </a:ext>
            </a:extLst>
          </p:cNvPr>
          <p:cNvSpPr txBox="1"/>
          <p:nvPr/>
        </p:nvSpPr>
        <p:spPr>
          <a:xfrm>
            <a:off x="654844" y="253723"/>
            <a:ext cx="4800600" cy="400110"/>
          </a:xfrm>
          <a:prstGeom prst="rect">
            <a:avLst/>
          </a:prstGeom>
          <a:noFill/>
        </p:spPr>
        <p:txBody>
          <a:bodyPr wrap="square" rtlCol="0">
            <a:spAutoFit/>
          </a:bodyPr>
          <a:lstStyle/>
          <a:p>
            <a:r>
              <a:rPr lang="en-US" sz="2000" dirty="0"/>
              <a:t>Warm water spewing from the vents…</a:t>
            </a:r>
          </a:p>
        </p:txBody>
      </p:sp>
    </p:spTree>
    <p:extLst>
      <p:ext uri="{BB962C8B-B14F-4D97-AF65-F5344CB8AC3E}">
        <p14:creationId xmlns:p14="http://schemas.microsoft.com/office/powerpoint/2010/main" val="58737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mericaspace.com/wp-content/uploads/2014/07/7913_18862_1-500x338.jpg">
            <a:extLst>
              <a:ext uri="{FF2B5EF4-FFF2-40B4-BE49-F238E27FC236}">
                <a16:creationId xmlns:a16="http://schemas.microsoft.com/office/drawing/2014/main" id="{4B075831-80FB-4ACC-A283-43C3B6D8E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7" y="555140"/>
            <a:ext cx="5970323" cy="40359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885001-9B18-461B-B5E7-DCCD69D785E3}"/>
              </a:ext>
            </a:extLst>
          </p:cNvPr>
          <p:cNvSpPr txBox="1"/>
          <p:nvPr/>
        </p:nvSpPr>
        <p:spPr>
          <a:xfrm>
            <a:off x="311150" y="27923"/>
            <a:ext cx="5105400" cy="523220"/>
          </a:xfrm>
          <a:prstGeom prst="rect">
            <a:avLst/>
          </a:prstGeom>
          <a:noFill/>
        </p:spPr>
        <p:txBody>
          <a:bodyPr wrap="square" rtlCol="0">
            <a:spAutoFit/>
          </a:bodyPr>
          <a:lstStyle/>
          <a:p>
            <a:pPr algn="ctr"/>
            <a:r>
              <a:rPr lang="en-US" sz="1400" dirty="0"/>
              <a:t>“One of (the spacecraft) Cassini's major discoveries was that Enceladus had an ocean filled with </a:t>
            </a:r>
            <a:r>
              <a:rPr lang="en-US" sz="1400" b="1" dirty="0"/>
              <a:t>hydrothermal vents</a:t>
            </a:r>
            <a:r>
              <a:rPr lang="en-US" sz="1400" dirty="0"/>
              <a:t>.”</a:t>
            </a:r>
          </a:p>
        </p:txBody>
      </p:sp>
    </p:spTree>
    <p:extLst>
      <p:ext uri="{BB962C8B-B14F-4D97-AF65-F5344CB8AC3E}">
        <p14:creationId xmlns:p14="http://schemas.microsoft.com/office/powerpoint/2010/main" val="170075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xtremetech.com/wp-content/uploads/2014/04/enceladus-3.jpg">
            <a:extLst>
              <a:ext uri="{FF2B5EF4-FFF2-40B4-BE49-F238E27FC236}">
                <a16:creationId xmlns:a16="http://schemas.microsoft.com/office/drawing/2014/main" id="{52EED27A-719F-464A-9970-654CAAE13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2313"/>
            <a:ext cx="5729288" cy="285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908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MC900439587[1]"/>
          <p:cNvPicPr>
            <a:picLocks noChangeAspect="1" noChangeArrowheads="1"/>
          </p:cNvPicPr>
          <p:nvPr/>
        </p:nvPicPr>
        <p:blipFill>
          <a:blip r:embed="rId4"/>
          <a:srcRect/>
          <a:stretch>
            <a:fillRect/>
          </a:stretch>
        </p:blipFill>
        <p:spPr bwMode="auto">
          <a:xfrm>
            <a:off x="605753" y="477639"/>
            <a:ext cx="4789326" cy="3819525"/>
          </a:xfrm>
          <a:prstGeom prst="rect">
            <a:avLst/>
          </a:prstGeom>
          <a:noFill/>
          <a:ln w="9525">
            <a:noFill/>
            <a:miter lim="800000"/>
            <a:headEnd/>
            <a:tailEnd/>
          </a:ln>
        </p:spPr>
      </p:pic>
      <p:pic>
        <p:nvPicPr>
          <p:cNvPr id="140293"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srcRect/>
          <a:stretch>
            <a:fillRect/>
          </a:stretch>
        </p:blipFill>
        <p:spPr bwMode="auto">
          <a:xfrm>
            <a:off x="6674644" y="3520281"/>
            <a:ext cx="190976" cy="190976"/>
          </a:xfrm>
          <a:prstGeom prst="rect">
            <a:avLst/>
          </a:prstGeom>
          <a:noFill/>
          <a:ln w="9525">
            <a:noFill/>
            <a:miter lim="800000"/>
            <a:headEnd/>
            <a:tailEnd/>
          </a:ln>
        </p:spPr>
      </p:pic>
      <p:sp>
        <p:nvSpPr>
          <p:cNvPr id="2" name="TextBox 1">
            <a:extLst>
              <a:ext uri="{FF2B5EF4-FFF2-40B4-BE49-F238E27FC236}">
                <a16:creationId xmlns:a16="http://schemas.microsoft.com/office/drawing/2014/main" id="{91375284-1DF4-4B75-896D-0373AE8655BC}"/>
              </a:ext>
            </a:extLst>
          </p:cNvPr>
          <p:cNvSpPr txBox="1"/>
          <p:nvPr/>
        </p:nvSpPr>
        <p:spPr>
          <a:xfrm>
            <a:off x="2578179" y="1528008"/>
            <a:ext cx="1145858" cy="728789"/>
          </a:xfrm>
          <a:prstGeom prst="rect">
            <a:avLst/>
          </a:prstGeom>
          <a:noFill/>
        </p:spPr>
        <p:txBody>
          <a:bodyPr wrap="square" rtlCol="0">
            <a:spAutoFit/>
          </a:bodyPr>
          <a:lstStyle/>
          <a:p>
            <a:r>
              <a:rPr lang="en-US" sz="4136" dirty="0">
                <a:solidFill>
                  <a:schemeClr val="bg2"/>
                </a:solidFill>
              </a:rPr>
              <a:t>life</a:t>
            </a:r>
          </a:p>
        </p:txBody>
      </p:sp>
      <p:sp>
        <p:nvSpPr>
          <p:cNvPr id="3" name="TextBox 2">
            <a:extLst>
              <a:ext uri="{FF2B5EF4-FFF2-40B4-BE49-F238E27FC236}">
                <a16:creationId xmlns:a16="http://schemas.microsoft.com/office/drawing/2014/main" id="{435AE9C3-C5A2-4524-83B6-E61F4C2CEACA}"/>
              </a:ext>
            </a:extLst>
          </p:cNvPr>
          <p:cNvSpPr txBox="1"/>
          <p:nvPr/>
        </p:nvSpPr>
        <p:spPr>
          <a:xfrm>
            <a:off x="570120" y="89719"/>
            <a:ext cx="4970913" cy="307777"/>
          </a:xfrm>
          <a:prstGeom prst="rect">
            <a:avLst/>
          </a:prstGeom>
          <a:noFill/>
        </p:spPr>
        <p:txBody>
          <a:bodyPr wrap="square" rtlCol="0">
            <a:spAutoFit/>
          </a:bodyPr>
          <a:lstStyle/>
          <a:p>
            <a:r>
              <a:rPr lang="en-US" sz="1400" dirty="0"/>
              <a:t>Only on Earth have we found </a:t>
            </a:r>
            <a:r>
              <a:rPr lang="en-US" sz="1400" b="1" dirty="0"/>
              <a:t>ALL</a:t>
            </a:r>
            <a:r>
              <a:rPr lang="en-US" sz="1400" dirty="0"/>
              <a:t> of the ingredients for Life.</a:t>
            </a:r>
          </a:p>
        </p:txBody>
      </p:sp>
    </p:spTree>
  </p:cSld>
  <p:clrMapOvr>
    <a:masterClrMapping/>
  </p:clrMapOvr>
  <mc:AlternateContent xmlns:mc="http://schemas.openxmlformats.org/markup-compatibility/2006" xmlns:p14="http://schemas.microsoft.com/office/powerpoint/2010/main">
    <mc:Choice Requires="p14">
      <p:transition spd="slow" p14:dur="2000" advTm="14100"/>
    </mc:Choice>
    <mc:Fallback xmlns="">
      <p:transition spd="slow" advTm="1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7" fill="hold"/>
                                        <p:tgtEl>
                                          <p:spTgt spid="14029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0" showWhenStopped="0">
                <p:cTn id="7" fill="hold" display="0">
                  <p:stCondLst>
                    <p:cond delay="indefinite"/>
                  </p:stCondLst>
                  <p:endCondLst>
                    <p:cond evt="onPrev" delay="0">
                      <p:tgtEl>
                        <p:sldTgt/>
                      </p:tgtEl>
                    </p:cond>
                    <p:cond evt="onStopAudio" delay="0">
                      <p:tgtEl>
                        <p:sldTgt/>
                      </p:tgtEl>
                    </p:cond>
                  </p:endCondLst>
                </p:cTn>
                <p:tgtEl>
                  <p:spTgt spid="14029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9F5772-25AC-92D1-B481-0BAC3E9A5EAE}"/>
              </a:ext>
            </a:extLst>
          </p:cNvPr>
          <p:cNvPicPr>
            <a:picLocks noChangeAspect="1"/>
          </p:cNvPicPr>
          <p:nvPr/>
        </p:nvPicPr>
        <p:blipFill>
          <a:blip r:embed="rId2"/>
          <a:stretch>
            <a:fillRect/>
          </a:stretch>
        </p:blipFill>
        <p:spPr>
          <a:xfrm>
            <a:off x="0" y="-670719"/>
            <a:ext cx="6750844" cy="5297871"/>
          </a:xfrm>
          <a:prstGeom prst="rect">
            <a:avLst/>
          </a:prstGeom>
        </p:spPr>
      </p:pic>
      <p:sp>
        <p:nvSpPr>
          <p:cNvPr id="3" name="TextBox 2">
            <a:extLst>
              <a:ext uri="{FF2B5EF4-FFF2-40B4-BE49-F238E27FC236}">
                <a16:creationId xmlns:a16="http://schemas.microsoft.com/office/drawing/2014/main" id="{F2C982B4-B289-9DFE-CAFC-094BBCCA8F9E}"/>
              </a:ext>
            </a:extLst>
          </p:cNvPr>
          <p:cNvSpPr txBox="1"/>
          <p:nvPr/>
        </p:nvSpPr>
        <p:spPr>
          <a:xfrm>
            <a:off x="4922044" y="1005681"/>
            <a:ext cx="1447800" cy="830997"/>
          </a:xfrm>
          <a:prstGeom prst="rect">
            <a:avLst/>
          </a:prstGeom>
          <a:noFill/>
        </p:spPr>
        <p:txBody>
          <a:bodyPr wrap="square" rtlCol="0">
            <a:spAutoFit/>
          </a:bodyPr>
          <a:lstStyle/>
          <a:p>
            <a:r>
              <a:rPr lang="en-US" sz="2400" dirty="0"/>
              <a:t>June 2023</a:t>
            </a:r>
          </a:p>
        </p:txBody>
      </p:sp>
      <p:sp>
        <p:nvSpPr>
          <p:cNvPr id="4" name="TextBox 3">
            <a:extLst>
              <a:ext uri="{FF2B5EF4-FFF2-40B4-BE49-F238E27FC236}">
                <a16:creationId xmlns:a16="http://schemas.microsoft.com/office/drawing/2014/main" id="{7EF34AE2-66B3-D5B9-B59E-944E666A7F7E}"/>
              </a:ext>
            </a:extLst>
          </p:cNvPr>
          <p:cNvSpPr txBox="1"/>
          <p:nvPr/>
        </p:nvSpPr>
        <p:spPr>
          <a:xfrm>
            <a:off x="0" y="-69836"/>
            <a:ext cx="1721644" cy="2031325"/>
          </a:xfrm>
          <a:prstGeom prst="rect">
            <a:avLst/>
          </a:prstGeom>
          <a:noFill/>
        </p:spPr>
        <p:txBody>
          <a:bodyPr wrap="square" rtlCol="0">
            <a:spAutoFit/>
          </a:bodyPr>
          <a:lstStyle/>
          <a:p>
            <a:r>
              <a:rPr lang="en-US" sz="1800" dirty="0"/>
              <a:t>Webb Telescope spots a plume from Enceladus 6,000 miles long.</a:t>
            </a:r>
          </a:p>
        </p:txBody>
      </p:sp>
    </p:spTree>
    <p:extLst>
      <p:ext uri="{BB962C8B-B14F-4D97-AF65-F5344CB8AC3E}">
        <p14:creationId xmlns:p14="http://schemas.microsoft.com/office/powerpoint/2010/main" val="2569214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2" descr="Artist's concept to Enceladu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8" y="624681"/>
            <a:ext cx="5887855" cy="3311545"/>
          </a:xfrm>
          <a:prstGeom prst="rect">
            <a:avLst/>
          </a:prstGeom>
          <a:noFill/>
          <a:extLst>
            <a:ext uri="{909E8E84-426E-40DD-AFC4-6F175D3DCCD1}">
              <a14:hiddenFill xmlns:a14="http://schemas.microsoft.com/office/drawing/2010/main">
                <a:solidFill>
                  <a:srgbClr val="FFFFFF"/>
                </a:solidFill>
              </a14:hiddenFill>
            </a:ext>
          </a:extLst>
        </p:spPr>
      </p:pic>
      <p:sp>
        <p:nvSpPr>
          <p:cNvPr id="421891" name="Text Box 3"/>
          <p:cNvSpPr txBox="1">
            <a:spLocks noChangeArrowheads="1"/>
          </p:cNvSpPr>
          <p:nvPr/>
        </p:nvSpPr>
        <p:spPr bwMode="auto">
          <a:xfrm>
            <a:off x="143233" y="198"/>
            <a:ext cx="558605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dirty="0">
                <a:solidFill>
                  <a:srgbClr val="FFCC00"/>
                </a:solidFill>
                <a:effectLst>
                  <a:outerShdw blurRad="38100" dist="38100" dir="2700000" algn="tl">
                    <a:srgbClr val="000000"/>
                  </a:outerShdw>
                </a:effectLst>
              </a:rPr>
              <a:t>Cassini Spacecraft closest flyby of Enceladus plumes from 30 miles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9260E1-433A-41D2-94F1-43EF5B49BDA6}"/>
              </a:ext>
            </a:extLst>
          </p:cNvPr>
          <p:cNvSpPr/>
          <p:nvPr/>
        </p:nvSpPr>
        <p:spPr>
          <a:xfrm>
            <a:off x="143569" y="3063081"/>
            <a:ext cx="5562600" cy="954107"/>
          </a:xfrm>
          <a:prstGeom prst="rect">
            <a:avLst/>
          </a:prstGeom>
        </p:spPr>
        <p:txBody>
          <a:bodyPr wrap="square">
            <a:spAutoFit/>
          </a:bodyPr>
          <a:lstStyle/>
          <a:p>
            <a:r>
              <a:rPr lang="en-US" dirty="0"/>
              <a:t>“</a:t>
            </a:r>
            <a:r>
              <a:rPr lang="en-US" sz="1400" dirty="0"/>
              <a:t>Complex molecules comprising hundreds of atoms are rare beyond Earth. The presence of the large complex molecules, along with liquid water and hydrothermal activity, bolsters the hypothesis that the ocean of Enceladus may be a habitable environment for life.”</a:t>
            </a:r>
          </a:p>
        </p:txBody>
      </p:sp>
      <p:pic>
        <p:nvPicPr>
          <p:cNvPr id="3" name="Picture 2">
            <a:extLst>
              <a:ext uri="{FF2B5EF4-FFF2-40B4-BE49-F238E27FC236}">
                <a16:creationId xmlns:a16="http://schemas.microsoft.com/office/drawing/2014/main" id="{D9408649-6E56-42C3-B24E-723DF13CA26E}"/>
              </a:ext>
            </a:extLst>
          </p:cNvPr>
          <p:cNvPicPr>
            <a:picLocks noChangeAspect="1"/>
          </p:cNvPicPr>
          <p:nvPr/>
        </p:nvPicPr>
        <p:blipFill>
          <a:blip r:embed="rId2"/>
          <a:stretch>
            <a:fillRect/>
          </a:stretch>
        </p:blipFill>
        <p:spPr>
          <a:xfrm>
            <a:off x="0" y="53486"/>
            <a:ext cx="5729288" cy="2933395"/>
          </a:xfrm>
          <a:prstGeom prst="rect">
            <a:avLst/>
          </a:prstGeom>
        </p:spPr>
      </p:pic>
    </p:spTree>
    <p:extLst>
      <p:ext uri="{BB962C8B-B14F-4D97-AF65-F5344CB8AC3E}">
        <p14:creationId xmlns:p14="http://schemas.microsoft.com/office/powerpoint/2010/main" val="24593973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7" name="Picture 5" descr="Artist's rendition of the interior of Saturn's moon Enceladu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81" y="338752"/>
            <a:ext cx="4487942" cy="2523688"/>
          </a:xfrm>
          <a:prstGeom prst="rect">
            <a:avLst/>
          </a:prstGeom>
          <a:noFill/>
          <a:extLst>
            <a:ext uri="{909E8E84-426E-40DD-AFC4-6F175D3DCCD1}">
              <a14:hiddenFill xmlns:a14="http://schemas.microsoft.com/office/drawing/2010/main">
                <a:solidFill>
                  <a:srgbClr val="FFFFFF"/>
                </a:solidFill>
              </a14:hiddenFill>
            </a:ext>
          </a:extLst>
        </p:spPr>
      </p:pic>
      <p:sp>
        <p:nvSpPr>
          <p:cNvPr id="310278" name="Text Box 6"/>
          <p:cNvSpPr txBox="1">
            <a:spLocks noChangeArrowheads="1"/>
          </p:cNvSpPr>
          <p:nvPr/>
        </p:nvSpPr>
        <p:spPr bwMode="auto">
          <a:xfrm>
            <a:off x="197644" y="198"/>
            <a:ext cx="553164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600" dirty="0">
                <a:solidFill>
                  <a:srgbClr val="FFCC00"/>
                </a:solidFill>
                <a:effectLst>
                  <a:outerShdw blurRad="38100" dist="38100" dir="2700000" algn="tl">
                    <a:srgbClr val="000000"/>
                  </a:outerShdw>
                </a:effectLst>
              </a:rPr>
              <a:t>Now considered fact: Hydrothermal Vents – CASSINI </a:t>
            </a:r>
          </a:p>
        </p:txBody>
      </p:sp>
      <p:sp>
        <p:nvSpPr>
          <p:cNvPr id="2" name="TextBox 1">
            <a:extLst>
              <a:ext uri="{FF2B5EF4-FFF2-40B4-BE49-F238E27FC236}">
                <a16:creationId xmlns:a16="http://schemas.microsoft.com/office/drawing/2014/main" id="{8F9A367B-4E4A-4A7F-BCD6-6BF5A21F3B7D}"/>
              </a:ext>
            </a:extLst>
          </p:cNvPr>
          <p:cNvSpPr txBox="1"/>
          <p:nvPr/>
        </p:nvSpPr>
        <p:spPr>
          <a:xfrm>
            <a:off x="1" y="2986881"/>
            <a:ext cx="5729288" cy="1169551"/>
          </a:xfrm>
          <a:prstGeom prst="rect">
            <a:avLst/>
          </a:prstGeom>
          <a:noFill/>
        </p:spPr>
        <p:txBody>
          <a:bodyPr wrap="square" rtlCol="0">
            <a:spAutoFit/>
          </a:bodyPr>
          <a:lstStyle/>
          <a:p>
            <a:pPr algn="ctr"/>
            <a:r>
              <a:rPr lang="en-US" sz="1400" dirty="0">
                <a:latin typeface="Retina"/>
              </a:rPr>
              <a:t>“How much water are we talking about here? …Scientists estimate that a staggering </a:t>
            </a:r>
            <a:r>
              <a:rPr lang="en-US" sz="1400" i="1" dirty="0">
                <a:latin typeface="Retina"/>
              </a:rPr>
              <a:t>7 tons</a:t>
            </a:r>
            <a:r>
              <a:rPr lang="en-US" sz="1400" dirty="0">
                <a:latin typeface="Retina"/>
              </a:rPr>
              <a:t> of water are erupting from this geyser every second. The force behind the eruption is huge: The plume reaches 200 km (about 125 miles) high, with the water screaming out at 700 meters per second—more than </a:t>
            </a:r>
            <a:r>
              <a:rPr lang="en-US" sz="1400" b="1" dirty="0">
                <a:latin typeface="Retina"/>
              </a:rPr>
              <a:t>1,500 miles per hour</a:t>
            </a:r>
            <a:r>
              <a:rPr lang="en-US" sz="1400" dirty="0">
                <a:latin typeface="Retina"/>
              </a:rPr>
              <a:t>, three times faster than a passenger jet!”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3" name="Picture 5" descr="Saturn Moon Enceladus’ Geys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799" y="1270685"/>
            <a:ext cx="3199690" cy="1981200"/>
          </a:xfrm>
          <a:prstGeom prst="rect">
            <a:avLst/>
          </a:prstGeom>
          <a:noFill/>
          <a:extLst>
            <a:ext uri="{909E8E84-426E-40DD-AFC4-6F175D3DCCD1}">
              <a14:hiddenFill xmlns:a14="http://schemas.microsoft.com/office/drawing/2010/main">
                <a:solidFill>
                  <a:srgbClr val="FFFFFF"/>
                </a:solidFill>
              </a14:hiddenFill>
            </a:ext>
          </a:extLst>
        </p:spPr>
      </p:pic>
      <p:sp>
        <p:nvSpPr>
          <p:cNvPr id="135174" name="Text Box 6"/>
          <p:cNvSpPr txBox="1">
            <a:spLocks noChangeArrowheads="1"/>
          </p:cNvSpPr>
          <p:nvPr/>
        </p:nvSpPr>
        <p:spPr bwMode="auto">
          <a:xfrm>
            <a:off x="578644" y="0"/>
            <a:ext cx="4726662" cy="130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754" dirty="0">
                <a:solidFill>
                  <a:srgbClr val="FFCC00"/>
                </a:solidFill>
                <a:effectLst>
                  <a:outerShdw blurRad="38100" dist="38100" dir="2700000" algn="tl">
                    <a:srgbClr val="000000"/>
                  </a:outerShdw>
                </a:effectLst>
              </a:rPr>
              <a:t>Add these simple hydrocarbon chains, an organic mixture, a heat source, add liquid water --- </a:t>
            </a:r>
          </a:p>
          <a:p>
            <a:pPr algn="ctr">
              <a:spcBef>
                <a:spcPct val="50000"/>
              </a:spcBef>
            </a:pPr>
            <a:r>
              <a:rPr lang="en-US" altLang="en-US" sz="1754" dirty="0">
                <a:solidFill>
                  <a:srgbClr val="FFCC00"/>
                </a:solidFill>
                <a:effectLst>
                  <a:outerShdw blurRad="38100" dist="38100" dir="2700000" algn="tl">
                    <a:srgbClr val="000000"/>
                  </a:outerShdw>
                </a:effectLst>
              </a:rPr>
              <a:t>all of these are the key ingredients for life.</a:t>
            </a:r>
          </a:p>
        </p:txBody>
      </p:sp>
      <p:sp>
        <p:nvSpPr>
          <p:cNvPr id="2" name="Rectangle 1">
            <a:extLst>
              <a:ext uri="{FF2B5EF4-FFF2-40B4-BE49-F238E27FC236}">
                <a16:creationId xmlns:a16="http://schemas.microsoft.com/office/drawing/2014/main" id="{5C627A7A-BAC9-407B-BECD-28A08F194946}"/>
              </a:ext>
            </a:extLst>
          </p:cNvPr>
          <p:cNvSpPr/>
          <p:nvPr/>
        </p:nvSpPr>
        <p:spPr>
          <a:xfrm>
            <a:off x="0" y="3222631"/>
            <a:ext cx="5686306" cy="954107"/>
          </a:xfrm>
          <a:prstGeom prst="rect">
            <a:avLst/>
          </a:prstGeom>
        </p:spPr>
        <p:txBody>
          <a:bodyPr wrap="square">
            <a:spAutoFit/>
          </a:bodyPr>
          <a:lstStyle/>
          <a:p>
            <a:pPr algn="ctr"/>
            <a:r>
              <a:rPr lang="en-US" sz="1400" dirty="0"/>
              <a:t>“In my opinion, the fragments we found are of hydrothermal origin; in the high pressures and warm temperatures we expect there, it is possible that </a:t>
            </a:r>
            <a:r>
              <a:rPr lang="en-US" sz="1400" b="1" dirty="0"/>
              <a:t>complex organic molecules </a:t>
            </a:r>
            <a:r>
              <a:rPr lang="en-US" sz="1400" dirty="0"/>
              <a:t>can arise,” Frank </a:t>
            </a:r>
            <a:r>
              <a:rPr lang="en-US" sz="1400" dirty="0" err="1"/>
              <a:t>Postberg</a:t>
            </a:r>
            <a:r>
              <a:rPr lang="en-US" sz="1400" dirty="0"/>
              <a:t> (of the University of Heidelberg, Germany)  said.”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5" name="Picture 5" descr="A 3-D model of 98 geysers on Enceladu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074" y="-61119"/>
            <a:ext cx="441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435206" name="Text Box 6"/>
          <p:cNvSpPr txBox="1">
            <a:spLocks noChangeArrowheads="1"/>
          </p:cNvSpPr>
          <p:nvPr/>
        </p:nvSpPr>
        <p:spPr bwMode="auto">
          <a:xfrm>
            <a:off x="1569244" y="700881"/>
            <a:ext cx="2769156" cy="32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504" dirty="0">
                <a:effectLst>
                  <a:outerShdw blurRad="38100" dist="38100" dir="2700000" algn="tl">
                    <a:srgbClr val="000000"/>
                  </a:outerShdw>
                </a:effectLst>
              </a:rPr>
              <a:t>98- 101 geysers.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17EAD0-2F7D-4D5C-9D09-811791269EE4}"/>
              </a:ext>
            </a:extLst>
          </p:cNvPr>
          <p:cNvPicPr>
            <a:picLocks noChangeAspect="1"/>
          </p:cNvPicPr>
          <p:nvPr/>
        </p:nvPicPr>
        <p:blipFill>
          <a:blip r:embed="rId2"/>
          <a:stretch>
            <a:fillRect/>
          </a:stretch>
        </p:blipFill>
        <p:spPr>
          <a:xfrm>
            <a:off x="1950244" y="444500"/>
            <a:ext cx="2045018" cy="1704181"/>
          </a:xfrm>
          <a:prstGeom prst="rect">
            <a:avLst/>
          </a:prstGeom>
        </p:spPr>
      </p:pic>
      <p:sp>
        <p:nvSpPr>
          <p:cNvPr id="6" name="TextBox 5">
            <a:extLst>
              <a:ext uri="{FF2B5EF4-FFF2-40B4-BE49-F238E27FC236}">
                <a16:creationId xmlns:a16="http://schemas.microsoft.com/office/drawing/2014/main" id="{034B131F-FDC8-4819-9044-08EF19498646}"/>
              </a:ext>
            </a:extLst>
          </p:cNvPr>
          <p:cNvSpPr txBox="1"/>
          <p:nvPr/>
        </p:nvSpPr>
        <p:spPr>
          <a:xfrm>
            <a:off x="420053" y="2177873"/>
            <a:ext cx="5105400" cy="1938992"/>
          </a:xfrm>
          <a:prstGeom prst="rect">
            <a:avLst/>
          </a:prstGeom>
          <a:noFill/>
        </p:spPr>
        <p:txBody>
          <a:bodyPr wrap="square">
            <a:spAutoFit/>
          </a:bodyPr>
          <a:lstStyle/>
          <a:p>
            <a:pPr algn="ctr"/>
            <a:r>
              <a:rPr lang="en-US" dirty="0"/>
              <a:t>“All life on Earth is built of organic molecules - compounds made of carbon atoms bound to atoms of other elements such as hydrogen, nitrogen and oxygen. In modern life, most of these organic molecules originate from </a:t>
            </a:r>
            <a:r>
              <a:rPr lang="en-US" b="1" dirty="0"/>
              <a:t>the reduction of carbon dioxide (CO2) through several "carbon-fixation" pathways (such as photosynthesis in plants</a:t>
            </a:r>
            <a:r>
              <a:rPr lang="en-US" dirty="0"/>
              <a:t>). But most of these pathways either require energy from the cell in order to work, or were thought to have evolved relatively late. So how did the first organic molecules arise, before the origin of life?</a:t>
            </a:r>
          </a:p>
          <a:p>
            <a:pPr algn="ctr"/>
            <a:endParaRPr lang="en-US" dirty="0"/>
          </a:p>
          <a:p>
            <a:pPr algn="ctr"/>
            <a:r>
              <a:rPr lang="en-US" dirty="0"/>
              <a:t>To tackle this question, Museum Gerstner Scholar Victor </a:t>
            </a:r>
            <a:r>
              <a:rPr lang="en-US" dirty="0" err="1"/>
              <a:t>Sojo</a:t>
            </a:r>
            <a:r>
              <a:rPr lang="en-US" dirty="0"/>
              <a:t> and Reuben Hudson from the College of the Atlantic in Maine devised a novel setup based on microfluidic reactors, tiny self-contained laboratories that allow scientists to study the behavior of fluids - and in this case, gases as well - on the microscale.”</a:t>
            </a:r>
          </a:p>
        </p:txBody>
      </p:sp>
      <p:sp>
        <p:nvSpPr>
          <p:cNvPr id="8" name="TextBox 7">
            <a:extLst>
              <a:ext uri="{FF2B5EF4-FFF2-40B4-BE49-F238E27FC236}">
                <a16:creationId xmlns:a16="http://schemas.microsoft.com/office/drawing/2014/main" id="{68935472-725D-4727-B184-52B2F864783A}"/>
              </a:ext>
            </a:extLst>
          </p:cNvPr>
          <p:cNvSpPr txBox="1"/>
          <p:nvPr/>
        </p:nvSpPr>
        <p:spPr>
          <a:xfrm>
            <a:off x="1112044" y="91281"/>
            <a:ext cx="4175477" cy="246221"/>
          </a:xfrm>
          <a:prstGeom prst="rect">
            <a:avLst/>
          </a:prstGeom>
          <a:noFill/>
        </p:spPr>
        <p:txBody>
          <a:bodyPr wrap="square">
            <a:spAutoFit/>
          </a:bodyPr>
          <a:lstStyle/>
          <a:p>
            <a:r>
              <a:rPr lang="en-US" dirty="0"/>
              <a:t>Study pinpoints process that might have led to first organic molecules</a:t>
            </a:r>
          </a:p>
        </p:txBody>
      </p:sp>
      <p:sp>
        <p:nvSpPr>
          <p:cNvPr id="2" name="TextBox 1">
            <a:extLst>
              <a:ext uri="{FF2B5EF4-FFF2-40B4-BE49-F238E27FC236}">
                <a16:creationId xmlns:a16="http://schemas.microsoft.com/office/drawing/2014/main" id="{5A3ABCAE-CA53-10AF-9BAE-FFE437B1D70D}"/>
              </a:ext>
            </a:extLst>
          </p:cNvPr>
          <p:cNvSpPr txBox="1"/>
          <p:nvPr/>
        </p:nvSpPr>
        <p:spPr>
          <a:xfrm>
            <a:off x="115888" y="4032621"/>
            <a:ext cx="762000" cy="400110"/>
          </a:xfrm>
          <a:prstGeom prst="rect">
            <a:avLst/>
          </a:prstGeom>
          <a:noFill/>
        </p:spPr>
        <p:txBody>
          <a:bodyPr wrap="square" rtlCol="0">
            <a:spAutoFit/>
          </a:bodyPr>
          <a:lstStyle/>
          <a:p>
            <a:r>
              <a:rPr lang="en-US" dirty="0"/>
              <a:t>DETAIL</a:t>
            </a:r>
          </a:p>
          <a:p>
            <a:endParaRPr lang="en-US" dirty="0"/>
          </a:p>
        </p:txBody>
      </p:sp>
    </p:spTree>
    <p:extLst>
      <p:ext uri="{BB962C8B-B14F-4D97-AF65-F5344CB8AC3E}">
        <p14:creationId xmlns:p14="http://schemas.microsoft.com/office/powerpoint/2010/main" val="6644931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4CA3C4-E8B4-4C41-89BC-465D375C9D6C}"/>
              </a:ext>
            </a:extLst>
          </p:cNvPr>
          <p:cNvSpPr txBox="1"/>
          <p:nvPr/>
        </p:nvSpPr>
        <p:spPr>
          <a:xfrm>
            <a:off x="578644" y="2605881"/>
            <a:ext cx="4953000" cy="1631216"/>
          </a:xfrm>
          <a:prstGeom prst="rect">
            <a:avLst/>
          </a:prstGeom>
          <a:noFill/>
        </p:spPr>
        <p:txBody>
          <a:bodyPr wrap="square">
            <a:spAutoFit/>
          </a:bodyPr>
          <a:lstStyle/>
          <a:p>
            <a:pPr algn="ctr"/>
            <a:r>
              <a:rPr lang="en-US" dirty="0"/>
              <a:t>“The researchers used their design to combine hydrogen with CO2 to produce an organic molecule called </a:t>
            </a:r>
            <a:r>
              <a:rPr lang="en-US" b="1" u="sng" dirty="0"/>
              <a:t>formic acid </a:t>
            </a:r>
            <a:r>
              <a:rPr lang="en-US" dirty="0"/>
              <a:t>(HCOOH). This synthetic process resembles the only known CO2-fixation pathway that does not require a supply of energy overall, called the Wood-</a:t>
            </a:r>
            <a:r>
              <a:rPr lang="en-US" dirty="0" err="1"/>
              <a:t>Ljungdahl</a:t>
            </a:r>
            <a:r>
              <a:rPr lang="en-US" dirty="0"/>
              <a:t> acetyl-CoA pathway. In turn, this process resembles reactions that might have taken place in </a:t>
            </a:r>
            <a:r>
              <a:rPr lang="en-US" b="1" dirty="0"/>
              <a:t>ancient oceanic hydrothermal vents.</a:t>
            </a:r>
          </a:p>
          <a:p>
            <a:pPr algn="ctr"/>
            <a:endParaRPr lang="en-US" dirty="0"/>
          </a:p>
          <a:p>
            <a:pPr algn="ctr"/>
            <a:r>
              <a:rPr lang="en-US" dirty="0"/>
              <a:t>"The consequences extend far beyond our own biosphere," </a:t>
            </a:r>
            <a:r>
              <a:rPr lang="en-US" dirty="0" err="1"/>
              <a:t>Sojo</a:t>
            </a:r>
            <a:r>
              <a:rPr lang="en-US" dirty="0"/>
              <a:t> said. "</a:t>
            </a:r>
            <a:r>
              <a:rPr lang="en-US" b="1" i="1" u="sng" dirty="0"/>
              <a:t>Similar hydrothermal systems might exist today elsewhere in the solar system, </a:t>
            </a:r>
            <a:r>
              <a:rPr lang="en-US" dirty="0"/>
              <a:t>most noticeably in Enceladus and Europa - moons of Saturn and Jupiter, respectively - and so predictably in other water-rocky worlds throughout the universe."</a:t>
            </a:r>
          </a:p>
        </p:txBody>
      </p:sp>
      <p:pic>
        <p:nvPicPr>
          <p:cNvPr id="7" name="Picture 6">
            <a:extLst>
              <a:ext uri="{FF2B5EF4-FFF2-40B4-BE49-F238E27FC236}">
                <a16:creationId xmlns:a16="http://schemas.microsoft.com/office/drawing/2014/main" id="{C36A0839-AFC3-4A7C-B71C-1B4D29F74BB5}"/>
              </a:ext>
            </a:extLst>
          </p:cNvPr>
          <p:cNvPicPr>
            <a:picLocks noChangeAspect="1"/>
          </p:cNvPicPr>
          <p:nvPr/>
        </p:nvPicPr>
        <p:blipFill>
          <a:blip r:embed="rId2"/>
          <a:stretch>
            <a:fillRect/>
          </a:stretch>
        </p:blipFill>
        <p:spPr>
          <a:xfrm>
            <a:off x="1466610" y="0"/>
            <a:ext cx="3354214" cy="2514600"/>
          </a:xfrm>
          <a:prstGeom prst="rect">
            <a:avLst/>
          </a:prstGeom>
        </p:spPr>
      </p:pic>
      <p:sp>
        <p:nvSpPr>
          <p:cNvPr id="9" name="TextBox 8">
            <a:extLst>
              <a:ext uri="{FF2B5EF4-FFF2-40B4-BE49-F238E27FC236}">
                <a16:creationId xmlns:a16="http://schemas.microsoft.com/office/drawing/2014/main" id="{C57B36BC-326D-4FB2-986B-1F53270F9A3A}"/>
              </a:ext>
            </a:extLst>
          </p:cNvPr>
          <p:cNvSpPr txBox="1"/>
          <p:nvPr/>
        </p:nvSpPr>
        <p:spPr>
          <a:xfrm>
            <a:off x="1469521" y="624681"/>
            <a:ext cx="2864554" cy="246221"/>
          </a:xfrm>
          <a:prstGeom prst="rect">
            <a:avLst/>
          </a:prstGeom>
          <a:noFill/>
        </p:spPr>
        <p:txBody>
          <a:bodyPr wrap="square">
            <a:spAutoFit/>
          </a:bodyPr>
          <a:lstStyle/>
          <a:p>
            <a:r>
              <a:rPr lang="en-US" dirty="0"/>
              <a:t>A black smoker</a:t>
            </a:r>
          </a:p>
        </p:txBody>
      </p:sp>
    </p:spTree>
    <p:extLst>
      <p:ext uri="{BB962C8B-B14F-4D97-AF65-F5344CB8AC3E}">
        <p14:creationId xmlns:p14="http://schemas.microsoft.com/office/powerpoint/2010/main" val="1924808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D86CD0-A8B3-4389-BCE3-460C0498D4B6}"/>
              </a:ext>
            </a:extLst>
          </p:cNvPr>
          <p:cNvPicPr>
            <a:picLocks noChangeAspect="1"/>
          </p:cNvPicPr>
          <p:nvPr/>
        </p:nvPicPr>
        <p:blipFill>
          <a:blip r:embed="rId2"/>
          <a:stretch>
            <a:fillRect/>
          </a:stretch>
        </p:blipFill>
        <p:spPr>
          <a:xfrm>
            <a:off x="1259272" y="-15082"/>
            <a:ext cx="3210744" cy="4297363"/>
          </a:xfrm>
          <a:prstGeom prst="rect">
            <a:avLst/>
          </a:prstGeom>
        </p:spPr>
      </p:pic>
      <p:sp>
        <p:nvSpPr>
          <p:cNvPr id="3" name="Rectangle 2">
            <a:extLst>
              <a:ext uri="{FF2B5EF4-FFF2-40B4-BE49-F238E27FC236}">
                <a16:creationId xmlns:a16="http://schemas.microsoft.com/office/drawing/2014/main" id="{9DCA5361-CA3A-4780-BECD-E87B598C9F06}"/>
              </a:ext>
            </a:extLst>
          </p:cNvPr>
          <p:cNvSpPr/>
          <p:nvPr/>
        </p:nvSpPr>
        <p:spPr>
          <a:xfrm>
            <a:off x="1252764" y="167481"/>
            <a:ext cx="3397405" cy="523220"/>
          </a:xfrm>
          <a:prstGeom prst="rect">
            <a:avLst/>
          </a:prstGeom>
        </p:spPr>
        <p:txBody>
          <a:bodyPr wrap="none">
            <a:spAutoFit/>
          </a:bodyPr>
          <a:lstStyle/>
          <a:p>
            <a:pPr algn="ctr"/>
            <a:r>
              <a:rPr lang="en-US" sz="1400" dirty="0"/>
              <a:t>Chemolithoautotrophes get their energy </a:t>
            </a:r>
          </a:p>
          <a:p>
            <a:pPr algn="ctr"/>
            <a:r>
              <a:rPr lang="en-US" sz="1400" dirty="0"/>
              <a:t>from the chemical breakdown of rocks.</a:t>
            </a:r>
          </a:p>
        </p:txBody>
      </p:sp>
    </p:spTree>
    <p:extLst>
      <p:ext uri="{BB962C8B-B14F-4D97-AF65-F5344CB8AC3E}">
        <p14:creationId xmlns:p14="http://schemas.microsoft.com/office/powerpoint/2010/main" val="26309245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71" name="Picture 7" descr="shrimp on hydrothermal vents in the Caribbea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76" y="1864348"/>
            <a:ext cx="1814274" cy="1364684"/>
          </a:xfrm>
          <a:prstGeom prst="rect">
            <a:avLst/>
          </a:prstGeom>
          <a:noFill/>
          <a:extLst>
            <a:ext uri="{909E8E84-426E-40DD-AFC4-6F175D3DCCD1}">
              <a14:hiddenFill xmlns:a14="http://schemas.microsoft.com/office/drawing/2010/main">
                <a:solidFill>
                  <a:srgbClr val="FFFFFF"/>
                </a:solidFill>
              </a14:hiddenFill>
            </a:ext>
          </a:extLst>
        </p:spPr>
      </p:pic>
      <p:sp>
        <p:nvSpPr>
          <p:cNvPr id="164872" name="Text Box 8"/>
          <p:cNvSpPr txBox="1">
            <a:spLocks noChangeArrowheads="1"/>
          </p:cNvSpPr>
          <p:nvPr/>
        </p:nvSpPr>
        <p:spPr bwMode="auto">
          <a:xfrm>
            <a:off x="45244" y="199"/>
            <a:ext cx="2895791" cy="163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253" dirty="0">
                <a:solidFill>
                  <a:srgbClr val="FFCC00"/>
                </a:solidFill>
                <a:effectLst>
                  <a:outerShdw blurRad="38100" dist="38100" dir="2700000" algn="tl">
                    <a:srgbClr val="000000"/>
                  </a:outerShdw>
                </a:effectLst>
                <a:latin typeface="Arial" panose="020B0604020202020204" pitchFamily="34" charset="0"/>
              </a:rPr>
              <a:t>Rimicaris hybisae, thriving on the Earth’s deepest hydrothermal vents, at 7500 feet on 770 degree F volcanic thermal vents at the bottom of the Caribbean near the Grand Cayman Islands are being investigated by NASA as a possibility for life in Europa.</a:t>
            </a:r>
          </a:p>
        </p:txBody>
      </p:sp>
      <p:pic>
        <p:nvPicPr>
          <p:cNvPr id="164874" name="Picture 10" descr="Fig2_12_shrimp_hir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2644" y="2474994"/>
            <a:ext cx="3282404" cy="1844114"/>
          </a:xfrm>
          <a:prstGeom prst="rect">
            <a:avLst/>
          </a:prstGeom>
          <a:noFill/>
          <a:extLst>
            <a:ext uri="{909E8E84-426E-40DD-AFC4-6F175D3DCCD1}">
              <a14:hiddenFill xmlns:a14="http://schemas.microsoft.com/office/drawing/2010/main">
                <a:solidFill>
                  <a:srgbClr val="FFFFFF"/>
                </a:solidFill>
              </a14:hiddenFill>
            </a:ext>
          </a:extLst>
        </p:spPr>
      </p:pic>
      <p:pic>
        <p:nvPicPr>
          <p:cNvPr id="164876" name="Picture 12" descr="Rimicaris exoculata, a close relative of Rimicaris hybsiae ">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0132" y="56895"/>
            <a:ext cx="2339459" cy="2139530"/>
          </a:xfrm>
          <a:prstGeom prst="rect">
            <a:avLst/>
          </a:prstGeom>
          <a:noFill/>
          <a:extLst>
            <a:ext uri="{909E8E84-426E-40DD-AFC4-6F175D3DCCD1}">
              <a14:hiddenFill xmlns:a14="http://schemas.microsoft.com/office/drawing/2010/main">
                <a:solidFill>
                  <a:srgbClr val="FFFFFF"/>
                </a:solidFill>
              </a14:hiddenFill>
            </a:ext>
          </a:extLst>
        </p:spPr>
      </p:pic>
      <p:sp>
        <p:nvSpPr>
          <p:cNvPr id="164877" name="Text Box 13"/>
          <p:cNvSpPr txBox="1">
            <a:spLocks noChangeArrowheads="1"/>
          </p:cNvSpPr>
          <p:nvPr/>
        </p:nvSpPr>
        <p:spPr bwMode="auto">
          <a:xfrm>
            <a:off x="2861974" y="2148681"/>
            <a:ext cx="2673668" cy="36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754" dirty="0">
                <a:solidFill>
                  <a:srgbClr val="FFCC00"/>
                </a:solidFill>
                <a:effectLst>
                  <a:outerShdw blurRad="38100" dist="38100" dir="2700000" algn="tl">
                    <a:srgbClr val="000000"/>
                  </a:outerShdw>
                </a:effectLst>
                <a:latin typeface="Arial" panose="020B0604020202020204" pitchFamily="34" charset="0"/>
              </a:rPr>
              <a:t>Chemolithoautotrophes</a:t>
            </a:r>
          </a:p>
        </p:txBody>
      </p:sp>
    </p:spTree>
    <p:extLst>
      <p:ext uri="{BB962C8B-B14F-4D97-AF65-F5344CB8AC3E}">
        <p14:creationId xmlns:p14="http://schemas.microsoft.com/office/powerpoint/2010/main" val="1331479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Text Box 4"/>
          <p:cNvSpPr txBox="1">
            <a:spLocks noChangeArrowheads="1"/>
          </p:cNvSpPr>
          <p:nvPr/>
        </p:nvSpPr>
        <p:spPr bwMode="auto">
          <a:xfrm>
            <a:off x="2243971" y="198"/>
            <a:ext cx="3485317" cy="182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504" dirty="0">
                <a:solidFill>
                  <a:srgbClr val="FFCC00"/>
                </a:solidFill>
                <a:effectLst>
                  <a:outerShdw blurRad="38100" dist="38100" dir="2700000" algn="tl">
                    <a:srgbClr val="000000"/>
                  </a:outerShdw>
                </a:effectLst>
              </a:rPr>
              <a:t>Many astrobiologists regard</a:t>
            </a:r>
          </a:p>
          <a:p>
            <a:pPr algn="ctr">
              <a:spcBef>
                <a:spcPct val="50000"/>
              </a:spcBef>
            </a:pPr>
            <a:r>
              <a:rPr lang="en-US" altLang="en-US" sz="1504" dirty="0">
                <a:solidFill>
                  <a:srgbClr val="FFCC00"/>
                </a:solidFill>
                <a:effectLst>
                  <a:outerShdw blurRad="38100" dist="38100" dir="2700000" algn="tl">
                    <a:srgbClr val="000000"/>
                  </a:outerShdw>
                </a:effectLst>
              </a:rPr>
              <a:t>Europa and Enceladus,                                 which are both thought to harbor oceans of liquid water beneath their icy shells,                                         as </a:t>
            </a:r>
            <a:r>
              <a:rPr lang="en-US" altLang="en-US" sz="1504" b="1" i="1" u="sng" dirty="0">
                <a:effectLst>
                  <a:outerShdw blurRad="38100" dist="38100" dir="2700000" algn="tl">
                    <a:srgbClr val="000000"/>
                  </a:outerShdw>
                </a:effectLst>
              </a:rPr>
              <a:t>the solar system's two best bets to host alien life.”</a:t>
            </a:r>
          </a:p>
        </p:txBody>
      </p:sp>
      <p:sp>
        <p:nvSpPr>
          <p:cNvPr id="134152" name="Text Box 8"/>
          <p:cNvSpPr txBox="1">
            <a:spLocks noChangeArrowheads="1"/>
          </p:cNvSpPr>
          <p:nvPr/>
        </p:nvSpPr>
        <p:spPr bwMode="auto">
          <a:xfrm>
            <a:off x="525185" y="143431"/>
            <a:ext cx="1480066" cy="76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754" dirty="0">
                <a:solidFill>
                  <a:srgbClr val="FFCC00"/>
                </a:solidFill>
                <a:effectLst>
                  <a:outerShdw blurRad="38100" dist="38100" dir="2700000" algn="tl">
                    <a:srgbClr val="000000"/>
                  </a:outerShdw>
                </a:effectLst>
              </a:rPr>
              <a:t>Enceladus</a:t>
            </a:r>
          </a:p>
          <a:p>
            <a:pPr algn="ctr">
              <a:spcBef>
                <a:spcPct val="50000"/>
              </a:spcBef>
            </a:pPr>
            <a:r>
              <a:rPr lang="en-US" altLang="en-US" sz="1754" dirty="0">
                <a:solidFill>
                  <a:srgbClr val="FFCC00"/>
                </a:solidFill>
                <a:effectLst>
                  <a:outerShdw blurRad="38100" dist="38100" dir="2700000" algn="tl">
                    <a:srgbClr val="000000"/>
                  </a:outerShdw>
                </a:effectLst>
              </a:rPr>
              <a:t>and Europa</a:t>
            </a:r>
          </a:p>
        </p:txBody>
      </p:sp>
      <p:pic>
        <p:nvPicPr>
          <p:cNvPr id="134157" name="Picture 13" descr="A closeup of the surface o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56" y="1005681"/>
            <a:ext cx="2816900" cy="2816900"/>
          </a:xfrm>
          <a:prstGeom prst="rect">
            <a:avLst/>
          </a:prstGeom>
          <a:noFill/>
          <a:extLst>
            <a:ext uri="{909E8E84-426E-40DD-AFC4-6F175D3DCCD1}">
              <a14:hiddenFill xmlns:a14="http://schemas.microsoft.com/office/drawing/2010/main">
                <a:solidFill>
                  <a:srgbClr val="FFFFFF"/>
                </a:solidFill>
              </a14:hiddenFill>
            </a:ext>
          </a:extLst>
        </p:spPr>
      </p:pic>
      <p:pic>
        <p:nvPicPr>
          <p:cNvPr id="134158" name="Picture 14" descr="moon Enceladus up cl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922" y="2054217"/>
            <a:ext cx="2816900" cy="15427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se1-2.mm.bing.net/th?id=OIP.ZOwLyVx3MKGb5ej9Yjdm6wHaC5&amp;pid=Api&amp;P=0&amp;w=412&amp;h=162">
            <a:extLst>
              <a:ext uri="{FF2B5EF4-FFF2-40B4-BE49-F238E27FC236}">
                <a16:creationId xmlns:a16="http://schemas.microsoft.com/office/drawing/2014/main" id="{A8A49A54-6EF7-42E4-826C-C40AA17FF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4" y="91281"/>
            <a:ext cx="3924300" cy="15335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tse2-2.mm.bing.net/th?id=OIP.gR7x_597yn33Yh3Xyjy4aQHaEV&amp;pid=Api&amp;P=0&amp;w=275&amp;h=161">
            <a:extLst>
              <a:ext uri="{FF2B5EF4-FFF2-40B4-BE49-F238E27FC236}">
                <a16:creationId xmlns:a16="http://schemas.microsoft.com/office/drawing/2014/main" id="{D2189AA6-C368-4822-9044-0A287E32A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44" y="2726165"/>
            <a:ext cx="2619375" cy="15335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gns.cri.nz/var/ezwebin_site/storage/images/media/images/hydrothermal-vents/15715-1-eng-GB/hydrothermal-vents_large.jpg">
            <a:extLst>
              <a:ext uri="{FF2B5EF4-FFF2-40B4-BE49-F238E27FC236}">
                <a16:creationId xmlns:a16="http://schemas.microsoft.com/office/drawing/2014/main" id="{9A938FE0-A9CF-4BA1-88F9-836EE4DB7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420" y="0"/>
            <a:ext cx="1543050" cy="4191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856B81-84AB-4003-A8E0-2C8970E79022}"/>
              </a:ext>
            </a:extLst>
          </p:cNvPr>
          <p:cNvSpPr txBox="1"/>
          <p:nvPr/>
        </p:nvSpPr>
        <p:spPr>
          <a:xfrm>
            <a:off x="69606" y="1672763"/>
            <a:ext cx="4027976" cy="1015663"/>
          </a:xfrm>
          <a:prstGeom prst="rect">
            <a:avLst/>
          </a:prstGeom>
          <a:noFill/>
        </p:spPr>
        <p:txBody>
          <a:bodyPr wrap="square" rtlCol="0">
            <a:spAutoFit/>
          </a:bodyPr>
          <a:lstStyle/>
          <a:p>
            <a:pPr algn="ctr"/>
            <a:r>
              <a:rPr lang="en-US" sz="1200" dirty="0"/>
              <a:t>“Animals gather around these vents, which are sources of warmth and nutrients in the cold, black ocean depths.</a:t>
            </a:r>
          </a:p>
          <a:p>
            <a:pPr algn="ctr"/>
            <a:r>
              <a:rPr lang="en-US" sz="1200" dirty="0"/>
              <a:t> More than </a:t>
            </a:r>
            <a:r>
              <a:rPr lang="en-US" sz="1200" b="1" i="1" u="sng" dirty="0"/>
              <a:t>500 new species</a:t>
            </a:r>
            <a:r>
              <a:rPr lang="en-US" sz="1200" dirty="0"/>
              <a:t> have been identified since the first vent was discovered in 1977, and researchers expect to discover many more in years to come.”</a:t>
            </a:r>
          </a:p>
        </p:txBody>
      </p:sp>
    </p:spTree>
    <p:extLst>
      <p:ext uri="{BB962C8B-B14F-4D97-AF65-F5344CB8AC3E}">
        <p14:creationId xmlns:p14="http://schemas.microsoft.com/office/powerpoint/2010/main" val="26484051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24F7F-4B97-4F12-85B5-52E8D5346F37}"/>
              </a:ext>
            </a:extLst>
          </p:cNvPr>
          <p:cNvSpPr txBox="1"/>
          <p:nvPr/>
        </p:nvSpPr>
        <p:spPr>
          <a:xfrm>
            <a:off x="45244" y="70140"/>
            <a:ext cx="5715000" cy="1754326"/>
          </a:xfrm>
          <a:prstGeom prst="rect">
            <a:avLst/>
          </a:prstGeom>
          <a:noFill/>
        </p:spPr>
        <p:txBody>
          <a:bodyPr wrap="square" rtlCol="0">
            <a:spAutoFit/>
          </a:bodyPr>
          <a:lstStyle/>
          <a:p>
            <a:pPr algn="ctr"/>
            <a:r>
              <a:rPr lang="en-US" sz="1200" b="1" u="sng" dirty="0"/>
              <a:t>“Communities and Organisms:</a:t>
            </a:r>
            <a:br>
              <a:rPr lang="en-US" sz="1200" dirty="0"/>
            </a:br>
            <a:r>
              <a:rPr lang="en-US" sz="1200" dirty="0"/>
              <a:t>Chemosynthetic bacteria and archaea form the base of the food chain, supporting diverse organisms, including giant tube worms, clams, limpets and shrimp. </a:t>
            </a:r>
            <a:r>
              <a:rPr lang="en-US" sz="1200" b="1" dirty="0"/>
              <a:t>Video</a:t>
            </a:r>
            <a:r>
              <a:rPr lang="en-US" sz="1200" dirty="0"/>
              <a:t>: </a:t>
            </a:r>
            <a:r>
              <a:rPr lang="en-US" sz="1200" dirty="0">
                <a:hlinkClick r:id="rId2"/>
              </a:rPr>
              <a:t>http://oceanexplorer.noaa.gov/edu/learning/player/lesson05.html</a:t>
            </a:r>
            <a:endParaRPr lang="en-US" sz="1200" dirty="0"/>
          </a:p>
          <a:p>
            <a:pPr algn="ctr"/>
            <a:r>
              <a:rPr lang="en-US" sz="1200" b="1" dirty="0"/>
              <a:t>Octopuses, crabs, lobster, and giant tube worms are </a:t>
            </a:r>
            <a:r>
              <a:rPr lang="en-US" sz="1200" dirty="0"/>
              <a:t>types of organisms that can survive in this harsh environment. Octopuses prey upon the many small crustaceans found around the vents. Other organisms are grazers and feed on the bacteria and minerals found around the vents.</a:t>
            </a:r>
            <a:br>
              <a:rPr lang="en-US" sz="1200" dirty="0"/>
            </a:br>
            <a:r>
              <a:rPr lang="en-US" sz="1200" dirty="0"/>
              <a:t>http://www.deepseaphotography.com/vent_animals.htm”</a:t>
            </a:r>
          </a:p>
        </p:txBody>
      </p:sp>
      <p:pic>
        <p:nvPicPr>
          <p:cNvPr id="19458" name="Picture 2" descr="Picture">
            <a:extLst>
              <a:ext uri="{FF2B5EF4-FFF2-40B4-BE49-F238E27FC236}">
                <a16:creationId xmlns:a16="http://schemas.microsoft.com/office/drawing/2014/main" id="{29229A1C-9469-46FF-8BD0-AC565FECA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44" y="2122198"/>
            <a:ext cx="2800350" cy="210502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tse2-2.mm.bing.net/th?id=OIP.E2mME9NsArIzlxWAI7ulfgHaEA&amp;pid=Api&amp;P=0&amp;w=338&amp;h=183">
            <a:extLst>
              <a:ext uri="{FF2B5EF4-FFF2-40B4-BE49-F238E27FC236}">
                <a16:creationId xmlns:a16="http://schemas.microsoft.com/office/drawing/2014/main" id="{A5DD6B55-04E9-42FC-89B1-E0C8A7A0C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838" y="2386806"/>
            <a:ext cx="321945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1612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lideplayer.com/8867074/26/images/20/Hydrothermal+Vent+Ecosystem.jpg">
            <a:extLst>
              <a:ext uri="{FF2B5EF4-FFF2-40B4-BE49-F238E27FC236}">
                <a16:creationId xmlns:a16="http://schemas.microsoft.com/office/drawing/2014/main" id="{F1FE660D-EA65-4B3A-AEA1-8919A3D61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29288" cy="429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2869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askabiologist.asu.edu/sites/default/files/resources/plosable/Hydrothermal/Marine%20organisms.jpg">
            <a:extLst>
              <a:ext uri="{FF2B5EF4-FFF2-40B4-BE49-F238E27FC236}">
                <a16:creationId xmlns:a16="http://schemas.microsoft.com/office/drawing/2014/main" id="{BDE79CB3-BADB-417E-86C9-4BBB4DBEC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363" y="0"/>
            <a:ext cx="3992562" cy="429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0220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96BB41-6EE2-44AD-9879-4C116B410ACB}"/>
              </a:ext>
            </a:extLst>
          </p:cNvPr>
          <p:cNvPicPr>
            <a:picLocks noChangeAspect="1"/>
          </p:cNvPicPr>
          <p:nvPr/>
        </p:nvPicPr>
        <p:blipFill>
          <a:blip r:embed="rId2"/>
          <a:stretch>
            <a:fillRect/>
          </a:stretch>
        </p:blipFill>
        <p:spPr>
          <a:xfrm>
            <a:off x="1962150" y="1156538"/>
            <a:ext cx="3767137" cy="3139281"/>
          </a:xfrm>
          <a:prstGeom prst="rect">
            <a:avLst/>
          </a:prstGeom>
        </p:spPr>
      </p:pic>
      <p:sp>
        <p:nvSpPr>
          <p:cNvPr id="3" name="Rectangle 2">
            <a:extLst>
              <a:ext uri="{FF2B5EF4-FFF2-40B4-BE49-F238E27FC236}">
                <a16:creationId xmlns:a16="http://schemas.microsoft.com/office/drawing/2014/main" id="{E51190E2-48CB-44BB-B763-53F5F740BFD7}"/>
              </a:ext>
            </a:extLst>
          </p:cNvPr>
          <p:cNvSpPr/>
          <p:nvPr/>
        </p:nvSpPr>
        <p:spPr>
          <a:xfrm>
            <a:off x="0" y="-27868"/>
            <a:ext cx="5729287" cy="1785104"/>
          </a:xfrm>
          <a:prstGeom prst="rect">
            <a:avLst/>
          </a:prstGeom>
        </p:spPr>
        <p:txBody>
          <a:bodyPr wrap="square">
            <a:spAutoFit/>
          </a:bodyPr>
          <a:lstStyle/>
          <a:p>
            <a:r>
              <a:rPr lang="en-US" dirty="0"/>
              <a:t>“In a new paper in the journal Astrobiology, scientists at NASA's Jet Propulsion Laboratory describe how they mimicked possible ancient undersea environments with a complex experimental setup. They showed that under extreme pressure, fluid from these ancient seafloor cracks mixed with ocean water could have reacted with minerals from the hydrothermal vents to produce </a:t>
            </a:r>
            <a:r>
              <a:rPr lang="en-US" b="1" i="1" u="sng" dirty="0"/>
              <a:t>organic molecules </a:t>
            </a:r>
            <a:r>
              <a:rPr lang="en-US" dirty="0"/>
              <a:t>- </a:t>
            </a:r>
            <a:r>
              <a:rPr lang="en-US" u="sng" dirty="0"/>
              <a:t>the building blocks that compose nearly all life on Earth.</a:t>
            </a:r>
          </a:p>
          <a:p>
            <a:r>
              <a:rPr lang="en-US" dirty="0"/>
              <a:t>In particular, the research lays important groundwork for in-depth studies of such ocean worlds as Saturn's moon Enceladus and Jupiter's moon Europa, which are both thought to have liquid-water oceans buried beneath thick icy crusts and may host hydrothermal activity similar to what's being </a:t>
            </a:r>
            <a:r>
              <a:rPr lang="en-US" u="sng" dirty="0"/>
              <a:t>simulated at JPL</a:t>
            </a:r>
            <a:r>
              <a:rPr lang="en-US" dirty="0"/>
              <a:t>. This area of research belongs to a field of study known as astrobiology, and the work was done by the JPL Icy Worlds team as part of the former NASA Astrobiology Institute.”</a:t>
            </a:r>
          </a:p>
          <a:p>
            <a:endParaRPr lang="en-US" dirty="0"/>
          </a:p>
        </p:txBody>
      </p:sp>
      <p:sp>
        <p:nvSpPr>
          <p:cNvPr id="4" name="TextBox 3">
            <a:extLst>
              <a:ext uri="{FF2B5EF4-FFF2-40B4-BE49-F238E27FC236}">
                <a16:creationId xmlns:a16="http://schemas.microsoft.com/office/drawing/2014/main" id="{CE11FB91-727B-4A91-9715-64A0119FA9BA}"/>
              </a:ext>
            </a:extLst>
          </p:cNvPr>
          <p:cNvSpPr txBox="1"/>
          <p:nvPr/>
        </p:nvSpPr>
        <p:spPr>
          <a:xfrm>
            <a:off x="502444" y="2148681"/>
            <a:ext cx="1371600" cy="1815882"/>
          </a:xfrm>
          <a:prstGeom prst="rect">
            <a:avLst/>
          </a:prstGeom>
          <a:noFill/>
        </p:spPr>
        <p:txBody>
          <a:bodyPr wrap="square" rtlCol="0">
            <a:spAutoFit/>
          </a:bodyPr>
          <a:lstStyle/>
          <a:p>
            <a:r>
              <a:rPr lang="en-US" dirty="0"/>
              <a:t>“</a:t>
            </a:r>
            <a:r>
              <a:rPr lang="en-US" sz="1400" dirty="0"/>
              <a:t>The answer? Yes. The team created formate and trace amounts of methane, both organic molecules.”</a:t>
            </a:r>
          </a:p>
        </p:txBody>
      </p:sp>
      <p:sp>
        <p:nvSpPr>
          <p:cNvPr id="5" name="TextBox 4">
            <a:extLst>
              <a:ext uri="{FF2B5EF4-FFF2-40B4-BE49-F238E27FC236}">
                <a16:creationId xmlns:a16="http://schemas.microsoft.com/office/drawing/2014/main" id="{15AB64E2-EAC0-96E4-69D6-CFE6597E8869}"/>
              </a:ext>
            </a:extLst>
          </p:cNvPr>
          <p:cNvSpPr txBox="1"/>
          <p:nvPr/>
        </p:nvSpPr>
        <p:spPr>
          <a:xfrm>
            <a:off x="-3078" y="4049598"/>
            <a:ext cx="607859" cy="246221"/>
          </a:xfrm>
          <a:prstGeom prst="rect">
            <a:avLst/>
          </a:prstGeom>
          <a:noFill/>
        </p:spPr>
        <p:txBody>
          <a:bodyPr wrap="none" rtlCol="0">
            <a:spAutoFit/>
          </a:bodyPr>
          <a:lstStyle/>
          <a:p>
            <a:r>
              <a:rPr lang="en-US" dirty="0"/>
              <a:t>DETAIL</a:t>
            </a:r>
          </a:p>
        </p:txBody>
      </p:sp>
    </p:spTree>
    <p:extLst>
      <p:ext uri="{BB962C8B-B14F-4D97-AF65-F5344CB8AC3E}">
        <p14:creationId xmlns:p14="http://schemas.microsoft.com/office/powerpoint/2010/main" val="17967233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6CBEE0-A45E-4051-A54E-D60817972EA3}"/>
              </a:ext>
            </a:extLst>
          </p:cNvPr>
          <p:cNvSpPr txBox="1"/>
          <p:nvPr/>
        </p:nvSpPr>
        <p:spPr>
          <a:xfrm>
            <a:off x="959644" y="142862"/>
            <a:ext cx="3657600" cy="307777"/>
          </a:xfrm>
          <a:prstGeom prst="rect">
            <a:avLst/>
          </a:prstGeom>
          <a:noFill/>
        </p:spPr>
        <p:txBody>
          <a:bodyPr wrap="square" rtlCol="0">
            <a:spAutoFit/>
          </a:bodyPr>
          <a:lstStyle/>
          <a:p>
            <a:pPr algn="ctr"/>
            <a:r>
              <a:rPr lang="en-US" sz="1400" dirty="0"/>
              <a:t>Hydrothermal Vents in Mid Atlantic</a:t>
            </a:r>
          </a:p>
        </p:txBody>
      </p:sp>
      <p:pic>
        <p:nvPicPr>
          <p:cNvPr id="12290" name="Picture 2" descr="http://1.bp.blogspot.com/-RaE_tt57MT4/TiM0-w5wKwI/AAAAAAAADV0/Rn9TF20Z1Qk/s1600/hydrothermal+vents1.jpg">
            <a:extLst>
              <a:ext uri="{FF2B5EF4-FFF2-40B4-BE49-F238E27FC236}">
                <a16:creationId xmlns:a16="http://schemas.microsoft.com/office/drawing/2014/main" id="{BD8E068C-C483-4A45-B18C-A8FC9E9ED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44" y="624681"/>
            <a:ext cx="283845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icture">
            <a:extLst>
              <a:ext uri="{FF2B5EF4-FFF2-40B4-BE49-F238E27FC236}">
                <a16:creationId xmlns:a16="http://schemas.microsoft.com/office/drawing/2014/main" id="{3EB15FCF-5FC0-41F4-A29E-4F9D2F47C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149" y="529432"/>
            <a:ext cx="2644657" cy="21779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FC94B7-83EC-4BD6-8686-2C98EC091146}"/>
              </a:ext>
            </a:extLst>
          </p:cNvPr>
          <p:cNvPicPr>
            <a:picLocks noChangeAspect="1"/>
          </p:cNvPicPr>
          <p:nvPr/>
        </p:nvPicPr>
        <p:blipFill>
          <a:blip r:embed="rId4"/>
          <a:stretch>
            <a:fillRect/>
          </a:stretch>
        </p:blipFill>
        <p:spPr>
          <a:xfrm>
            <a:off x="3398044" y="2741862"/>
            <a:ext cx="1905000" cy="1469313"/>
          </a:xfrm>
          <a:prstGeom prst="rect">
            <a:avLst/>
          </a:prstGeom>
        </p:spPr>
      </p:pic>
    </p:spTree>
    <p:extLst>
      <p:ext uri="{BB962C8B-B14F-4D97-AF65-F5344CB8AC3E}">
        <p14:creationId xmlns:p14="http://schemas.microsoft.com/office/powerpoint/2010/main" val="9651606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en.es-static.us/upl/2015/06/hydrothermal-vent-chimneys.jpg">
            <a:extLst>
              <a:ext uri="{FF2B5EF4-FFF2-40B4-BE49-F238E27FC236}">
                <a16:creationId xmlns:a16="http://schemas.microsoft.com/office/drawing/2014/main" id="{8FCB41C7-0785-48E6-A09A-66ED4C607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56" y="1906100"/>
            <a:ext cx="3810000" cy="2343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00E053-A88F-4D91-AA86-ADC9F2EA0EF6}"/>
              </a:ext>
            </a:extLst>
          </p:cNvPr>
          <p:cNvSpPr txBox="1"/>
          <p:nvPr/>
        </p:nvSpPr>
        <p:spPr>
          <a:xfrm>
            <a:off x="1493044" y="-4127"/>
            <a:ext cx="3276600" cy="246221"/>
          </a:xfrm>
          <a:prstGeom prst="rect">
            <a:avLst/>
          </a:prstGeom>
          <a:noFill/>
        </p:spPr>
        <p:txBody>
          <a:bodyPr wrap="square" rtlCol="0">
            <a:spAutoFit/>
          </a:bodyPr>
          <a:lstStyle/>
          <a:p>
            <a:r>
              <a:rPr lang="en-US" dirty="0"/>
              <a:t>Hydrothermal Vents in the Pacific</a:t>
            </a:r>
          </a:p>
        </p:txBody>
      </p:sp>
      <p:sp>
        <p:nvSpPr>
          <p:cNvPr id="3" name="AutoShape 4" descr="https://www.astrobio.net/wp-content/uploads/2018/12/R852_DSC_092004_070004_03772.jpg">
            <a:extLst>
              <a:ext uri="{FF2B5EF4-FFF2-40B4-BE49-F238E27FC236}">
                <a16:creationId xmlns:a16="http://schemas.microsoft.com/office/drawing/2014/main" id="{A9A58353-793F-403C-B7BD-19821E042327}"/>
              </a:ext>
            </a:extLst>
          </p:cNvPr>
          <p:cNvSpPr>
            <a:spLocks noChangeAspect="1" noChangeArrowheads="1"/>
          </p:cNvSpPr>
          <p:nvPr/>
        </p:nvSpPr>
        <p:spPr bwMode="auto">
          <a:xfrm>
            <a:off x="2711450" y="19954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a:extLst>
              <a:ext uri="{FF2B5EF4-FFF2-40B4-BE49-F238E27FC236}">
                <a16:creationId xmlns:a16="http://schemas.microsoft.com/office/drawing/2014/main" id="{CA62615F-F208-41A4-ABC0-CEB2D8992B66}"/>
              </a:ext>
            </a:extLst>
          </p:cNvPr>
          <p:cNvPicPr>
            <a:picLocks noChangeAspect="1"/>
          </p:cNvPicPr>
          <p:nvPr/>
        </p:nvPicPr>
        <p:blipFill>
          <a:blip r:embed="rId3"/>
          <a:stretch>
            <a:fillRect/>
          </a:stretch>
        </p:blipFill>
        <p:spPr>
          <a:xfrm>
            <a:off x="2559050" y="382099"/>
            <a:ext cx="3168242" cy="2376182"/>
          </a:xfrm>
          <a:prstGeom prst="rect">
            <a:avLst/>
          </a:prstGeom>
        </p:spPr>
      </p:pic>
      <p:pic>
        <p:nvPicPr>
          <p:cNvPr id="5122" name="Picture 2" descr="https://tse3-2.mm.bing.net/th?id=OIP.zzfDYeDd1m4kzVJeK4KDtwHaFD&amp;pid=Api&amp;P=0&amp;w=221&amp;h=152">
            <a:extLst>
              <a:ext uri="{FF2B5EF4-FFF2-40B4-BE49-F238E27FC236}">
                <a16:creationId xmlns:a16="http://schemas.microsoft.com/office/drawing/2014/main" id="{55F143AE-0635-44DF-A1AC-994CEF422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44" y="327820"/>
            <a:ext cx="2105025"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7709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9E2567-0A68-C65E-7C01-21873223C51D}"/>
              </a:ext>
            </a:extLst>
          </p:cNvPr>
          <p:cNvSpPr txBox="1"/>
          <p:nvPr/>
        </p:nvSpPr>
        <p:spPr>
          <a:xfrm>
            <a:off x="883444" y="1763960"/>
            <a:ext cx="4267200" cy="769441"/>
          </a:xfrm>
          <a:prstGeom prst="rect">
            <a:avLst/>
          </a:prstGeom>
          <a:noFill/>
        </p:spPr>
        <p:txBody>
          <a:bodyPr wrap="square" rtlCol="0">
            <a:spAutoFit/>
          </a:bodyPr>
          <a:lstStyle/>
          <a:p>
            <a:r>
              <a:rPr lang="en-US" sz="4400" dirty="0"/>
              <a:t>Jupiter’s Europa </a:t>
            </a:r>
          </a:p>
        </p:txBody>
      </p:sp>
    </p:spTree>
    <p:extLst>
      <p:ext uri="{BB962C8B-B14F-4D97-AF65-F5344CB8AC3E}">
        <p14:creationId xmlns:p14="http://schemas.microsoft.com/office/powerpoint/2010/main" val="14048240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844" y="500782"/>
            <a:ext cx="3724037" cy="203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7" name="Text Box 5"/>
          <p:cNvSpPr txBox="1">
            <a:spLocks noChangeArrowheads="1"/>
          </p:cNvSpPr>
          <p:nvPr/>
        </p:nvSpPr>
        <p:spPr bwMode="auto">
          <a:xfrm>
            <a:off x="1035844" y="0"/>
            <a:ext cx="4249222" cy="613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3384" dirty="0">
                <a:solidFill>
                  <a:srgbClr val="FFCC00"/>
                </a:solidFill>
              </a:rPr>
              <a:t>Jupiter’s Moon Europa</a:t>
            </a:r>
          </a:p>
        </p:txBody>
      </p:sp>
      <p:sp>
        <p:nvSpPr>
          <p:cNvPr id="88068" name="Text Box 6"/>
          <p:cNvSpPr txBox="1">
            <a:spLocks noChangeArrowheads="1"/>
          </p:cNvSpPr>
          <p:nvPr/>
        </p:nvSpPr>
        <p:spPr bwMode="auto">
          <a:xfrm>
            <a:off x="883444" y="2463455"/>
            <a:ext cx="5108615" cy="613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3384" dirty="0">
                <a:solidFill>
                  <a:srgbClr val="FFCC00"/>
                </a:solidFill>
              </a:rPr>
              <a:t>Geysers spouting water ice…</a:t>
            </a:r>
          </a:p>
        </p:txBody>
      </p:sp>
      <p:sp>
        <p:nvSpPr>
          <p:cNvPr id="88069" name="Text Box 7"/>
          <p:cNvSpPr txBox="1">
            <a:spLocks noChangeArrowheads="1"/>
          </p:cNvSpPr>
          <p:nvPr/>
        </p:nvSpPr>
        <p:spPr bwMode="auto">
          <a:xfrm>
            <a:off x="3550444" y="2320884"/>
            <a:ext cx="2100739" cy="28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eaLnBrk="1" hangingPunct="1">
              <a:spcBef>
                <a:spcPct val="50000"/>
              </a:spcBef>
            </a:pPr>
            <a:r>
              <a:rPr lang="en-US" altLang="en-US" sz="1253" dirty="0"/>
              <a:t>Artist’s simulation</a:t>
            </a:r>
          </a:p>
        </p:txBody>
      </p:sp>
      <p:sp>
        <p:nvSpPr>
          <p:cNvPr id="2" name="TextBox 1">
            <a:extLst>
              <a:ext uri="{FF2B5EF4-FFF2-40B4-BE49-F238E27FC236}">
                <a16:creationId xmlns:a16="http://schemas.microsoft.com/office/drawing/2014/main" id="{03BFED12-0007-4F45-BF9E-2385AF8FC498}"/>
              </a:ext>
            </a:extLst>
          </p:cNvPr>
          <p:cNvSpPr txBox="1"/>
          <p:nvPr/>
        </p:nvSpPr>
        <p:spPr>
          <a:xfrm>
            <a:off x="654844" y="2942144"/>
            <a:ext cx="4839534" cy="1200329"/>
          </a:xfrm>
          <a:prstGeom prst="rect">
            <a:avLst/>
          </a:prstGeom>
          <a:noFill/>
        </p:spPr>
        <p:txBody>
          <a:bodyPr wrap="square" rtlCol="0">
            <a:spAutoFit/>
          </a:bodyPr>
          <a:lstStyle/>
          <a:p>
            <a:pPr algn="ctr"/>
            <a:r>
              <a:rPr lang="en-US" sz="1800" dirty="0"/>
              <a:t>“Indeed, hydrothermal systems and other extreme environments on Earth are now considered analogs for extreme environments                                                               on other planets and planetary bodies.”</a:t>
            </a:r>
          </a:p>
        </p:txBody>
      </p:sp>
    </p:spTree>
    <p:extLst>
      <p:ext uri="{BB962C8B-B14F-4D97-AF65-F5344CB8AC3E}">
        <p14:creationId xmlns:p14="http://schemas.microsoft.com/office/powerpoint/2010/main" val="3858255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Text Box 2"/>
          <p:cNvSpPr txBox="1">
            <a:spLocks noChangeArrowheads="1"/>
          </p:cNvSpPr>
          <p:nvPr/>
        </p:nvSpPr>
        <p:spPr bwMode="auto">
          <a:xfrm>
            <a:off x="525185" y="198"/>
            <a:ext cx="510861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srgbClr val="FFCC00"/>
                </a:solidFill>
              </a:rPr>
              <a:t>“Particles from Jupiter’s radiation belts split apart the hydrogen and oxygen that makes up the ice, forming a whole suite of molecules that </a:t>
            </a:r>
            <a:r>
              <a:rPr lang="en-US" altLang="en-US" sz="1400" dirty="0"/>
              <a:t>living organisms could use</a:t>
            </a:r>
            <a:r>
              <a:rPr lang="en-US" altLang="en-US" sz="1400" dirty="0">
                <a:solidFill>
                  <a:srgbClr val="FFCC00"/>
                </a:solidFill>
              </a:rPr>
              <a:t> to metabolize chemical nutrients from the vents.”</a:t>
            </a:r>
          </a:p>
        </p:txBody>
      </p:sp>
      <p:sp>
        <p:nvSpPr>
          <p:cNvPr id="322563" name="Text Box 3"/>
          <p:cNvSpPr txBox="1">
            <a:spLocks noChangeArrowheads="1"/>
          </p:cNvSpPr>
          <p:nvPr/>
        </p:nvSpPr>
        <p:spPr bwMode="auto">
          <a:xfrm>
            <a:off x="859393" y="1718985"/>
            <a:ext cx="4392454" cy="32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1504">
              <a:solidFill>
                <a:srgbClr val="FFCC00"/>
              </a:solidFill>
            </a:endParaRPr>
          </a:p>
        </p:txBody>
      </p:sp>
      <p:pic>
        <p:nvPicPr>
          <p:cNvPr id="322564" name="Picture 4" descr="EJSM_Imag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519" y="1081881"/>
            <a:ext cx="3823376" cy="31664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D5A5A7-B07C-42B0-BA6A-D2C0527E4642}"/>
              </a:ext>
            </a:extLst>
          </p:cNvPr>
          <p:cNvPicPr>
            <a:picLocks noChangeAspect="1"/>
          </p:cNvPicPr>
          <p:nvPr/>
        </p:nvPicPr>
        <p:blipFill>
          <a:blip r:embed="rId2"/>
          <a:stretch>
            <a:fillRect/>
          </a:stretch>
        </p:blipFill>
        <p:spPr>
          <a:xfrm>
            <a:off x="0" y="732743"/>
            <a:ext cx="5861179" cy="2831875"/>
          </a:xfrm>
          <a:prstGeom prst="rect">
            <a:avLst/>
          </a:prstGeom>
        </p:spPr>
      </p:pic>
    </p:spTree>
    <p:extLst>
      <p:ext uri="{BB962C8B-B14F-4D97-AF65-F5344CB8AC3E}">
        <p14:creationId xmlns:p14="http://schemas.microsoft.com/office/powerpoint/2010/main" val="586766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39827-37D3-4C03-B3E6-9CA504F98DF1}"/>
              </a:ext>
            </a:extLst>
          </p:cNvPr>
          <p:cNvPicPr>
            <a:picLocks noChangeAspect="1"/>
          </p:cNvPicPr>
          <p:nvPr/>
        </p:nvPicPr>
        <p:blipFill>
          <a:blip r:embed="rId2"/>
          <a:stretch>
            <a:fillRect/>
          </a:stretch>
        </p:blipFill>
        <p:spPr>
          <a:xfrm>
            <a:off x="425258" y="91281"/>
            <a:ext cx="4878771" cy="4297363"/>
          </a:xfrm>
          <a:prstGeom prst="rect">
            <a:avLst/>
          </a:prstGeom>
        </p:spPr>
      </p:pic>
    </p:spTree>
    <p:extLst>
      <p:ext uri="{BB962C8B-B14F-4D97-AF65-F5344CB8AC3E}">
        <p14:creationId xmlns:p14="http://schemas.microsoft.com/office/powerpoint/2010/main" val="24323400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EED46A-8D4A-49A0-82C9-64EE0D956DFF}"/>
              </a:ext>
            </a:extLst>
          </p:cNvPr>
          <p:cNvPicPr>
            <a:picLocks noChangeAspect="1"/>
          </p:cNvPicPr>
          <p:nvPr/>
        </p:nvPicPr>
        <p:blipFill>
          <a:blip r:embed="rId2"/>
          <a:stretch>
            <a:fillRect/>
          </a:stretch>
        </p:blipFill>
        <p:spPr>
          <a:xfrm>
            <a:off x="715962" y="-1"/>
            <a:ext cx="4297363" cy="4297363"/>
          </a:xfrm>
          <a:prstGeom prst="rect">
            <a:avLst/>
          </a:prstGeom>
        </p:spPr>
      </p:pic>
    </p:spTree>
    <p:extLst>
      <p:ext uri="{BB962C8B-B14F-4D97-AF65-F5344CB8AC3E}">
        <p14:creationId xmlns:p14="http://schemas.microsoft.com/office/powerpoint/2010/main" val="14222483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4"/>
          <p:cNvSpPr txBox="1">
            <a:spLocks noChangeArrowheads="1"/>
          </p:cNvSpPr>
          <p:nvPr/>
        </p:nvSpPr>
        <p:spPr bwMode="auto">
          <a:xfrm>
            <a:off x="763905" y="477639"/>
            <a:ext cx="4296966" cy="379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 BLANCA" panose="02000000000000000000" pitchFamily="2" charset="0"/>
                <a:cs typeface="Arial" panose="020B0604020202020204" pitchFamily="34" charset="0"/>
              </a:defRPr>
            </a:lvl1pPr>
            <a:lvl2pPr marL="742950" indent="-285750" eaLnBrk="0" hangingPunct="0">
              <a:defRPr sz="3200">
                <a:solidFill>
                  <a:schemeClr val="tx1"/>
                </a:solidFill>
                <a:latin typeface="AR BLANCA" panose="02000000000000000000" pitchFamily="2" charset="0"/>
                <a:cs typeface="Arial" panose="020B0604020202020204" pitchFamily="34" charset="0"/>
              </a:defRPr>
            </a:lvl2pPr>
            <a:lvl3pPr marL="1143000" indent="-228600" eaLnBrk="0" hangingPunct="0">
              <a:defRPr sz="3200">
                <a:solidFill>
                  <a:schemeClr val="tx1"/>
                </a:solidFill>
                <a:latin typeface="AR BLANCA" panose="02000000000000000000" pitchFamily="2" charset="0"/>
                <a:cs typeface="Arial" panose="020B0604020202020204" pitchFamily="34" charset="0"/>
              </a:defRPr>
            </a:lvl3pPr>
            <a:lvl4pPr marL="1600200" indent="-228600" eaLnBrk="0" hangingPunct="0">
              <a:defRPr sz="3200">
                <a:solidFill>
                  <a:schemeClr val="tx1"/>
                </a:solidFill>
                <a:latin typeface="AR BLANCA" panose="02000000000000000000" pitchFamily="2" charset="0"/>
                <a:cs typeface="Arial" panose="020B0604020202020204" pitchFamily="34" charset="0"/>
              </a:defRPr>
            </a:lvl4pPr>
            <a:lvl5pPr marL="2057400" indent="-228600" eaLnBrk="0" hangingPunct="0">
              <a:defRPr sz="3200">
                <a:solidFill>
                  <a:schemeClr val="tx1"/>
                </a:solidFill>
                <a:latin typeface="AR BLANCA" panose="02000000000000000000" pitchFamily="2"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 BLANCA" panose="02000000000000000000" pitchFamily="2" charset="0"/>
                <a:cs typeface="Arial" panose="020B0604020202020204" pitchFamily="34" charset="0"/>
              </a:defRPr>
            </a:lvl9pPr>
          </a:lstStyle>
          <a:p>
            <a:pPr algn="ctr" eaLnBrk="1" hangingPunct="1">
              <a:spcBef>
                <a:spcPct val="50000"/>
              </a:spcBef>
            </a:pPr>
            <a:r>
              <a:rPr lang="en-US" altLang="en-US" sz="2005" dirty="0">
                <a:solidFill>
                  <a:srgbClr val="FFCC00"/>
                </a:solidFill>
                <a:latin typeface="Arial" panose="020B0604020202020204" pitchFamily="34" charset="0"/>
              </a:rPr>
              <a:t>Jupiter’s Europa “appears to contain likely ingredients for life:</a:t>
            </a:r>
          </a:p>
          <a:p>
            <a:pPr algn="ctr" eaLnBrk="1" hangingPunct="1">
              <a:spcBef>
                <a:spcPct val="50000"/>
              </a:spcBef>
            </a:pPr>
            <a:r>
              <a:rPr lang="en-US" altLang="en-US" sz="2005" dirty="0">
                <a:latin typeface="Arial" panose="020B0604020202020204" pitchFamily="34" charset="0"/>
              </a:rPr>
              <a:t>water</a:t>
            </a:r>
          </a:p>
          <a:p>
            <a:pPr algn="ctr" eaLnBrk="1" hangingPunct="1">
              <a:spcBef>
                <a:spcPct val="50000"/>
              </a:spcBef>
            </a:pPr>
            <a:r>
              <a:rPr lang="en-US" altLang="en-US" sz="2005" dirty="0">
                <a:latin typeface="Arial" panose="020B0604020202020204" pitchFamily="34" charset="0"/>
              </a:rPr>
              <a:t>an energy source </a:t>
            </a:r>
          </a:p>
          <a:p>
            <a:pPr algn="ctr" eaLnBrk="1" hangingPunct="1">
              <a:spcBef>
                <a:spcPct val="50000"/>
              </a:spcBef>
            </a:pPr>
            <a:r>
              <a:rPr lang="en-US" altLang="en-US" sz="2005" dirty="0">
                <a:solidFill>
                  <a:srgbClr val="FFCC00"/>
                </a:solidFill>
                <a:latin typeface="Arial" panose="020B0604020202020204" pitchFamily="34" charset="0"/>
              </a:rPr>
              <a:t>(tidal heating by Jupiter)</a:t>
            </a:r>
          </a:p>
          <a:p>
            <a:pPr algn="ctr" eaLnBrk="1" hangingPunct="1">
              <a:spcBef>
                <a:spcPct val="50000"/>
              </a:spcBef>
            </a:pPr>
            <a:r>
              <a:rPr lang="en-US" altLang="en-US" sz="2005" dirty="0">
                <a:latin typeface="Arial" panose="020B0604020202020204" pitchFamily="34" charset="0"/>
              </a:rPr>
              <a:t>organic compounds,</a:t>
            </a:r>
          </a:p>
          <a:p>
            <a:pPr algn="ctr" eaLnBrk="1" hangingPunct="1">
              <a:spcBef>
                <a:spcPct val="50000"/>
              </a:spcBef>
            </a:pPr>
            <a:r>
              <a:rPr lang="en-US" altLang="en-US" sz="2005" dirty="0">
                <a:latin typeface="Arial" panose="020B0604020202020204" pitchFamily="34" charset="0"/>
              </a:rPr>
              <a:t>and millions of years for development…</a:t>
            </a:r>
            <a:endParaRPr lang="en-US" altLang="en-US" sz="2005" dirty="0">
              <a:solidFill>
                <a:srgbClr val="FFCC00"/>
              </a:solidFill>
              <a:latin typeface="Arial" panose="020B0604020202020204" pitchFamily="34" charset="0"/>
            </a:endParaRPr>
          </a:p>
          <a:p>
            <a:pPr eaLnBrk="1" hangingPunct="1">
              <a:spcBef>
                <a:spcPct val="50000"/>
              </a:spcBef>
            </a:pPr>
            <a:endParaRPr lang="en-US" altLang="en-US" sz="2005" dirty="0">
              <a:solidFill>
                <a:srgbClr val="FFCC00"/>
              </a:solidFill>
            </a:endParaRPr>
          </a:p>
        </p:txBody>
      </p:sp>
    </p:spTree>
    <p:extLst>
      <p:ext uri="{BB962C8B-B14F-4D97-AF65-F5344CB8AC3E}">
        <p14:creationId xmlns:p14="http://schemas.microsoft.com/office/powerpoint/2010/main" val="599131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Text Box 4"/>
          <p:cNvSpPr txBox="1">
            <a:spLocks noChangeArrowheads="1"/>
          </p:cNvSpPr>
          <p:nvPr/>
        </p:nvSpPr>
        <p:spPr bwMode="auto">
          <a:xfrm>
            <a:off x="572929" y="1193800"/>
            <a:ext cx="3962757" cy="26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1128">
              <a:effectLst>
                <a:outerShdw blurRad="38100" dist="38100" dir="2700000" algn="tl">
                  <a:srgbClr val="000000"/>
                </a:outerShdw>
              </a:effectLst>
            </a:endParaRPr>
          </a:p>
        </p:txBody>
      </p:sp>
      <p:pic>
        <p:nvPicPr>
          <p:cNvPr id="147463" name="Picture 7" descr="6a00d8341bf7f753ef01a511cc3dd4970c-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844" y="115579"/>
            <a:ext cx="3915723" cy="2937811"/>
          </a:xfrm>
          <a:prstGeom prst="rect">
            <a:avLst/>
          </a:prstGeom>
          <a:noFill/>
          <a:extLst>
            <a:ext uri="{909E8E84-426E-40DD-AFC4-6F175D3DCCD1}">
              <a14:hiddenFill xmlns:a14="http://schemas.microsoft.com/office/drawing/2010/main">
                <a:solidFill>
                  <a:srgbClr val="FFFFFF"/>
                </a:solidFill>
              </a14:hiddenFill>
            </a:ext>
          </a:extLst>
        </p:spPr>
      </p:pic>
      <p:sp>
        <p:nvSpPr>
          <p:cNvPr id="147464" name="Text Box 8"/>
          <p:cNvSpPr txBox="1">
            <a:spLocks noChangeArrowheads="1"/>
          </p:cNvSpPr>
          <p:nvPr/>
        </p:nvSpPr>
        <p:spPr bwMode="auto">
          <a:xfrm>
            <a:off x="214848" y="3117390"/>
            <a:ext cx="5299591" cy="55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504" dirty="0">
                <a:effectLst>
                  <a:outerShdw blurRad="38100" dist="38100" dir="2700000" algn="tl">
                    <a:srgbClr val="000000"/>
                  </a:outerShdw>
                </a:effectLst>
              </a:rPr>
              <a:t> </a:t>
            </a:r>
            <a:r>
              <a:rPr lang="en-US" altLang="en-US" sz="1504" dirty="0">
                <a:solidFill>
                  <a:srgbClr val="FFCC00"/>
                </a:solidFill>
                <a:effectLst>
                  <a:outerShdw blurRad="38100" dist="38100" dir="2700000" algn="tl">
                    <a:srgbClr val="000000"/>
                  </a:outerShdw>
                </a:effectLst>
              </a:rPr>
              <a:t>Europa’s seas are estimated to be 60 miles deep, containing twice as much water as the Earth.</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73A835-5A01-432B-B6E2-AEA7F0A13570}"/>
              </a:ext>
            </a:extLst>
          </p:cNvPr>
          <p:cNvPicPr>
            <a:picLocks noChangeAspect="1"/>
          </p:cNvPicPr>
          <p:nvPr/>
        </p:nvPicPr>
        <p:blipFill>
          <a:blip r:embed="rId2"/>
          <a:stretch>
            <a:fillRect/>
          </a:stretch>
        </p:blipFill>
        <p:spPr>
          <a:xfrm>
            <a:off x="2194431" y="167481"/>
            <a:ext cx="3534857" cy="3520281"/>
          </a:xfrm>
          <a:prstGeom prst="rect">
            <a:avLst/>
          </a:prstGeom>
        </p:spPr>
      </p:pic>
      <p:sp>
        <p:nvSpPr>
          <p:cNvPr id="3" name="TextBox 2">
            <a:extLst>
              <a:ext uri="{FF2B5EF4-FFF2-40B4-BE49-F238E27FC236}">
                <a16:creationId xmlns:a16="http://schemas.microsoft.com/office/drawing/2014/main" id="{C5DF9D75-7DA8-4FF9-9471-31CCE3C8BF4E}"/>
              </a:ext>
            </a:extLst>
          </p:cNvPr>
          <p:cNvSpPr txBox="1"/>
          <p:nvPr/>
        </p:nvSpPr>
        <p:spPr>
          <a:xfrm>
            <a:off x="-1" y="548481"/>
            <a:ext cx="2194431" cy="3016210"/>
          </a:xfrm>
          <a:prstGeom prst="rect">
            <a:avLst/>
          </a:prstGeom>
          <a:noFill/>
        </p:spPr>
        <p:txBody>
          <a:bodyPr wrap="square" rtlCol="0">
            <a:spAutoFit/>
          </a:bodyPr>
          <a:lstStyle/>
          <a:p>
            <a:pPr algn="ctr"/>
            <a:r>
              <a:rPr lang="en-US" dirty="0"/>
              <a:t>“The ‘chaos’ regions on Jupiter's moon Europa might hold keys to </a:t>
            </a:r>
            <a:r>
              <a:rPr lang="en-US" b="1" dirty="0"/>
              <a:t>the possible existence of life in the ocean under the moon's icy crust.</a:t>
            </a:r>
          </a:p>
          <a:p>
            <a:pPr algn="ctr"/>
            <a:endParaRPr lang="en-US" dirty="0"/>
          </a:p>
          <a:p>
            <a:pPr algn="ctr"/>
            <a:r>
              <a:rPr lang="en-US" dirty="0"/>
              <a:t>A fresh look at an older theory lends more weight to the idea that </a:t>
            </a:r>
            <a:r>
              <a:rPr lang="en-US" b="1" dirty="0"/>
              <a:t>abundant oxygen </a:t>
            </a:r>
            <a:r>
              <a:rPr lang="en-US" dirty="0"/>
              <a:t>might exist in Europa's sub-surface ocean, after drizzling from the Jupiter moon's icy shell as the jumbled terrain forms at the surface. In fact, oxygen levels in Europa's subsurface oceans might be as high as those of Earth's oceans, the new study suggests, giving credence to arguments about habitability of the icy moon.”</a:t>
            </a:r>
          </a:p>
        </p:txBody>
      </p:sp>
    </p:spTree>
    <p:extLst>
      <p:ext uri="{BB962C8B-B14F-4D97-AF65-F5344CB8AC3E}">
        <p14:creationId xmlns:p14="http://schemas.microsoft.com/office/powerpoint/2010/main" val="31895897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D84D3-E09F-4997-B2BF-222EB47C37BB}"/>
              </a:ext>
            </a:extLst>
          </p:cNvPr>
          <p:cNvPicPr>
            <a:picLocks noChangeAspect="1"/>
          </p:cNvPicPr>
          <p:nvPr/>
        </p:nvPicPr>
        <p:blipFill>
          <a:blip r:embed="rId2"/>
          <a:stretch>
            <a:fillRect/>
          </a:stretch>
        </p:blipFill>
        <p:spPr>
          <a:xfrm>
            <a:off x="1416844" y="322407"/>
            <a:ext cx="4224338" cy="3520281"/>
          </a:xfrm>
          <a:prstGeom prst="rect">
            <a:avLst/>
          </a:prstGeom>
        </p:spPr>
      </p:pic>
      <p:sp>
        <p:nvSpPr>
          <p:cNvPr id="4" name="TextBox 3">
            <a:extLst>
              <a:ext uri="{FF2B5EF4-FFF2-40B4-BE49-F238E27FC236}">
                <a16:creationId xmlns:a16="http://schemas.microsoft.com/office/drawing/2014/main" id="{F25C4D77-F996-4DE0-A784-E3DFF790FE78}"/>
              </a:ext>
            </a:extLst>
          </p:cNvPr>
          <p:cNvSpPr txBox="1"/>
          <p:nvPr/>
        </p:nvSpPr>
        <p:spPr>
          <a:xfrm>
            <a:off x="-36600" y="486687"/>
            <a:ext cx="1493044" cy="3323987"/>
          </a:xfrm>
          <a:prstGeom prst="rect">
            <a:avLst/>
          </a:prstGeom>
          <a:noFill/>
        </p:spPr>
        <p:txBody>
          <a:bodyPr wrap="square">
            <a:spAutoFit/>
          </a:bodyPr>
          <a:lstStyle/>
          <a:p>
            <a:r>
              <a:rPr lang="en-US" dirty="0"/>
              <a:t>“We already know of oxygen on the surface of Europa, which means the new study is focused on to what extent oxygen flushes into the ocean, which is hidden underneath the moon's10-mile-thick (15 kilometers) ice crust. The ice crust is made of hydrogen and oxygen. Radiation funneling to the moon's surface from nearby Jupiter reacts with the ice, creating free oxygen along with other compounds with oxidants (such as hydrogen peroxide.)”</a:t>
            </a:r>
          </a:p>
        </p:txBody>
      </p:sp>
    </p:spTree>
    <p:extLst>
      <p:ext uri="{BB962C8B-B14F-4D97-AF65-F5344CB8AC3E}">
        <p14:creationId xmlns:p14="http://schemas.microsoft.com/office/powerpoint/2010/main" val="32094075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Box 4"/>
          <p:cNvSpPr txBox="1">
            <a:spLocks noChangeArrowheads="1"/>
          </p:cNvSpPr>
          <p:nvPr/>
        </p:nvSpPr>
        <p:spPr bwMode="auto">
          <a:xfrm>
            <a:off x="3194761" y="853281"/>
            <a:ext cx="229171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572963" eaLnBrk="1" hangingPunct="1">
              <a:spcBef>
                <a:spcPct val="50000"/>
              </a:spcBef>
            </a:pPr>
            <a:r>
              <a:rPr lang="en-US" altLang="en-US" sz="1600" dirty="0">
                <a:solidFill>
                  <a:srgbClr val="FFCC00"/>
                </a:solidFill>
                <a:latin typeface="Arial" panose="020B0604020202020204" pitchFamily="34" charset="0"/>
                <a:cs typeface="Arial" panose="020B0604020202020204" pitchFamily="34" charset="0"/>
              </a:rPr>
              <a:t>“Particles from Jupiter’s radiation belts split apart the </a:t>
            </a:r>
            <a:r>
              <a:rPr lang="en-US" altLang="en-US" sz="1600" i="1" u="sng" dirty="0">
                <a:latin typeface="Arial" panose="020B0604020202020204" pitchFamily="34" charset="0"/>
                <a:cs typeface="Arial" panose="020B0604020202020204" pitchFamily="34" charset="0"/>
              </a:rPr>
              <a:t>hydrogen and oxygen </a:t>
            </a:r>
            <a:r>
              <a:rPr lang="en-US" altLang="en-US" sz="1600" dirty="0">
                <a:solidFill>
                  <a:srgbClr val="FFCC00"/>
                </a:solidFill>
                <a:latin typeface="Arial" panose="020B0604020202020204" pitchFamily="34" charset="0"/>
                <a:cs typeface="Arial" panose="020B0604020202020204" pitchFamily="34" charset="0"/>
              </a:rPr>
              <a:t>that makes up the ice,                       forming </a:t>
            </a:r>
            <a:r>
              <a:rPr lang="en-US" altLang="en-US" sz="1600" i="1" u="sng" dirty="0">
                <a:latin typeface="Arial" panose="020B0604020202020204" pitchFamily="34" charset="0"/>
                <a:cs typeface="Arial" panose="020B0604020202020204" pitchFamily="34" charset="0"/>
              </a:rPr>
              <a:t>a whole suite of molecules that  living organisms could use to                                  metabolize (eat) chemical nutrients from the vents.”</a:t>
            </a:r>
          </a:p>
        </p:txBody>
      </p:sp>
      <p:sp>
        <p:nvSpPr>
          <p:cNvPr id="84997" name="Text Box 5"/>
          <p:cNvSpPr txBox="1">
            <a:spLocks noChangeArrowheads="1"/>
          </p:cNvSpPr>
          <p:nvPr/>
        </p:nvSpPr>
        <p:spPr bwMode="auto">
          <a:xfrm>
            <a:off x="237876" y="9063"/>
            <a:ext cx="5177195" cy="55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572963" eaLnBrk="1" hangingPunct="1">
              <a:spcBef>
                <a:spcPct val="50000"/>
              </a:spcBef>
            </a:pPr>
            <a:r>
              <a:rPr lang="en-US" altLang="en-US" sz="1504" dirty="0">
                <a:solidFill>
                  <a:srgbClr val="FFCC00"/>
                </a:solidFill>
                <a:latin typeface="Arial" panose="020B0604020202020204" pitchFamily="34" charset="0"/>
                <a:cs typeface="Arial" panose="020B0604020202020204" pitchFamily="34" charset="0"/>
              </a:rPr>
              <a:t>In 2013, The Hubble Space Telescope “reported plumes of liquid water spraying from Europa’s South Pole.”</a:t>
            </a:r>
          </a:p>
        </p:txBody>
      </p:sp>
      <p:pic>
        <p:nvPicPr>
          <p:cNvPr id="84999" name="Picture 7" descr="mag_cover_v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12" y="563740"/>
            <a:ext cx="2725390" cy="2816900"/>
          </a:xfrm>
          <a:prstGeom prst="rect">
            <a:avLst/>
          </a:prstGeom>
          <a:noFill/>
          <a:extLst>
            <a:ext uri="{909E8E84-426E-40DD-AFC4-6F175D3DCCD1}">
              <a14:hiddenFill xmlns:a14="http://schemas.microsoft.com/office/drawing/2010/main">
                <a:solidFill>
                  <a:srgbClr val="FFFFFF"/>
                </a:solidFill>
              </a14:hiddenFill>
            </a:ext>
          </a:extLst>
        </p:spPr>
      </p:pic>
      <p:sp>
        <p:nvSpPr>
          <p:cNvPr id="85000" name="Text Box 8"/>
          <p:cNvSpPr txBox="1">
            <a:spLocks noChangeArrowheads="1"/>
          </p:cNvSpPr>
          <p:nvPr/>
        </p:nvSpPr>
        <p:spPr bwMode="auto">
          <a:xfrm>
            <a:off x="45245" y="3448480"/>
            <a:ext cx="2895600" cy="477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572963" eaLnBrk="1" hangingPunct="1">
              <a:spcBef>
                <a:spcPct val="50000"/>
              </a:spcBef>
            </a:pPr>
            <a:r>
              <a:rPr lang="en-US" altLang="en-US" sz="1253"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rPr>
              <a:t>Theories suggest the ice is from several  miles to 19 miles thick</a:t>
            </a:r>
            <a:r>
              <a:rPr lang="en-US" altLang="en-US" sz="1253" dirty="0">
                <a:solidFill>
                  <a:srgbClr val="FFCC00"/>
                </a:solidFill>
                <a:effectLst>
                  <a:outerShdw blurRad="38100" dist="38100" dir="2700000" algn="tl">
                    <a:srgbClr val="000000"/>
                  </a:outerShdw>
                </a:effectLst>
                <a:latin typeface="AR BLANCA" panose="02000000000000000000" pitchFamily="2" charset="0"/>
                <a:cs typeface="Arial" panose="020B0604020202020204" pitchFamily="34" charset="0"/>
              </a:rPr>
              <a: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263"/>
            <a:ext cx="2966100" cy="351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05" name="Text Box 5"/>
          <p:cNvSpPr txBox="1">
            <a:spLocks noChangeArrowheads="1"/>
          </p:cNvSpPr>
          <p:nvPr/>
        </p:nvSpPr>
        <p:spPr bwMode="auto">
          <a:xfrm>
            <a:off x="2864644" y="34477"/>
            <a:ext cx="286464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srgbClr val="FFCC00"/>
                </a:solidFill>
                <a:effectLst>
                  <a:outerShdw blurRad="38100" dist="38100" dir="2700000" algn="tl">
                    <a:srgbClr val="000000"/>
                  </a:outerShdw>
                </a:effectLst>
              </a:rPr>
              <a:t>Europa possesses a salty ocean beneath its ice shell, and this sea is apparently in contact with the moon's rocky mantle, making possible a number of complex chemical reactions, scientists say. </a:t>
            </a:r>
          </a:p>
          <a:p>
            <a:pPr algn="ctr">
              <a:spcBef>
                <a:spcPct val="50000"/>
              </a:spcBef>
            </a:pPr>
            <a:r>
              <a:rPr lang="en-US" altLang="en-US" sz="1400" dirty="0">
                <a:solidFill>
                  <a:srgbClr val="FFCC00"/>
                </a:solidFill>
                <a:effectLst>
                  <a:outerShdw blurRad="38100" dist="38100" dir="2700000" algn="tl">
                    <a:srgbClr val="000000"/>
                  </a:outerShdw>
                </a:effectLst>
              </a:rPr>
              <a:t>In addition, scientists </a:t>
            </a:r>
            <a:r>
              <a:rPr lang="en-US" altLang="en-US" sz="1400" dirty="0">
                <a:effectLst>
                  <a:outerShdw blurRad="38100" dist="38100" dir="2700000" algn="tl">
                    <a:srgbClr val="000000"/>
                  </a:outerShdw>
                </a:effectLst>
              </a:rPr>
              <a:t>think</a:t>
            </a:r>
            <a:r>
              <a:rPr lang="en-US" altLang="en-US" sz="1400" dirty="0">
                <a:solidFill>
                  <a:srgbClr val="FFCC00"/>
                </a:solidFill>
                <a:effectLst>
                  <a:outerShdw blurRad="38100" dist="38100" dir="2700000" algn="tl">
                    <a:srgbClr val="000000"/>
                  </a:outerShdw>
                </a:effectLst>
              </a:rPr>
              <a:t> that Europa's seafloor also features </a:t>
            </a:r>
            <a:r>
              <a:rPr lang="en-US" altLang="en-US" sz="1400" i="1" u="sng" dirty="0">
                <a:effectLst>
                  <a:outerShdw blurRad="38100" dist="38100" dir="2700000" algn="tl">
                    <a:srgbClr val="000000"/>
                  </a:outerShdw>
                </a:effectLst>
              </a:rPr>
              <a:t>hydrothermal vents, </a:t>
            </a:r>
            <a:r>
              <a:rPr lang="en-US" altLang="en-US" sz="1400" dirty="0">
                <a:solidFill>
                  <a:srgbClr val="FFCC00"/>
                </a:solidFill>
                <a:effectLst>
                  <a:outerShdw blurRad="38100" dist="38100" dir="2700000" algn="tl">
                    <a:srgbClr val="000000"/>
                  </a:outerShdw>
                </a:effectLst>
              </a:rPr>
              <a:t>providing a potential energy source for life-forms, if any exist in the dark depths.</a:t>
            </a:r>
          </a:p>
          <a:p>
            <a:pPr algn="ctr">
              <a:spcBef>
                <a:spcPct val="50000"/>
              </a:spcBef>
            </a:pPr>
            <a:r>
              <a:rPr lang="en-US" altLang="en-US" sz="1400" dirty="0">
                <a:solidFill>
                  <a:srgbClr val="FFCC00"/>
                </a:solidFill>
                <a:effectLst>
                  <a:outerShdw blurRad="38100" dist="38100" dir="2700000" algn="tl">
                    <a:srgbClr val="000000"/>
                  </a:outerShdw>
                </a:effectLst>
              </a:rPr>
              <a:t> (Life thrives at Earth's undersea vents, and some researchers think these environments gave rise to the </a:t>
            </a:r>
            <a:r>
              <a:rPr lang="en-US" altLang="en-US" sz="1400" dirty="0">
                <a:solidFill>
                  <a:srgbClr val="FFCC00"/>
                </a:solidFill>
                <a:effectLst>
                  <a:outerShdw blurRad="38100" dist="38100" dir="2700000" algn="tl">
                    <a:srgbClr val="000000"/>
                  </a:outerShdw>
                </a:effectLst>
                <a:hlinkClick r:id="rId3"/>
              </a:rPr>
              <a:t>planet's first organisms</a:t>
            </a:r>
            <a:r>
              <a:rPr lang="en-US" altLang="en-US" sz="1400" dirty="0">
                <a:solidFill>
                  <a:srgbClr val="FFCC00"/>
                </a:solidFill>
                <a:effectLst>
                  <a:outerShdw blurRad="38100" dist="38100" dir="2700000" algn="tl">
                    <a:srgbClr val="000000"/>
                  </a:outerShdw>
                </a:effectLst>
              </a:rPr>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429697" y="286663"/>
            <a:ext cx="5299591" cy="310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53">
                <a:solidFill>
                  <a:srgbClr val="FFCC00"/>
                </a:solidFill>
              </a:rPr>
              <a:t> </a:t>
            </a:r>
            <a:r>
              <a:rPr lang="en-US" altLang="en-US" sz="1504">
                <a:solidFill>
                  <a:srgbClr val="FFCC00"/>
                </a:solidFill>
              </a:rPr>
              <a:t>Many Scientists think our best bet to find life in the Solar System is Jupiter’s Moon Europa. Europa is tidally locked to Jupiter whose gravitational forces create </a:t>
            </a:r>
            <a:r>
              <a:rPr lang="en-US" altLang="en-US" sz="1504" u="sng"/>
              <a:t>tides with frictional heat</a:t>
            </a:r>
            <a:r>
              <a:rPr lang="en-US" altLang="en-US" sz="1504">
                <a:solidFill>
                  <a:srgbClr val="FFCC00"/>
                </a:solidFill>
              </a:rPr>
              <a:t> which warms an ocean under the ice “twice as large as all of Earth’s ocean’s combined” and it has them now. Europa circles Jupiter every 3.5 days. </a:t>
            </a:r>
            <a:r>
              <a:rPr lang="en-US" altLang="en-US" sz="1504">
                <a:solidFill>
                  <a:srgbClr val="FFCC00"/>
                </a:solidFill>
                <a:effectLst>
                  <a:outerShdw blurRad="38100" dist="38100" dir="2700000" algn="tl">
                    <a:srgbClr val="000000"/>
                  </a:outerShdw>
                </a:effectLst>
              </a:rPr>
              <a:t>There is also a theory that the warm, rocky mantle of Europa heats the ocean.</a:t>
            </a:r>
          </a:p>
          <a:p>
            <a:pPr algn="ctr">
              <a:spcBef>
                <a:spcPct val="50000"/>
              </a:spcBef>
            </a:pPr>
            <a:endParaRPr lang="en-US" altLang="en-US" sz="1504">
              <a:solidFill>
                <a:srgbClr val="FFCC00"/>
              </a:solidFill>
            </a:endParaRPr>
          </a:p>
          <a:p>
            <a:pPr algn="ctr">
              <a:spcBef>
                <a:spcPct val="50000"/>
              </a:spcBef>
            </a:pPr>
            <a:endParaRPr lang="en-US" altLang="en-US" sz="1504">
              <a:solidFill>
                <a:srgbClr val="FFCC00"/>
              </a:solidFill>
            </a:endParaRPr>
          </a:p>
          <a:p>
            <a:pPr algn="ctr">
              <a:spcBef>
                <a:spcPct val="50000"/>
              </a:spcBef>
            </a:pPr>
            <a:endParaRPr lang="en-US" altLang="en-US" sz="1504">
              <a:solidFill>
                <a:srgbClr val="FFCC00"/>
              </a:solidFill>
            </a:endParaRPr>
          </a:p>
          <a:p>
            <a:pPr>
              <a:spcBef>
                <a:spcPct val="50000"/>
              </a:spcBef>
            </a:pPr>
            <a:endParaRPr lang="en-US" altLang="en-US" sz="1504"/>
          </a:p>
        </p:txBody>
      </p:sp>
      <p:sp>
        <p:nvSpPr>
          <p:cNvPr id="90115" name="Text Box 3"/>
          <p:cNvSpPr txBox="1">
            <a:spLocks noChangeArrowheads="1"/>
          </p:cNvSpPr>
          <p:nvPr/>
        </p:nvSpPr>
        <p:spPr bwMode="auto">
          <a:xfrm>
            <a:off x="763905" y="198"/>
            <a:ext cx="4058245" cy="18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627">
                <a:solidFill>
                  <a:srgbClr val="FFCC00"/>
                </a:solidFill>
              </a:rPr>
              <a:t>    The Europa Clipper</a:t>
            </a:r>
          </a:p>
        </p:txBody>
      </p:sp>
      <p:pic>
        <p:nvPicPr>
          <p:cNvPr id="90120" name="Picture 8" descr="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44" y="2224881"/>
            <a:ext cx="2530435" cy="1898821"/>
          </a:xfrm>
          <a:prstGeom prst="rect">
            <a:avLst/>
          </a:prstGeom>
          <a:noFill/>
          <a:extLst>
            <a:ext uri="{909E8E84-426E-40DD-AFC4-6F175D3DCCD1}">
              <a14:hiddenFill xmlns:a14="http://schemas.microsoft.com/office/drawing/2010/main">
                <a:solidFill>
                  <a:srgbClr val="FFFFFF"/>
                </a:solidFill>
              </a14:hiddenFill>
            </a:ext>
          </a:extLst>
        </p:spPr>
      </p:pic>
      <p:pic>
        <p:nvPicPr>
          <p:cNvPr id="90122" name="Picture 10" descr="Europa-SAR-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001" y="2224881"/>
            <a:ext cx="4314870" cy="1854061"/>
          </a:xfrm>
          <a:prstGeom prst="rect">
            <a:avLst/>
          </a:prstGeom>
          <a:noFill/>
          <a:extLst>
            <a:ext uri="{909E8E84-426E-40DD-AFC4-6F175D3DCCD1}">
              <a14:hiddenFill xmlns:a14="http://schemas.microsoft.com/office/drawing/2010/main">
                <a:solidFill>
                  <a:srgbClr val="FFFFFF"/>
                </a:solidFill>
              </a14:hiddenFill>
            </a:ext>
          </a:extLst>
        </p:spPr>
      </p:pic>
      <p:sp>
        <p:nvSpPr>
          <p:cNvPr id="90124" name="Text Box 12"/>
          <p:cNvSpPr txBox="1">
            <a:spLocks noChangeArrowheads="1"/>
          </p:cNvSpPr>
          <p:nvPr/>
        </p:nvSpPr>
        <p:spPr bwMode="auto">
          <a:xfrm>
            <a:off x="1718786" y="3241822"/>
            <a:ext cx="3437573" cy="18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627" dirty="0">
                <a:solidFill>
                  <a:srgbClr val="FFCC00"/>
                </a:solidFill>
                <a:effectLst>
                  <a:outerShdw blurRad="38100" dist="38100" dir="2700000" algn="tl">
                    <a:srgbClr val="000000"/>
                  </a:outerShdw>
                </a:effectLst>
              </a:rPr>
              <a:t>Ice Canyons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AF70A2-E943-4658-AD40-129E1D93A8CB}"/>
              </a:ext>
            </a:extLst>
          </p:cNvPr>
          <p:cNvSpPr txBox="1"/>
          <p:nvPr/>
        </p:nvSpPr>
        <p:spPr>
          <a:xfrm>
            <a:off x="477132" y="91281"/>
            <a:ext cx="5226844" cy="1815882"/>
          </a:xfrm>
          <a:prstGeom prst="rect">
            <a:avLst/>
          </a:prstGeom>
          <a:noFill/>
        </p:spPr>
        <p:txBody>
          <a:bodyPr wrap="square" rtlCol="0">
            <a:spAutoFit/>
          </a:bodyPr>
          <a:lstStyle/>
          <a:p>
            <a:pPr algn="ctr"/>
            <a:r>
              <a:rPr lang="en-US" sz="1600" dirty="0"/>
              <a:t>“The spacecraft (Galileo) made 12 close flybys of Europa and one of its instruments, a magnetometer, detected that a magnetic field was being created within Europa as Jupiter's powerful magnetic field swept past the moon. Scientists think the most likely thing that could create this magnetic signature </a:t>
            </a:r>
          </a:p>
          <a:p>
            <a:pPr algn="ctr"/>
            <a:r>
              <a:rPr lang="en-US" sz="1600" dirty="0"/>
              <a:t>is a global ocean of salty water.”</a:t>
            </a:r>
          </a:p>
        </p:txBody>
      </p:sp>
      <p:pic>
        <p:nvPicPr>
          <p:cNvPr id="3" name="Picture 2">
            <a:extLst>
              <a:ext uri="{FF2B5EF4-FFF2-40B4-BE49-F238E27FC236}">
                <a16:creationId xmlns:a16="http://schemas.microsoft.com/office/drawing/2014/main" id="{870CC33D-C1C1-AE30-5C90-DC1E2344C16A}"/>
              </a:ext>
            </a:extLst>
          </p:cNvPr>
          <p:cNvPicPr>
            <a:picLocks noChangeAspect="1"/>
          </p:cNvPicPr>
          <p:nvPr/>
        </p:nvPicPr>
        <p:blipFill>
          <a:blip r:embed="rId2"/>
          <a:stretch>
            <a:fillRect/>
          </a:stretch>
        </p:blipFill>
        <p:spPr>
          <a:xfrm>
            <a:off x="1542064" y="1841030"/>
            <a:ext cx="3096980" cy="2485525"/>
          </a:xfrm>
          <a:prstGeom prst="rect">
            <a:avLst/>
          </a:prstGeom>
        </p:spPr>
      </p:pic>
    </p:spTree>
    <p:extLst>
      <p:ext uri="{BB962C8B-B14F-4D97-AF65-F5344CB8AC3E}">
        <p14:creationId xmlns:p14="http://schemas.microsoft.com/office/powerpoint/2010/main" val="1647697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0A3566-7DC3-692B-F2C0-B89479B649A5}"/>
              </a:ext>
            </a:extLst>
          </p:cNvPr>
          <p:cNvSpPr txBox="1"/>
          <p:nvPr/>
        </p:nvSpPr>
        <p:spPr>
          <a:xfrm>
            <a:off x="502444" y="-8916"/>
            <a:ext cx="5105400" cy="3631763"/>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r>
              <a:rPr lang="en-US" sz="2000" dirty="0"/>
              <a:t>Showing 10,000 galaxies in one picture.   </a:t>
            </a:r>
          </a:p>
        </p:txBody>
      </p:sp>
      <p:pic>
        <p:nvPicPr>
          <p:cNvPr id="6" name="Picture 5">
            <a:extLst>
              <a:ext uri="{FF2B5EF4-FFF2-40B4-BE49-F238E27FC236}">
                <a16:creationId xmlns:a16="http://schemas.microsoft.com/office/drawing/2014/main" id="{0FF688BD-7996-66A1-3A16-099F4872EDFA}"/>
              </a:ext>
            </a:extLst>
          </p:cNvPr>
          <p:cNvPicPr>
            <a:picLocks noChangeAspect="1"/>
          </p:cNvPicPr>
          <p:nvPr/>
        </p:nvPicPr>
        <p:blipFill>
          <a:blip r:embed="rId2"/>
          <a:stretch>
            <a:fillRect/>
          </a:stretch>
        </p:blipFill>
        <p:spPr>
          <a:xfrm>
            <a:off x="731044" y="7937"/>
            <a:ext cx="4297363" cy="4297363"/>
          </a:xfrm>
          <a:prstGeom prst="rect">
            <a:avLst/>
          </a:prstGeom>
        </p:spPr>
      </p:pic>
    </p:spTree>
    <p:extLst>
      <p:ext uri="{BB962C8B-B14F-4D97-AF65-F5344CB8AC3E}">
        <p14:creationId xmlns:p14="http://schemas.microsoft.com/office/powerpoint/2010/main" val="27633647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ext Box 4"/>
          <p:cNvSpPr txBox="1">
            <a:spLocks noChangeArrowheads="1"/>
          </p:cNvSpPr>
          <p:nvPr/>
        </p:nvSpPr>
        <p:spPr bwMode="auto">
          <a:xfrm>
            <a:off x="-5457" y="-46545"/>
            <a:ext cx="574020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srgbClr val="FFCC00"/>
                </a:solidFill>
              </a:rPr>
              <a:t>Jupiter’s charged particles pelt Europa’s surface and this creates </a:t>
            </a:r>
            <a:r>
              <a:rPr lang="en-US" altLang="en-US" sz="1400" dirty="0"/>
              <a:t>oxygen</a:t>
            </a:r>
            <a:r>
              <a:rPr lang="en-US" altLang="en-US" sz="1400" dirty="0">
                <a:solidFill>
                  <a:srgbClr val="FFCC00"/>
                </a:solidFill>
              </a:rPr>
              <a:t> which is </a:t>
            </a:r>
            <a:r>
              <a:rPr lang="en-US" altLang="en-US" sz="1400" u="sng" dirty="0"/>
              <a:t>churned</a:t>
            </a:r>
            <a:r>
              <a:rPr lang="en-US" altLang="en-US" sz="1400" dirty="0"/>
              <a:t> </a:t>
            </a:r>
            <a:r>
              <a:rPr lang="en-US" altLang="en-US" sz="1400" dirty="0">
                <a:solidFill>
                  <a:srgbClr val="FFCC00"/>
                </a:solidFill>
              </a:rPr>
              <a:t>under the surface. Sulfur from Jupiter’s Moon Io’s many volcanoes covers Europa’s surface, creating energy-rich compounds</a:t>
            </a:r>
            <a:r>
              <a:rPr lang="en-US" altLang="en-US" sz="1200" dirty="0">
                <a:solidFill>
                  <a:srgbClr val="FFCC00"/>
                </a:solidFill>
              </a:rPr>
              <a:t>.</a:t>
            </a:r>
          </a:p>
        </p:txBody>
      </p:sp>
      <p:sp>
        <p:nvSpPr>
          <p:cNvPr id="89093" name="Text Box 5"/>
          <p:cNvSpPr txBox="1">
            <a:spLocks noChangeArrowheads="1"/>
          </p:cNvSpPr>
          <p:nvPr/>
        </p:nvSpPr>
        <p:spPr bwMode="auto">
          <a:xfrm>
            <a:off x="763905" y="3374608"/>
            <a:ext cx="4965383" cy="104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504" dirty="0">
                <a:solidFill>
                  <a:srgbClr val="FFCC00"/>
                </a:solidFill>
              </a:rPr>
              <a:t>As Europa’s warm, salty ocean under the ice </a:t>
            </a:r>
            <a:r>
              <a:rPr lang="en-US" altLang="en-US" sz="1504" u="sng" dirty="0">
                <a:solidFill>
                  <a:srgbClr val="FFCC00"/>
                </a:solidFill>
              </a:rPr>
              <a:t>churns</a:t>
            </a:r>
            <a:r>
              <a:rPr lang="en-US" altLang="en-US" sz="1504" dirty="0">
                <a:solidFill>
                  <a:srgbClr val="FFCC00"/>
                </a:solidFill>
              </a:rPr>
              <a:t> it brings up materials (and hopefully signs of life) from beneath</a:t>
            </a:r>
            <a:r>
              <a:rPr lang="en-US" altLang="en-US" sz="1128" dirty="0">
                <a:solidFill>
                  <a:srgbClr val="FFCC00"/>
                </a:solidFill>
              </a:rPr>
              <a:t>.</a:t>
            </a:r>
          </a:p>
          <a:p>
            <a:pPr>
              <a:spcBef>
                <a:spcPct val="50000"/>
              </a:spcBef>
            </a:pPr>
            <a:endParaRPr lang="en-US" altLang="en-US" sz="1128" dirty="0"/>
          </a:p>
        </p:txBody>
      </p:sp>
      <p:pic>
        <p:nvPicPr>
          <p:cNvPr id="89096" name="Picture 8"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3" y="829864"/>
            <a:ext cx="3437573" cy="2579174"/>
          </a:xfrm>
          <a:prstGeom prst="rect">
            <a:avLst/>
          </a:prstGeom>
          <a:noFill/>
          <a:extLst>
            <a:ext uri="{909E8E84-426E-40DD-AFC4-6F175D3DCCD1}">
              <a14:hiddenFill xmlns:a14="http://schemas.microsoft.com/office/drawing/2010/main">
                <a:solidFill>
                  <a:srgbClr val="FFFFFF"/>
                </a:solidFill>
              </a14:hiddenFill>
            </a:ext>
          </a:extLst>
        </p:spPr>
      </p:pic>
      <p:pic>
        <p:nvPicPr>
          <p:cNvPr id="89098" name="Picture 10" descr="io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660" y="808038"/>
            <a:ext cx="2339459" cy="2339459"/>
          </a:xfrm>
          <a:prstGeom prst="rect">
            <a:avLst/>
          </a:prstGeom>
          <a:noFill/>
          <a:extLst>
            <a:ext uri="{909E8E84-426E-40DD-AFC4-6F175D3DCCD1}">
              <a14:hiddenFill xmlns:a14="http://schemas.microsoft.com/office/drawing/2010/main">
                <a:solidFill>
                  <a:srgbClr val="FFFFFF"/>
                </a:solidFill>
              </a14:hiddenFill>
            </a:ext>
          </a:extLst>
        </p:spPr>
      </p:pic>
      <p:sp>
        <p:nvSpPr>
          <p:cNvPr id="89099" name="Text Box 11"/>
          <p:cNvSpPr txBox="1">
            <a:spLocks noChangeArrowheads="1"/>
          </p:cNvSpPr>
          <p:nvPr/>
        </p:nvSpPr>
        <p:spPr bwMode="auto">
          <a:xfrm>
            <a:off x="5332416" y="1243534"/>
            <a:ext cx="433132" cy="36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754" b="1">
                <a:effectLst>
                  <a:outerShdw blurRad="38100" dist="38100" dir="2700000" algn="tl">
                    <a:srgbClr val="000000"/>
                  </a:outerShdw>
                </a:effectLst>
              </a:rPr>
              <a:t>Io</a:t>
            </a:r>
          </a:p>
        </p:txBody>
      </p:sp>
      <p:sp>
        <p:nvSpPr>
          <p:cNvPr id="89100" name="Text Box 12"/>
          <p:cNvSpPr txBox="1">
            <a:spLocks noChangeArrowheads="1"/>
          </p:cNvSpPr>
          <p:nvPr/>
        </p:nvSpPr>
        <p:spPr bwMode="auto">
          <a:xfrm>
            <a:off x="2196227" y="1280475"/>
            <a:ext cx="1050369" cy="32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504" b="1" dirty="0">
                <a:effectLst>
                  <a:outerShdw blurRad="38100" dist="38100" dir="2700000" algn="tl">
                    <a:srgbClr val="000000"/>
                  </a:outerShdw>
                </a:effectLst>
              </a:rPr>
              <a:t>Europa</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6696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B92C07-B580-4868-BB7D-074951DD92ED}"/>
              </a:ext>
            </a:extLst>
          </p:cNvPr>
          <p:cNvSpPr txBox="1"/>
          <p:nvPr/>
        </p:nvSpPr>
        <p:spPr>
          <a:xfrm>
            <a:off x="1721644" y="95093"/>
            <a:ext cx="3200400" cy="523220"/>
          </a:xfrm>
          <a:prstGeom prst="rect">
            <a:avLst/>
          </a:prstGeom>
          <a:noFill/>
        </p:spPr>
        <p:txBody>
          <a:bodyPr wrap="square" rtlCol="0">
            <a:spAutoFit/>
          </a:bodyPr>
          <a:lstStyle/>
          <a:p>
            <a:r>
              <a:rPr lang="en-US" sz="2800" dirty="0">
                <a:solidFill>
                  <a:srgbClr val="FFC000"/>
                </a:solidFill>
              </a:rPr>
              <a:t>Ganymede</a:t>
            </a:r>
          </a:p>
        </p:txBody>
      </p:sp>
      <p:sp>
        <p:nvSpPr>
          <p:cNvPr id="3" name="TextBox 2">
            <a:extLst>
              <a:ext uri="{FF2B5EF4-FFF2-40B4-BE49-F238E27FC236}">
                <a16:creationId xmlns:a16="http://schemas.microsoft.com/office/drawing/2014/main" id="{E84DB03F-ECC8-4761-A4BB-0B41AF26120B}"/>
              </a:ext>
            </a:extLst>
          </p:cNvPr>
          <p:cNvSpPr txBox="1"/>
          <p:nvPr/>
        </p:nvSpPr>
        <p:spPr>
          <a:xfrm>
            <a:off x="502444" y="568331"/>
            <a:ext cx="5029200" cy="738664"/>
          </a:xfrm>
          <a:prstGeom prst="rect">
            <a:avLst/>
          </a:prstGeom>
          <a:noFill/>
        </p:spPr>
        <p:txBody>
          <a:bodyPr wrap="square" rtlCol="0">
            <a:spAutoFit/>
          </a:bodyPr>
          <a:lstStyle/>
          <a:p>
            <a:pPr algn="ctr"/>
            <a:r>
              <a:rPr lang="en-US" sz="1400" dirty="0"/>
              <a:t>“Jupiter’s moon Ganymede may have layered oceans that support life. Ganymede is the largest moon in our solar system and is bigger than the planet Mercury.”</a:t>
            </a:r>
          </a:p>
        </p:txBody>
      </p:sp>
      <p:pic>
        <p:nvPicPr>
          <p:cNvPr id="1028" name="Picture 4" descr="https://3c1703fe8d.site.internapcdn.net/newman/gfx/news/2015/8-jupitersmoon.jpg">
            <a:extLst>
              <a:ext uri="{FF2B5EF4-FFF2-40B4-BE49-F238E27FC236}">
                <a16:creationId xmlns:a16="http://schemas.microsoft.com/office/drawing/2014/main" id="{093D4E6D-4D1E-4913-9941-80C809BFA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244" y="1323461"/>
            <a:ext cx="3456442" cy="292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1355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1CD6B-E8C1-4AA3-89EC-2C0D30A51E72}"/>
              </a:ext>
            </a:extLst>
          </p:cNvPr>
          <p:cNvPicPr>
            <a:picLocks noChangeAspect="1"/>
          </p:cNvPicPr>
          <p:nvPr/>
        </p:nvPicPr>
        <p:blipFill>
          <a:blip r:embed="rId2"/>
          <a:stretch>
            <a:fillRect/>
          </a:stretch>
        </p:blipFill>
        <p:spPr>
          <a:xfrm>
            <a:off x="883444" y="396081"/>
            <a:ext cx="4154555" cy="3119193"/>
          </a:xfrm>
          <a:prstGeom prst="rect">
            <a:avLst/>
          </a:prstGeom>
        </p:spPr>
      </p:pic>
      <p:sp>
        <p:nvSpPr>
          <p:cNvPr id="3" name="TextBox 2">
            <a:extLst>
              <a:ext uri="{FF2B5EF4-FFF2-40B4-BE49-F238E27FC236}">
                <a16:creationId xmlns:a16="http://schemas.microsoft.com/office/drawing/2014/main" id="{69A7662C-734A-40D6-AFF5-34C377644A77}"/>
              </a:ext>
            </a:extLst>
          </p:cNvPr>
          <p:cNvSpPr txBox="1"/>
          <p:nvPr/>
        </p:nvSpPr>
        <p:spPr>
          <a:xfrm>
            <a:off x="217521" y="1386681"/>
            <a:ext cx="5486400" cy="2708434"/>
          </a:xfrm>
          <a:prstGeom prst="rect">
            <a:avLst/>
          </a:prstGeom>
          <a:noFill/>
        </p:spPr>
        <p:txBody>
          <a:bodyPr wrap="square" rtlCol="0">
            <a:spAutoFit/>
          </a:bodyPr>
          <a:lstStyle/>
          <a:p>
            <a:r>
              <a:rPr lang="en-US" b="1" dirty="0"/>
              <a:t>                                               Does Jupiter's moon contain LIFE? </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pPr algn="ctr"/>
            <a:r>
              <a:rPr lang="en-US" b="1" dirty="0"/>
              <a:t>         Nasa confirms Ganymede has an underground ocean beneath its icy surface.</a:t>
            </a:r>
          </a:p>
          <a:p>
            <a:pPr algn="ctr"/>
            <a:r>
              <a:rPr lang="en-US" b="1" dirty="0"/>
              <a:t>         A saline ocean under the moon’s icy crust best explains shifting in the                          	        auroral belts measured by Hubble.</a:t>
            </a:r>
          </a:p>
        </p:txBody>
      </p:sp>
    </p:spTree>
    <p:extLst>
      <p:ext uri="{BB962C8B-B14F-4D97-AF65-F5344CB8AC3E}">
        <p14:creationId xmlns:p14="http://schemas.microsoft.com/office/powerpoint/2010/main" val="13182401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01CACE-52F7-495F-A688-F9881B5C681A}"/>
              </a:ext>
            </a:extLst>
          </p:cNvPr>
          <p:cNvSpPr txBox="1"/>
          <p:nvPr/>
        </p:nvSpPr>
        <p:spPr>
          <a:xfrm>
            <a:off x="-17102" y="82423"/>
            <a:ext cx="5746389" cy="1446550"/>
          </a:xfrm>
          <a:prstGeom prst="rect">
            <a:avLst/>
          </a:prstGeom>
          <a:noFill/>
        </p:spPr>
        <p:txBody>
          <a:bodyPr wrap="square" rtlCol="0">
            <a:spAutoFit/>
          </a:bodyPr>
          <a:lstStyle/>
          <a:p>
            <a:pPr algn="ctr"/>
            <a:r>
              <a:rPr lang="en-US" sz="1100" dirty="0"/>
              <a:t>“As Jupiter rotates, its magnetic field shifts, causing Ganymede's aurora to rock. </a:t>
            </a:r>
          </a:p>
          <a:p>
            <a:pPr algn="ctr"/>
            <a:r>
              <a:rPr lang="en-US" sz="1100" dirty="0"/>
              <a:t>Scientists measured the motion and found it fell short. </a:t>
            </a:r>
          </a:p>
          <a:p>
            <a:pPr algn="ctr"/>
            <a:r>
              <a:rPr lang="en-US" sz="1100" dirty="0"/>
              <a:t>Using computer models, they realized that </a:t>
            </a:r>
            <a:r>
              <a:rPr lang="en-US" sz="1100" b="1" dirty="0"/>
              <a:t>a salty, electrically conductive ocean beneath the moon's surface was counteracting Jupiter's magnetic pull.</a:t>
            </a:r>
          </a:p>
          <a:p>
            <a:pPr algn="ctr"/>
            <a:endParaRPr lang="en-US" sz="1100" dirty="0"/>
          </a:p>
          <a:p>
            <a:pPr algn="ctr"/>
            <a:r>
              <a:rPr lang="en-US" sz="1100" dirty="0"/>
              <a:t>Jupiter is like a lighthouse whose magnetic field changes with the rotation of the lighthouse. It influences the aurora,' said geophysicist Joachim Saur, with the University of Cologne in Germany.”</a:t>
            </a:r>
          </a:p>
        </p:txBody>
      </p:sp>
      <p:pic>
        <p:nvPicPr>
          <p:cNvPr id="4" name="Picture 3">
            <a:extLst>
              <a:ext uri="{FF2B5EF4-FFF2-40B4-BE49-F238E27FC236}">
                <a16:creationId xmlns:a16="http://schemas.microsoft.com/office/drawing/2014/main" id="{6D1E6F00-2600-4FB6-AB1D-AE24D49144D3}"/>
              </a:ext>
            </a:extLst>
          </p:cNvPr>
          <p:cNvPicPr>
            <a:picLocks noChangeAspect="1"/>
          </p:cNvPicPr>
          <p:nvPr/>
        </p:nvPicPr>
        <p:blipFill>
          <a:blip r:embed="rId2"/>
          <a:stretch>
            <a:fillRect/>
          </a:stretch>
        </p:blipFill>
        <p:spPr>
          <a:xfrm>
            <a:off x="0" y="1517730"/>
            <a:ext cx="3364881" cy="2912362"/>
          </a:xfrm>
          <a:prstGeom prst="rect">
            <a:avLst/>
          </a:prstGeom>
        </p:spPr>
      </p:pic>
      <p:pic>
        <p:nvPicPr>
          <p:cNvPr id="2" name="Picture 1">
            <a:extLst>
              <a:ext uri="{FF2B5EF4-FFF2-40B4-BE49-F238E27FC236}">
                <a16:creationId xmlns:a16="http://schemas.microsoft.com/office/drawing/2014/main" id="{2C615ADB-0E8C-4E18-AB06-0A83F78BF115}"/>
              </a:ext>
            </a:extLst>
          </p:cNvPr>
          <p:cNvPicPr>
            <a:picLocks noChangeAspect="1"/>
          </p:cNvPicPr>
          <p:nvPr/>
        </p:nvPicPr>
        <p:blipFill>
          <a:blip r:embed="rId3"/>
          <a:stretch>
            <a:fillRect/>
          </a:stretch>
        </p:blipFill>
        <p:spPr>
          <a:xfrm>
            <a:off x="3474244" y="1698250"/>
            <a:ext cx="2097206" cy="2103302"/>
          </a:xfrm>
          <a:prstGeom prst="rect">
            <a:avLst/>
          </a:prstGeom>
        </p:spPr>
      </p:pic>
    </p:spTree>
    <p:extLst>
      <p:ext uri="{BB962C8B-B14F-4D97-AF65-F5344CB8AC3E}">
        <p14:creationId xmlns:p14="http://schemas.microsoft.com/office/powerpoint/2010/main" val="36760185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1313F7-54CE-4331-9CCE-A29FC098BB2C}"/>
              </a:ext>
            </a:extLst>
          </p:cNvPr>
          <p:cNvSpPr txBox="1"/>
          <p:nvPr/>
        </p:nvSpPr>
        <p:spPr>
          <a:xfrm>
            <a:off x="1340644" y="243681"/>
            <a:ext cx="3505200" cy="246221"/>
          </a:xfrm>
          <a:prstGeom prst="rect">
            <a:avLst/>
          </a:prstGeom>
          <a:noFill/>
        </p:spPr>
        <p:txBody>
          <a:bodyPr wrap="square" rtlCol="0">
            <a:spAutoFit/>
          </a:bodyPr>
          <a:lstStyle/>
          <a:p>
            <a:r>
              <a:rPr lang="en-US" dirty="0"/>
              <a:t>Callisto may also have an ocean under its surface.</a:t>
            </a:r>
          </a:p>
        </p:txBody>
      </p:sp>
      <p:pic>
        <p:nvPicPr>
          <p:cNvPr id="3" name="Picture 2">
            <a:extLst>
              <a:ext uri="{FF2B5EF4-FFF2-40B4-BE49-F238E27FC236}">
                <a16:creationId xmlns:a16="http://schemas.microsoft.com/office/drawing/2014/main" id="{C878BFDD-4CA0-4A7E-9E7E-C0981E89592F}"/>
              </a:ext>
            </a:extLst>
          </p:cNvPr>
          <p:cNvPicPr>
            <a:picLocks noChangeAspect="1"/>
          </p:cNvPicPr>
          <p:nvPr/>
        </p:nvPicPr>
        <p:blipFill>
          <a:blip r:embed="rId2"/>
          <a:stretch>
            <a:fillRect/>
          </a:stretch>
        </p:blipFill>
        <p:spPr>
          <a:xfrm>
            <a:off x="2007394" y="1667668"/>
            <a:ext cx="1714500" cy="962025"/>
          </a:xfrm>
          <a:prstGeom prst="rect">
            <a:avLst/>
          </a:prstGeom>
        </p:spPr>
      </p:pic>
      <p:pic>
        <p:nvPicPr>
          <p:cNvPr id="4" name="Picture 3">
            <a:extLst>
              <a:ext uri="{FF2B5EF4-FFF2-40B4-BE49-F238E27FC236}">
                <a16:creationId xmlns:a16="http://schemas.microsoft.com/office/drawing/2014/main" id="{4AE7BF37-280D-4775-B41B-D4EBF6B5EB5D}"/>
              </a:ext>
            </a:extLst>
          </p:cNvPr>
          <p:cNvPicPr>
            <a:picLocks noChangeAspect="1"/>
          </p:cNvPicPr>
          <p:nvPr/>
        </p:nvPicPr>
        <p:blipFill>
          <a:blip r:embed="rId3"/>
          <a:stretch>
            <a:fillRect/>
          </a:stretch>
        </p:blipFill>
        <p:spPr>
          <a:xfrm>
            <a:off x="2345531" y="1620043"/>
            <a:ext cx="1038225" cy="1057275"/>
          </a:xfrm>
          <a:prstGeom prst="rect">
            <a:avLst/>
          </a:prstGeom>
        </p:spPr>
      </p:pic>
      <p:pic>
        <p:nvPicPr>
          <p:cNvPr id="5" name="Picture 4">
            <a:extLst>
              <a:ext uri="{FF2B5EF4-FFF2-40B4-BE49-F238E27FC236}">
                <a16:creationId xmlns:a16="http://schemas.microsoft.com/office/drawing/2014/main" id="{CF23FC62-ADEC-4AC9-8993-724A23CF96D6}"/>
              </a:ext>
            </a:extLst>
          </p:cNvPr>
          <p:cNvPicPr>
            <a:picLocks noChangeAspect="1"/>
          </p:cNvPicPr>
          <p:nvPr/>
        </p:nvPicPr>
        <p:blipFill>
          <a:blip r:embed="rId4"/>
          <a:stretch>
            <a:fillRect/>
          </a:stretch>
        </p:blipFill>
        <p:spPr>
          <a:xfrm>
            <a:off x="0" y="537318"/>
            <a:ext cx="5729288" cy="3222725"/>
          </a:xfrm>
          <a:prstGeom prst="rect">
            <a:avLst/>
          </a:prstGeom>
        </p:spPr>
      </p:pic>
    </p:spTree>
    <p:extLst>
      <p:ext uri="{BB962C8B-B14F-4D97-AF65-F5344CB8AC3E}">
        <p14:creationId xmlns:p14="http://schemas.microsoft.com/office/powerpoint/2010/main" val="4795337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D656C2-D3EF-F5F9-9C0F-33EBC266F3FF}"/>
              </a:ext>
            </a:extLst>
          </p:cNvPr>
          <p:cNvSpPr txBox="1"/>
          <p:nvPr/>
        </p:nvSpPr>
        <p:spPr>
          <a:xfrm>
            <a:off x="502444" y="0"/>
            <a:ext cx="2209799" cy="3416320"/>
          </a:xfrm>
          <a:prstGeom prst="rect">
            <a:avLst/>
          </a:prstGeom>
          <a:noFill/>
        </p:spPr>
        <p:txBody>
          <a:bodyPr wrap="square" rtlCol="0">
            <a:spAutoFit/>
          </a:bodyPr>
          <a:lstStyle/>
          <a:p>
            <a:pPr algn="ctr"/>
            <a:r>
              <a:rPr lang="en-US" sz="1800" dirty="0"/>
              <a:t>NASA has revisited the findings of Voyager 2 and ground based telescopes and now consider Uranus’ Titania, Oberon, Ariel and Umbriel to be icy moons which probably contain sub-surface oceans.</a:t>
            </a:r>
          </a:p>
          <a:p>
            <a:pPr algn="ctr"/>
            <a:r>
              <a:rPr lang="en-US" sz="1800" dirty="0"/>
              <a:t>     2023</a:t>
            </a:r>
          </a:p>
        </p:txBody>
      </p:sp>
      <p:pic>
        <p:nvPicPr>
          <p:cNvPr id="5" name="Picture 4">
            <a:extLst>
              <a:ext uri="{FF2B5EF4-FFF2-40B4-BE49-F238E27FC236}">
                <a16:creationId xmlns:a16="http://schemas.microsoft.com/office/drawing/2014/main" id="{BCA8CF96-DAEF-A717-8EA2-FE0F0C52B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3244" y="-1"/>
            <a:ext cx="2779965" cy="4297363"/>
          </a:xfrm>
          <a:prstGeom prst="rect">
            <a:avLst/>
          </a:prstGeom>
        </p:spPr>
      </p:pic>
      <p:pic>
        <p:nvPicPr>
          <p:cNvPr id="7" name="Picture 6">
            <a:extLst>
              <a:ext uri="{FF2B5EF4-FFF2-40B4-BE49-F238E27FC236}">
                <a16:creationId xmlns:a16="http://schemas.microsoft.com/office/drawing/2014/main" id="{F2225CD2-151C-EF83-7F3B-5AA742528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64" y="3063081"/>
            <a:ext cx="2595880" cy="1838960"/>
          </a:xfrm>
          <a:prstGeom prst="rect">
            <a:avLst/>
          </a:prstGeom>
        </p:spPr>
      </p:pic>
      <p:sp>
        <p:nvSpPr>
          <p:cNvPr id="9" name="TextBox 8">
            <a:extLst>
              <a:ext uri="{FF2B5EF4-FFF2-40B4-BE49-F238E27FC236}">
                <a16:creationId xmlns:a16="http://schemas.microsoft.com/office/drawing/2014/main" id="{1915AE0A-39F0-9F6E-B2D3-AC642E63CFA0}"/>
              </a:ext>
            </a:extLst>
          </p:cNvPr>
          <p:cNvSpPr txBox="1"/>
          <p:nvPr/>
        </p:nvSpPr>
        <p:spPr>
          <a:xfrm rot="20320721">
            <a:off x="-28045" y="319881"/>
            <a:ext cx="685800" cy="369332"/>
          </a:xfrm>
          <a:prstGeom prst="rect">
            <a:avLst/>
          </a:prstGeom>
          <a:noFill/>
        </p:spPr>
        <p:txBody>
          <a:bodyPr wrap="square" rtlCol="0">
            <a:spAutoFit/>
          </a:bodyPr>
          <a:lstStyle/>
          <a:p>
            <a:r>
              <a:rPr lang="en-US" sz="1800" dirty="0"/>
              <a:t>2023</a:t>
            </a:r>
          </a:p>
        </p:txBody>
      </p:sp>
    </p:spTree>
    <p:extLst>
      <p:ext uri="{BB962C8B-B14F-4D97-AF65-F5344CB8AC3E}">
        <p14:creationId xmlns:p14="http://schemas.microsoft.com/office/powerpoint/2010/main" val="21593415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5DEDAD-5283-4890-A9E1-C767F7CB4109}"/>
              </a:ext>
            </a:extLst>
          </p:cNvPr>
          <p:cNvSpPr txBox="1"/>
          <p:nvPr/>
        </p:nvSpPr>
        <p:spPr>
          <a:xfrm>
            <a:off x="959644" y="167481"/>
            <a:ext cx="2864554" cy="246221"/>
          </a:xfrm>
          <a:prstGeom prst="rect">
            <a:avLst/>
          </a:prstGeom>
          <a:noFill/>
        </p:spPr>
        <p:txBody>
          <a:bodyPr wrap="square">
            <a:spAutoFit/>
          </a:bodyPr>
          <a:lstStyle/>
          <a:p>
            <a:r>
              <a:rPr lang="en-US" dirty="0"/>
              <a:t>Hints of life on Venus</a:t>
            </a:r>
          </a:p>
        </p:txBody>
      </p:sp>
      <p:pic>
        <p:nvPicPr>
          <p:cNvPr id="4" name="Picture 3">
            <a:extLst>
              <a:ext uri="{FF2B5EF4-FFF2-40B4-BE49-F238E27FC236}">
                <a16:creationId xmlns:a16="http://schemas.microsoft.com/office/drawing/2014/main" id="{FAC2DEBE-EC70-4504-ADAD-E510966591B8}"/>
              </a:ext>
            </a:extLst>
          </p:cNvPr>
          <p:cNvPicPr>
            <a:picLocks noChangeAspect="1"/>
          </p:cNvPicPr>
          <p:nvPr/>
        </p:nvPicPr>
        <p:blipFill>
          <a:blip r:embed="rId2"/>
          <a:stretch>
            <a:fillRect/>
          </a:stretch>
        </p:blipFill>
        <p:spPr>
          <a:xfrm>
            <a:off x="2428698" y="167481"/>
            <a:ext cx="2654619" cy="2212182"/>
          </a:xfrm>
          <a:prstGeom prst="rect">
            <a:avLst/>
          </a:prstGeom>
        </p:spPr>
      </p:pic>
      <p:sp>
        <p:nvSpPr>
          <p:cNvPr id="6" name="TextBox 5">
            <a:extLst>
              <a:ext uri="{FF2B5EF4-FFF2-40B4-BE49-F238E27FC236}">
                <a16:creationId xmlns:a16="http://schemas.microsoft.com/office/drawing/2014/main" id="{C81C3077-D2A3-41E3-8F6D-6C8B5ADED010}"/>
              </a:ext>
            </a:extLst>
          </p:cNvPr>
          <p:cNvSpPr txBox="1"/>
          <p:nvPr/>
        </p:nvSpPr>
        <p:spPr>
          <a:xfrm>
            <a:off x="578644" y="2574866"/>
            <a:ext cx="4953000" cy="1631216"/>
          </a:xfrm>
          <a:prstGeom prst="rect">
            <a:avLst/>
          </a:prstGeom>
          <a:noFill/>
        </p:spPr>
        <p:txBody>
          <a:bodyPr wrap="square">
            <a:spAutoFit/>
          </a:bodyPr>
          <a:lstStyle/>
          <a:p>
            <a:r>
              <a:rPr lang="en-US" dirty="0"/>
              <a:t>“An international team of astronomers, led by Professor Jane Greaves of Cardiff University, have announced the discovery of </a:t>
            </a:r>
            <a:r>
              <a:rPr lang="en-US" b="1" dirty="0"/>
              <a:t>a rare molecule - phosphine </a:t>
            </a:r>
            <a:r>
              <a:rPr lang="en-US" dirty="0"/>
              <a:t>- in the clouds of Venus. On Earth, this gas is only made industrially, or by microbes that thrive in oxygen-free environments.</a:t>
            </a:r>
          </a:p>
          <a:p>
            <a:endParaRPr lang="en-US" dirty="0"/>
          </a:p>
          <a:p>
            <a:r>
              <a:rPr lang="en-US" dirty="0"/>
              <a:t>Astronomers have speculated for decades that high clouds on Venus could offer a home for microbes - floating free of the scorching surface, but still needing to tolerate very high acidity. The detection of phosphine molecules, which consist of hydrogen and phosphorus, could point to this extra-terrestrial 'aerial' life. The new discovery is described in a paper in Nature Astronomy.”</a:t>
            </a:r>
          </a:p>
        </p:txBody>
      </p:sp>
    </p:spTree>
    <p:extLst>
      <p:ext uri="{BB962C8B-B14F-4D97-AF65-F5344CB8AC3E}">
        <p14:creationId xmlns:p14="http://schemas.microsoft.com/office/powerpoint/2010/main" val="24092993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D640D1-3266-4795-A7AE-7D0906C0F91A}"/>
              </a:ext>
            </a:extLst>
          </p:cNvPr>
          <p:cNvSpPr txBox="1"/>
          <p:nvPr/>
        </p:nvSpPr>
        <p:spPr>
          <a:xfrm>
            <a:off x="654844" y="472281"/>
            <a:ext cx="4724400" cy="553998"/>
          </a:xfrm>
          <a:prstGeom prst="rect">
            <a:avLst/>
          </a:prstGeom>
          <a:noFill/>
        </p:spPr>
        <p:txBody>
          <a:bodyPr wrap="square">
            <a:spAutoFit/>
          </a:bodyPr>
          <a:lstStyle/>
          <a:p>
            <a:pPr algn="ctr"/>
            <a:r>
              <a:rPr lang="en-US" dirty="0"/>
              <a:t>“Finding phosphine in Venusian clouds is truly remarkable because we don’t presently know of any way to create phosphine abiotically or without life being a part of the equation. Question is – how much life??</a:t>
            </a:r>
          </a:p>
        </p:txBody>
      </p:sp>
      <p:sp>
        <p:nvSpPr>
          <p:cNvPr id="5" name="TextBox 4">
            <a:extLst>
              <a:ext uri="{FF2B5EF4-FFF2-40B4-BE49-F238E27FC236}">
                <a16:creationId xmlns:a16="http://schemas.microsoft.com/office/drawing/2014/main" id="{9379D473-8082-40E2-B8E4-B04CE6DBF413}"/>
              </a:ext>
            </a:extLst>
          </p:cNvPr>
          <p:cNvSpPr txBox="1"/>
          <p:nvPr/>
        </p:nvSpPr>
        <p:spPr>
          <a:xfrm>
            <a:off x="654844" y="91281"/>
            <a:ext cx="4800600" cy="246221"/>
          </a:xfrm>
          <a:prstGeom prst="rect">
            <a:avLst/>
          </a:prstGeom>
          <a:noFill/>
        </p:spPr>
        <p:txBody>
          <a:bodyPr wrap="square">
            <a:spAutoFit/>
          </a:bodyPr>
          <a:lstStyle/>
          <a:p>
            <a:r>
              <a:rPr lang="en-US" dirty="0"/>
              <a:t>How Much Life Would Be Required to Create the Phosphine Signal on Venus?</a:t>
            </a:r>
          </a:p>
        </p:txBody>
      </p:sp>
      <p:sp>
        <p:nvSpPr>
          <p:cNvPr id="7" name="TextBox 6">
            <a:extLst>
              <a:ext uri="{FF2B5EF4-FFF2-40B4-BE49-F238E27FC236}">
                <a16:creationId xmlns:a16="http://schemas.microsoft.com/office/drawing/2014/main" id="{D5D21508-8900-498A-B59A-753F735A1A4C}"/>
              </a:ext>
            </a:extLst>
          </p:cNvPr>
          <p:cNvSpPr txBox="1"/>
          <p:nvPr/>
        </p:nvSpPr>
        <p:spPr>
          <a:xfrm>
            <a:off x="616744" y="1161058"/>
            <a:ext cx="4876800" cy="861774"/>
          </a:xfrm>
          <a:prstGeom prst="rect">
            <a:avLst/>
          </a:prstGeom>
          <a:noFill/>
        </p:spPr>
        <p:txBody>
          <a:bodyPr wrap="square">
            <a:spAutoFit/>
          </a:bodyPr>
          <a:lstStyle/>
          <a:p>
            <a:pPr algn="ctr"/>
            <a:r>
              <a:rPr lang="en-US" dirty="0"/>
              <a:t>However, contemporary research suggests that microbial life might be better suited to the Venusian clouds. Research by Dr. Sara Seager predicts microbes existing within droplets in the cloud layers because “the requirement for a liquid environment is one of the general attributes of all life regardless of its biochemical makeup.”</a:t>
            </a:r>
          </a:p>
        </p:txBody>
      </p:sp>
      <p:pic>
        <p:nvPicPr>
          <p:cNvPr id="8" name="Picture 7">
            <a:extLst>
              <a:ext uri="{FF2B5EF4-FFF2-40B4-BE49-F238E27FC236}">
                <a16:creationId xmlns:a16="http://schemas.microsoft.com/office/drawing/2014/main" id="{E8AB5C7D-178E-4CB5-B0FF-93550CDF9E1E}"/>
              </a:ext>
            </a:extLst>
          </p:cNvPr>
          <p:cNvPicPr>
            <a:picLocks noChangeAspect="1"/>
          </p:cNvPicPr>
          <p:nvPr/>
        </p:nvPicPr>
        <p:blipFill>
          <a:blip r:embed="rId2"/>
          <a:stretch>
            <a:fillRect/>
          </a:stretch>
        </p:blipFill>
        <p:spPr>
          <a:xfrm>
            <a:off x="1645444" y="2072680"/>
            <a:ext cx="2864644" cy="2148483"/>
          </a:xfrm>
          <a:prstGeom prst="rect">
            <a:avLst/>
          </a:prstGeom>
        </p:spPr>
      </p:pic>
    </p:spTree>
    <p:extLst>
      <p:ext uri="{BB962C8B-B14F-4D97-AF65-F5344CB8AC3E}">
        <p14:creationId xmlns:p14="http://schemas.microsoft.com/office/powerpoint/2010/main" val="6849320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B9BA7C-438D-4B0F-8AA6-9B2A96A42938}"/>
              </a:ext>
            </a:extLst>
          </p:cNvPr>
          <p:cNvSpPr txBox="1"/>
          <p:nvPr/>
        </p:nvSpPr>
        <p:spPr>
          <a:xfrm>
            <a:off x="578644" y="2224881"/>
            <a:ext cx="5105399" cy="1384995"/>
          </a:xfrm>
          <a:prstGeom prst="rect">
            <a:avLst/>
          </a:prstGeom>
          <a:noFill/>
        </p:spPr>
        <p:txBody>
          <a:bodyPr wrap="square">
            <a:spAutoFit/>
          </a:bodyPr>
          <a:lstStyle/>
          <a:p>
            <a:pPr algn="ctr"/>
            <a:r>
              <a:rPr lang="en-US" sz="1400" dirty="0"/>
              <a:t>“Although the high clouds of Venus have temperatures up to a pleasant 30 degrees centigrade, they are incredibly acidic - around 90% </a:t>
            </a:r>
            <a:r>
              <a:rPr lang="en-US" sz="1400" dirty="0" err="1"/>
              <a:t>sulphuric</a:t>
            </a:r>
            <a:r>
              <a:rPr lang="en-US" sz="1400" dirty="0"/>
              <a:t> acid - posing major issues for microbes to survive there. Professor Sara Seager and Dr </a:t>
            </a:r>
            <a:r>
              <a:rPr lang="en-US" sz="1400" dirty="0" err="1"/>
              <a:t>Janusz</a:t>
            </a:r>
            <a:r>
              <a:rPr lang="en-US" sz="1400" dirty="0"/>
              <a:t> </a:t>
            </a:r>
            <a:r>
              <a:rPr lang="en-US" sz="1400" dirty="0" err="1"/>
              <a:t>Petkowski</a:t>
            </a:r>
            <a:r>
              <a:rPr lang="en-US" sz="1400" dirty="0"/>
              <a:t>, also both at MIT, are investigating how microbes could shield themselves inside droplets.”</a:t>
            </a:r>
          </a:p>
        </p:txBody>
      </p:sp>
      <p:pic>
        <p:nvPicPr>
          <p:cNvPr id="4" name="Picture 3">
            <a:extLst>
              <a:ext uri="{FF2B5EF4-FFF2-40B4-BE49-F238E27FC236}">
                <a16:creationId xmlns:a16="http://schemas.microsoft.com/office/drawing/2014/main" id="{87E29EBB-5AAE-475D-8D65-9F383CA9E7C3}"/>
              </a:ext>
            </a:extLst>
          </p:cNvPr>
          <p:cNvPicPr>
            <a:picLocks noChangeAspect="1"/>
          </p:cNvPicPr>
          <p:nvPr/>
        </p:nvPicPr>
        <p:blipFill>
          <a:blip r:embed="rId2"/>
          <a:stretch>
            <a:fillRect/>
          </a:stretch>
        </p:blipFill>
        <p:spPr>
          <a:xfrm>
            <a:off x="1112044" y="317004"/>
            <a:ext cx="3733800" cy="1612541"/>
          </a:xfrm>
          <a:prstGeom prst="rect">
            <a:avLst/>
          </a:prstGeom>
        </p:spPr>
      </p:pic>
    </p:spTree>
    <p:extLst>
      <p:ext uri="{BB962C8B-B14F-4D97-AF65-F5344CB8AC3E}">
        <p14:creationId xmlns:p14="http://schemas.microsoft.com/office/powerpoint/2010/main" val="155159213"/>
      </p:ext>
    </p:extLst>
  </p:cSld>
  <p:clrMapOvr>
    <a:masterClrMapping/>
  </p:clrMapOvr>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90538" rtl="0" eaLnBrk="0" fontAlgn="base" latinLnBrk="0" hangingPunct="0">
          <a:lnSpc>
            <a:spcPct val="100000"/>
          </a:lnSpc>
          <a:spcBef>
            <a:spcPct val="0"/>
          </a:spcBef>
          <a:spcAft>
            <a:spcPct val="0"/>
          </a:spcAft>
          <a:buClrTx/>
          <a:buSzTx/>
          <a:buFontTx/>
          <a:buNone/>
          <a:tabLst/>
          <a:defRPr kumimoji="0" lang="en-US" altLang="en-US" sz="1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90538" rtl="0" eaLnBrk="0" fontAlgn="base" latinLnBrk="0" hangingPunct="0">
          <a:lnSpc>
            <a:spcPct val="100000"/>
          </a:lnSpc>
          <a:spcBef>
            <a:spcPct val="0"/>
          </a:spcBef>
          <a:spcAft>
            <a:spcPct val="0"/>
          </a:spcAft>
          <a:buClrTx/>
          <a:buSzTx/>
          <a:buFontTx/>
          <a:buNone/>
          <a:tabLst/>
          <a:defRPr kumimoji="0" lang="en-US" altLang="en-US" sz="1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 BLANCA" panose="02000000000000000000" pitchFamily="2"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 BLANCA" panose="02000000000000000000" pitchFamily="2" charset="0"/>
            <a:cs typeface="Arial" panose="020B0604020202020204"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Shimmer</Template>
  <TotalTime>124386</TotalTime>
  <Words>5809</Words>
  <Application>Microsoft Office PowerPoint</Application>
  <PresentationFormat>Custom</PresentationFormat>
  <Paragraphs>418</Paragraphs>
  <Slides>129</Slides>
  <Notes>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129</vt:i4>
      </vt:variant>
    </vt:vector>
  </HeadingPairs>
  <TitlesOfParts>
    <vt:vector size="139" baseType="lpstr">
      <vt:lpstr>abcsans</vt:lpstr>
      <vt:lpstr>AR BLANCA</vt:lpstr>
      <vt:lpstr>Arial</vt:lpstr>
      <vt:lpstr>Calibri</vt:lpstr>
      <vt:lpstr>Impact</vt:lpstr>
      <vt:lpstr>Retina</vt:lpstr>
      <vt:lpstr>Tahoma</vt:lpstr>
      <vt:lpstr>Wingdings</vt:lpstr>
      <vt:lpstr>Shimmer</vt:lpstr>
      <vt:lpstr>1_Shimmer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around the Pacific Ocean is the Ring of Fire --     where the  tectonic plates cross over / under each other  the “Ring of Fire” arises where the  volcanic magma  escapes.</vt:lpstr>
      <vt:lpstr>PowerPoint Presentation</vt:lpstr>
      <vt:lpstr>PowerPoint Presentation</vt:lpstr>
      <vt:lpstr>Hydrothermal Systems on Earth Support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kathy beauford</dc:creator>
  <cp:lastModifiedBy>KATHY BEAUFORD</cp:lastModifiedBy>
  <cp:revision>322</cp:revision>
  <cp:lastPrinted>2023-06-06T18:37:48Z</cp:lastPrinted>
  <dcterms:created xsi:type="dcterms:W3CDTF">2010-09-28T22:57:55Z</dcterms:created>
  <dcterms:modified xsi:type="dcterms:W3CDTF">2023-09-22T17:09:58Z</dcterms:modified>
</cp:coreProperties>
</file>