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396" r:id="rId2"/>
    <p:sldId id="264" r:id="rId3"/>
    <p:sldId id="365" r:id="rId4"/>
    <p:sldId id="427" r:id="rId5"/>
    <p:sldId id="261" r:id="rId6"/>
    <p:sldId id="381" r:id="rId7"/>
    <p:sldId id="273" r:id="rId8"/>
    <p:sldId id="266" r:id="rId9"/>
    <p:sldId id="265" r:id="rId10"/>
    <p:sldId id="274" r:id="rId11"/>
    <p:sldId id="267" r:id="rId12"/>
    <p:sldId id="268" r:id="rId13"/>
    <p:sldId id="262" r:id="rId14"/>
    <p:sldId id="272" r:id="rId15"/>
    <p:sldId id="257" r:id="rId16"/>
    <p:sldId id="263" r:id="rId17"/>
    <p:sldId id="271" r:id="rId18"/>
    <p:sldId id="270" r:id="rId19"/>
    <p:sldId id="416" r:id="rId20"/>
    <p:sldId id="382" r:id="rId21"/>
    <p:sldId id="269" r:id="rId22"/>
    <p:sldId id="305" r:id="rId23"/>
    <p:sldId id="306" r:id="rId24"/>
    <p:sldId id="299" r:id="rId25"/>
    <p:sldId id="302" r:id="rId26"/>
    <p:sldId id="303" r:id="rId27"/>
    <p:sldId id="301" r:id="rId28"/>
    <p:sldId id="438" r:id="rId29"/>
    <p:sldId id="392" r:id="rId30"/>
    <p:sldId id="391" r:id="rId31"/>
    <p:sldId id="394" r:id="rId32"/>
    <p:sldId id="395" r:id="rId33"/>
    <p:sldId id="451" r:id="rId34"/>
    <p:sldId id="338" r:id="rId35"/>
    <p:sldId id="340" r:id="rId36"/>
    <p:sldId id="368" r:id="rId37"/>
    <p:sldId id="440" r:id="rId38"/>
    <p:sldId id="390" r:id="rId39"/>
    <p:sldId id="389" r:id="rId40"/>
    <p:sldId id="297" r:id="rId41"/>
    <p:sldId id="437" r:id="rId42"/>
    <p:sldId id="355" r:id="rId43"/>
    <p:sldId id="348" r:id="rId44"/>
    <p:sldId id="450" r:id="rId45"/>
    <p:sldId id="448" r:id="rId46"/>
    <p:sldId id="449" r:id="rId47"/>
    <p:sldId id="455" r:id="rId48"/>
    <p:sldId id="456" r:id="rId49"/>
    <p:sldId id="343" r:id="rId50"/>
    <p:sldId id="364" r:id="rId51"/>
    <p:sldId id="425" r:id="rId52"/>
    <p:sldId id="358" r:id="rId53"/>
    <p:sldId id="407" r:id="rId54"/>
    <p:sldId id="446" r:id="rId55"/>
    <p:sldId id="453" r:id="rId56"/>
    <p:sldId id="401" r:id="rId57"/>
    <p:sldId id="445" r:id="rId58"/>
    <p:sldId id="361" r:id="rId59"/>
    <p:sldId id="362" r:id="rId60"/>
    <p:sldId id="345" r:id="rId61"/>
    <p:sldId id="352" r:id="rId62"/>
    <p:sldId id="402" r:id="rId63"/>
    <p:sldId id="433" r:id="rId64"/>
    <p:sldId id="434" r:id="rId65"/>
    <p:sldId id="360" r:id="rId66"/>
    <p:sldId id="359" r:id="rId67"/>
    <p:sldId id="442" r:id="rId68"/>
    <p:sldId id="454" r:id="rId69"/>
    <p:sldId id="436" r:id="rId70"/>
    <p:sldId id="452" r:id="rId71"/>
    <p:sldId id="435" r:id="rId72"/>
    <p:sldId id="378" r:id="rId73"/>
    <p:sldId id="410" r:id="rId74"/>
    <p:sldId id="353" r:id="rId75"/>
    <p:sldId id="405" r:id="rId76"/>
    <p:sldId id="411" r:id="rId77"/>
    <p:sldId id="447" r:id="rId78"/>
    <p:sldId id="430" r:id="rId79"/>
    <p:sldId id="431" r:id="rId80"/>
    <p:sldId id="432" r:id="rId81"/>
    <p:sldId id="441" r:id="rId82"/>
    <p:sldId id="429" r:id="rId83"/>
    <p:sldId id="443" r:id="rId84"/>
    <p:sldId id="444" r:id="rId85"/>
    <p:sldId id="428" r:id="rId86"/>
    <p:sldId id="439" r:id="rId87"/>
    <p:sldId id="426" r:id="rId88"/>
    <p:sldId id="383" r:id="rId89"/>
    <p:sldId id="387" r:id="rId90"/>
    <p:sldId id="399" r:id="rId91"/>
    <p:sldId id="374" r:id="rId92"/>
    <p:sldId id="337" r:id="rId93"/>
    <p:sldId id="370" r:id="rId94"/>
    <p:sldId id="372" r:id="rId95"/>
    <p:sldId id="373" r:id="rId96"/>
    <p:sldId id="377" r:id="rId97"/>
    <p:sldId id="375" r:id="rId98"/>
    <p:sldId id="376" r:id="rId99"/>
    <p:sldId id="258" r:id="rId100"/>
    <p:sldId id="354" r:id="rId101"/>
    <p:sldId id="422" r:id="rId102"/>
    <p:sldId id="259" r:id="rId103"/>
    <p:sldId id="419" r:id="rId104"/>
    <p:sldId id="421" r:id="rId105"/>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2" autoAdjust="0"/>
    <p:restoredTop sz="94660"/>
  </p:normalViewPr>
  <p:slideViewPr>
    <p:cSldViewPr snapToGrid="0">
      <p:cViewPr varScale="1">
        <p:scale>
          <a:sx n="70" d="100"/>
          <a:sy n="70" d="100"/>
        </p:scale>
        <p:origin x="3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DA3457-52D2-416E-9790-7F89BAF9CE71}"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920005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DA3457-52D2-416E-9790-7F89BAF9CE71}"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350248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7DA3457-52D2-416E-9790-7F89BAF9CE71}"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613461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7DA3457-52D2-416E-9790-7F89BAF9CE71}"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9280A-B3C4-4C95-AB16-9EDECD05DC66}"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728835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DA3457-52D2-416E-9790-7F89BAF9CE71}"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187201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7DA3457-52D2-416E-9790-7F89BAF9CE71}" type="datetimeFigureOut">
              <a:rPr lang="en-US" smtClean="0"/>
              <a:t>8/5/2022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3338305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7DA3457-52D2-416E-9790-7F89BAF9CE71}" type="datetimeFigureOut">
              <a:rPr lang="en-US" smtClean="0"/>
              <a:t>8/5/2022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179956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DA3457-52D2-416E-9790-7F89BAF9CE71}"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5292105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DA3457-52D2-416E-9790-7F89BAF9CE71}"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2471703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7DA3457-52D2-416E-9790-7F89BAF9CE71}"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1208140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DA3457-52D2-416E-9790-7F89BAF9CE71}" type="datetimeFigureOut">
              <a:rPr lang="en-US" smtClean="0"/>
              <a:t>8/5/2022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113007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DA3457-52D2-416E-9790-7F89BAF9CE71}"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327920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DA3457-52D2-416E-9790-7F89BAF9CE71}" type="datetimeFigureOut">
              <a:rPr lang="en-US" smtClean="0"/>
              <a:t>8/5/2022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3068224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7DA3457-52D2-416E-9790-7F89BAF9CE71}" type="datetimeFigureOut">
              <a:rPr lang="en-US" smtClean="0"/>
              <a:t>8/5/2022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1913217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7DA3457-52D2-416E-9790-7F89BAF9CE71}" type="datetimeFigureOut">
              <a:rPr lang="en-US" smtClean="0"/>
              <a:t>8/5/2022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119255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7DA3457-52D2-416E-9790-7F89BAF9CE71}" type="datetimeFigureOut">
              <a:rPr lang="en-US" smtClean="0"/>
              <a:t>8/5/2022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3890959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DA3457-52D2-416E-9790-7F89BAF9CE71}" type="datetimeFigureOut">
              <a:rPr lang="en-US" smtClean="0"/>
              <a:t>8/5/2022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99280A-B3C4-4C95-AB16-9EDECD05DC66}" type="slidenum">
              <a:rPr lang="en-US" smtClean="0"/>
              <a:t>‹#›</a:t>
            </a:fld>
            <a:endParaRPr lang="en-US"/>
          </a:p>
        </p:txBody>
      </p:sp>
    </p:spTree>
    <p:extLst>
      <p:ext uri="{BB962C8B-B14F-4D97-AF65-F5344CB8AC3E}">
        <p14:creationId xmlns:p14="http://schemas.microsoft.com/office/powerpoint/2010/main" val="239643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7DA3457-52D2-416E-9790-7F89BAF9CE71}" type="datetimeFigureOut">
              <a:rPr lang="en-US" smtClean="0"/>
              <a:t>8/5/2022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C99280A-B3C4-4C95-AB16-9EDECD05DC66}" type="slidenum">
              <a:rPr lang="en-US" smtClean="0"/>
              <a:t>‹#›</a:t>
            </a:fld>
            <a:endParaRPr lang="en-US"/>
          </a:p>
        </p:txBody>
      </p:sp>
    </p:spTree>
    <p:extLst>
      <p:ext uri="{BB962C8B-B14F-4D97-AF65-F5344CB8AC3E}">
        <p14:creationId xmlns:p14="http://schemas.microsoft.com/office/powerpoint/2010/main" val="1146357166"/>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10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3.png"/><Relationship Id="rId2" Type="http://schemas.openxmlformats.org/officeDocument/2006/relationships/image" Target="../media/image147.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49.png"/></Relationships>
</file>

<file path=ppt/slides/_rels/slide10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15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space.com/19-top-10-space-weapons.html" TargetMode="External"/><Relationship Id="rId2" Type="http://schemas.openxmlformats.org/officeDocument/2006/relationships/hyperlink" Target="https://media.defense.gov/2018/Aug/09/2001952764/-1/-1/1/ORGANIZATIONAL-MANAGEMENT-STRUCTURE-DOD-NATIONAL-SECURITY-SPACE-COMPONENTS.PDF" TargetMode="Externa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popularmechanics.com/space/satellites/a9620/the-hidden-history-of-the-soviet-satellite-killer-16108970/" TargetMode="Externa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hyperlink" Target="https://en.wikipedia.org/wiki/Air_Force_Space_Command" TargetMode="External"/><Relationship Id="rId2" Type="http://schemas.openxmlformats.org/officeDocument/2006/relationships/hyperlink" Target="https://en.wikipedia.org/wiki/United_States_Space_Command"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www.securitynewsdaily.com/hackers-government-satellites-1283/"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tinkode27.baywords.com/nasa-goddard-space-flight-center-ftp-access/" TargetMode="External"/><Relationship Id="rId2" Type="http://schemas.openxmlformats.org/officeDocument/2006/relationships/hyperlink" Target="http://www.securitynewsdaily.com/nasa-computer-hacked-satellite-data-accessed-0799/" TargetMode="Externa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hyperlink" Target="http://threatpost.com/en_us/blogs/hack-targets-nasas-earth-observation-system-051711"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4" Type="http://schemas.openxmlformats.org/officeDocument/2006/relationships/image" Target="../media/image1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A61093-F2EC-4BC3-AF73-8D2EC7A69D51}"/>
              </a:ext>
            </a:extLst>
          </p:cNvPr>
          <p:cNvPicPr>
            <a:picLocks noChangeAspect="1"/>
          </p:cNvPicPr>
          <p:nvPr/>
        </p:nvPicPr>
        <p:blipFill>
          <a:blip r:embed="rId2"/>
          <a:stretch>
            <a:fillRect/>
          </a:stretch>
        </p:blipFill>
        <p:spPr>
          <a:xfrm>
            <a:off x="1883228" y="147320"/>
            <a:ext cx="8052816" cy="6710680"/>
          </a:xfrm>
          <a:prstGeom prst="rect">
            <a:avLst/>
          </a:prstGeom>
        </p:spPr>
      </p:pic>
      <p:sp>
        <p:nvSpPr>
          <p:cNvPr id="2" name="TextBox 1">
            <a:extLst>
              <a:ext uri="{FF2B5EF4-FFF2-40B4-BE49-F238E27FC236}">
                <a16:creationId xmlns:a16="http://schemas.microsoft.com/office/drawing/2014/main" id="{42864B12-6312-420E-B4BD-73F717B12969}"/>
              </a:ext>
            </a:extLst>
          </p:cNvPr>
          <p:cNvSpPr txBox="1"/>
          <p:nvPr/>
        </p:nvSpPr>
        <p:spPr>
          <a:xfrm>
            <a:off x="2093229" y="4359557"/>
            <a:ext cx="7842815" cy="584775"/>
          </a:xfrm>
          <a:prstGeom prst="rect">
            <a:avLst/>
          </a:prstGeom>
          <a:noFill/>
        </p:spPr>
        <p:txBody>
          <a:bodyPr wrap="square" rtlCol="0">
            <a:spAutoFit/>
          </a:bodyPr>
          <a:lstStyle/>
          <a:p>
            <a:r>
              <a:rPr lang="en-US" sz="3200" dirty="0"/>
              <a:t>The War in Space Has Already Begun</a:t>
            </a:r>
          </a:p>
        </p:txBody>
      </p:sp>
    </p:spTree>
    <p:extLst>
      <p:ext uri="{BB962C8B-B14F-4D97-AF65-F5344CB8AC3E}">
        <p14:creationId xmlns:p14="http://schemas.microsoft.com/office/powerpoint/2010/main" val="1786819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CBB31A-D3F2-4932-AA38-728DFAC60CA5}"/>
              </a:ext>
            </a:extLst>
          </p:cNvPr>
          <p:cNvPicPr>
            <a:picLocks noChangeAspect="1"/>
          </p:cNvPicPr>
          <p:nvPr/>
        </p:nvPicPr>
        <p:blipFill>
          <a:blip r:embed="rId2"/>
          <a:stretch>
            <a:fillRect/>
          </a:stretch>
        </p:blipFill>
        <p:spPr>
          <a:xfrm>
            <a:off x="3058954" y="650448"/>
            <a:ext cx="5305108" cy="4054962"/>
          </a:xfrm>
          <a:prstGeom prst="rect">
            <a:avLst/>
          </a:prstGeom>
        </p:spPr>
      </p:pic>
      <p:sp>
        <p:nvSpPr>
          <p:cNvPr id="3" name="Rectangle 2">
            <a:extLst>
              <a:ext uri="{FF2B5EF4-FFF2-40B4-BE49-F238E27FC236}">
                <a16:creationId xmlns:a16="http://schemas.microsoft.com/office/drawing/2014/main" id="{08D1BFF7-8DE9-446F-AA9E-4571BA7743B8}"/>
              </a:ext>
            </a:extLst>
          </p:cNvPr>
          <p:cNvSpPr/>
          <p:nvPr/>
        </p:nvSpPr>
        <p:spPr>
          <a:xfrm>
            <a:off x="3756592" y="186174"/>
            <a:ext cx="4150495" cy="369332"/>
          </a:xfrm>
          <a:prstGeom prst="rect">
            <a:avLst/>
          </a:prstGeom>
        </p:spPr>
        <p:txBody>
          <a:bodyPr wrap="none">
            <a:spAutoFit/>
          </a:bodyPr>
          <a:lstStyle/>
          <a:p>
            <a:r>
              <a:rPr lang="en-US" b="1" dirty="0"/>
              <a:t>Air Force Gen. John "Jay" Raymond</a:t>
            </a:r>
            <a:endParaRPr lang="en-US" dirty="0"/>
          </a:p>
        </p:txBody>
      </p:sp>
      <p:sp>
        <p:nvSpPr>
          <p:cNvPr id="4" name="Rectangle 3">
            <a:extLst>
              <a:ext uri="{FF2B5EF4-FFF2-40B4-BE49-F238E27FC236}">
                <a16:creationId xmlns:a16="http://schemas.microsoft.com/office/drawing/2014/main" id="{B0D8C1BB-45BD-427C-A22A-5E51F2DC3196}"/>
              </a:ext>
            </a:extLst>
          </p:cNvPr>
          <p:cNvSpPr/>
          <p:nvPr/>
        </p:nvSpPr>
        <p:spPr>
          <a:xfrm>
            <a:off x="1981268" y="4821875"/>
            <a:ext cx="8056085" cy="1877437"/>
          </a:xfrm>
          <a:prstGeom prst="rect">
            <a:avLst/>
          </a:prstGeom>
        </p:spPr>
        <p:txBody>
          <a:bodyPr wrap="square">
            <a:spAutoFit/>
          </a:bodyPr>
          <a:lstStyle/>
          <a:p>
            <a:pPr algn="ctr"/>
            <a:r>
              <a:rPr lang="en-US" sz="2000" dirty="0">
                <a:solidFill>
                  <a:srgbClr val="EAEAEA"/>
                </a:solidFill>
                <a:latin typeface="Roboto Slab"/>
              </a:rPr>
              <a:t>“We do not want a conflict to begin or extend into space.</a:t>
            </a:r>
          </a:p>
          <a:p>
            <a:pPr algn="ctr"/>
            <a:r>
              <a:rPr lang="en-US" sz="2000" dirty="0">
                <a:solidFill>
                  <a:srgbClr val="EAEAEA"/>
                </a:solidFill>
                <a:latin typeface="Roboto Slab"/>
              </a:rPr>
              <a:t> We want to deter that conflict from happening.</a:t>
            </a:r>
          </a:p>
          <a:p>
            <a:pPr algn="ctr"/>
            <a:r>
              <a:rPr lang="en-US" sz="2000" dirty="0">
                <a:solidFill>
                  <a:srgbClr val="EAEAEA"/>
                </a:solidFill>
                <a:latin typeface="Roboto Slab"/>
              </a:rPr>
              <a:t> The best way I know how to do that is from a position of strength.” </a:t>
            </a:r>
          </a:p>
          <a:p>
            <a:pPr algn="ctr"/>
            <a:endParaRPr lang="en-US" sz="2000" dirty="0">
              <a:solidFill>
                <a:srgbClr val="EAEAEA"/>
              </a:solidFill>
              <a:latin typeface="Roboto Slab"/>
            </a:endParaRPr>
          </a:p>
          <a:p>
            <a:pPr algn="ctr"/>
            <a:r>
              <a:rPr lang="en-US" dirty="0">
                <a:solidFill>
                  <a:srgbClr val="EAEAEA"/>
                </a:solidFill>
                <a:latin typeface="Roboto Slab"/>
              </a:rPr>
              <a:t>— Gen. John “Jay” Raymond, chief of space operations of the                               U.S. Space Force. Credit: U.S. Air Force photo by Andy </a:t>
            </a:r>
            <a:r>
              <a:rPr lang="en-US" dirty="0" err="1">
                <a:solidFill>
                  <a:srgbClr val="EAEAEA"/>
                </a:solidFill>
                <a:latin typeface="Roboto Slab"/>
              </a:rPr>
              <a:t>Morataya</a:t>
            </a:r>
            <a:endParaRPr lang="en-US" dirty="0"/>
          </a:p>
        </p:txBody>
      </p:sp>
      <p:sp>
        <p:nvSpPr>
          <p:cNvPr id="5" name="Rectangle 4">
            <a:extLst>
              <a:ext uri="{FF2B5EF4-FFF2-40B4-BE49-F238E27FC236}">
                <a16:creationId xmlns:a16="http://schemas.microsoft.com/office/drawing/2014/main" id="{979E0293-150E-4718-94D3-722C392AE92A}"/>
              </a:ext>
            </a:extLst>
          </p:cNvPr>
          <p:cNvSpPr/>
          <p:nvPr/>
        </p:nvSpPr>
        <p:spPr>
          <a:xfrm>
            <a:off x="193328" y="186174"/>
            <a:ext cx="1619354" cy="369332"/>
          </a:xfrm>
          <a:prstGeom prst="rect">
            <a:avLst/>
          </a:prstGeom>
        </p:spPr>
        <p:txBody>
          <a:bodyPr wrap="none">
            <a:spAutoFit/>
          </a:bodyPr>
          <a:lstStyle/>
          <a:p>
            <a:r>
              <a:rPr lang="en-US" b="1" dirty="0">
                <a:solidFill>
                  <a:srgbClr val="FFC000"/>
                </a:solidFill>
              </a:rPr>
              <a:t>Organization</a:t>
            </a:r>
          </a:p>
        </p:txBody>
      </p:sp>
    </p:spTree>
    <p:extLst>
      <p:ext uri="{BB962C8B-B14F-4D97-AF65-F5344CB8AC3E}">
        <p14:creationId xmlns:p14="http://schemas.microsoft.com/office/powerpoint/2010/main" val="42397819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BBF8A1-624C-4573-ADD5-D1653AF8ECE9}"/>
              </a:ext>
            </a:extLst>
          </p:cNvPr>
          <p:cNvPicPr>
            <a:picLocks noChangeAspect="1"/>
          </p:cNvPicPr>
          <p:nvPr/>
        </p:nvPicPr>
        <p:blipFill>
          <a:blip r:embed="rId2"/>
          <a:stretch>
            <a:fillRect/>
          </a:stretch>
        </p:blipFill>
        <p:spPr>
          <a:xfrm>
            <a:off x="5055220" y="0"/>
            <a:ext cx="7136780" cy="6858000"/>
          </a:xfrm>
          <a:prstGeom prst="rect">
            <a:avLst/>
          </a:prstGeom>
        </p:spPr>
      </p:pic>
      <p:sp>
        <p:nvSpPr>
          <p:cNvPr id="3" name="Rectangle 2">
            <a:extLst>
              <a:ext uri="{FF2B5EF4-FFF2-40B4-BE49-F238E27FC236}">
                <a16:creationId xmlns:a16="http://schemas.microsoft.com/office/drawing/2014/main" id="{6274AFB1-57EF-44F8-8EEA-EBC6D17AD994}"/>
              </a:ext>
            </a:extLst>
          </p:cNvPr>
          <p:cNvSpPr/>
          <p:nvPr/>
        </p:nvSpPr>
        <p:spPr>
          <a:xfrm>
            <a:off x="588334" y="2090707"/>
            <a:ext cx="3881120" cy="2031325"/>
          </a:xfrm>
          <a:prstGeom prst="rect">
            <a:avLst/>
          </a:prstGeom>
        </p:spPr>
        <p:txBody>
          <a:bodyPr wrap="square">
            <a:spAutoFit/>
          </a:bodyPr>
          <a:lstStyle/>
          <a:p>
            <a:pPr algn="ctr"/>
            <a:r>
              <a:rPr lang="en-US" dirty="0"/>
              <a:t>Russian Laser Space Gun</a:t>
            </a:r>
          </a:p>
          <a:p>
            <a:pPr algn="ctr"/>
            <a:endParaRPr lang="en-US" dirty="0"/>
          </a:p>
          <a:p>
            <a:pPr algn="ctr"/>
            <a:r>
              <a:rPr lang="en-US" dirty="0"/>
              <a:t>In the 60s “…the device appears to be an anti-satellite weapon, designed to blind sensitive optics and other sensors aboard a hostile spacecraft…”</a:t>
            </a:r>
          </a:p>
        </p:txBody>
      </p:sp>
      <p:sp>
        <p:nvSpPr>
          <p:cNvPr id="4" name="Rectangle 3">
            <a:extLst>
              <a:ext uri="{FF2B5EF4-FFF2-40B4-BE49-F238E27FC236}">
                <a16:creationId xmlns:a16="http://schemas.microsoft.com/office/drawing/2014/main" id="{59DC5800-BE87-4493-9722-9ADA274A3EAB}"/>
              </a:ext>
            </a:extLst>
          </p:cNvPr>
          <p:cNvSpPr/>
          <p:nvPr/>
        </p:nvSpPr>
        <p:spPr>
          <a:xfrm>
            <a:off x="154562" y="235320"/>
            <a:ext cx="867545" cy="369332"/>
          </a:xfrm>
          <a:prstGeom prst="rect">
            <a:avLst/>
          </a:prstGeom>
        </p:spPr>
        <p:txBody>
          <a:bodyPr wrap="none">
            <a:spAutoFit/>
          </a:bodyPr>
          <a:lstStyle/>
          <a:p>
            <a:r>
              <a:rPr lang="en-US" b="1" dirty="0">
                <a:solidFill>
                  <a:srgbClr val="FFC000"/>
                </a:solidFill>
              </a:rPr>
              <a:t>Russia</a:t>
            </a:r>
          </a:p>
        </p:txBody>
      </p:sp>
    </p:spTree>
    <p:extLst>
      <p:ext uri="{BB962C8B-B14F-4D97-AF65-F5344CB8AC3E}">
        <p14:creationId xmlns:p14="http://schemas.microsoft.com/office/powerpoint/2010/main" val="5246535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4248F2-0F45-45F7-B8A2-325A36738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48" y="178419"/>
            <a:ext cx="2991014" cy="2982951"/>
          </a:xfrm>
          <a:prstGeom prst="rect">
            <a:avLst/>
          </a:prstGeom>
        </p:spPr>
      </p:pic>
      <p:pic>
        <p:nvPicPr>
          <p:cNvPr id="6" name="Picture 5">
            <a:extLst>
              <a:ext uri="{FF2B5EF4-FFF2-40B4-BE49-F238E27FC236}">
                <a16:creationId xmlns:a16="http://schemas.microsoft.com/office/drawing/2014/main" id="{33DE4BDD-F8A3-42D4-BD0E-DCDE2F63DD46}"/>
              </a:ext>
            </a:extLst>
          </p:cNvPr>
          <p:cNvPicPr>
            <a:picLocks noChangeAspect="1"/>
          </p:cNvPicPr>
          <p:nvPr/>
        </p:nvPicPr>
        <p:blipFill>
          <a:blip r:embed="rId3"/>
          <a:stretch>
            <a:fillRect/>
          </a:stretch>
        </p:blipFill>
        <p:spPr>
          <a:xfrm>
            <a:off x="4393410" y="178418"/>
            <a:ext cx="2982951" cy="2982951"/>
          </a:xfrm>
          <a:prstGeom prst="rect">
            <a:avLst/>
          </a:prstGeom>
        </p:spPr>
      </p:pic>
      <p:pic>
        <p:nvPicPr>
          <p:cNvPr id="7" name="Picture 6">
            <a:extLst>
              <a:ext uri="{FF2B5EF4-FFF2-40B4-BE49-F238E27FC236}">
                <a16:creationId xmlns:a16="http://schemas.microsoft.com/office/drawing/2014/main" id="{6639D736-8AA5-477E-BC7F-989CF0C69AA8}"/>
              </a:ext>
            </a:extLst>
          </p:cNvPr>
          <p:cNvPicPr>
            <a:picLocks noChangeAspect="1"/>
          </p:cNvPicPr>
          <p:nvPr/>
        </p:nvPicPr>
        <p:blipFill>
          <a:blip r:embed="rId4"/>
          <a:stretch>
            <a:fillRect/>
          </a:stretch>
        </p:blipFill>
        <p:spPr>
          <a:xfrm>
            <a:off x="8638509" y="178419"/>
            <a:ext cx="2982950" cy="2982950"/>
          </a:xfrm>
          <a:prstGeom prst="rect">
            <a:avLst/>
          </a:prstGeom>
        </p:spPr>
      </p:pic>
      <p:pic>
        <p:nvPicPr>
          <p:cNvPr id="8" name="Picture 7">
            <a:extLst>
              <a:ext uri="{FF2B5EF4-FFF2-40B4-BE49-F238E27FC236}">
                <a16:creationId xmlns:a16="http://schemas.microsoft.com/office/drawing/2014/main" id="{532D4B81-A5BD-4433-B252-1C6A93D4BE9B}"/>
              </a:ext>
            </a:extLst>
          </p:cNvPr>
          <p:cNvPicPr>
            <a:picLocks noChangeAspect="1"/>
          </p:cNvPicPr>
          <p:nvPr/>
        </p:nvPicPr>
        <p:blipFill>
          <a:blip r:embed="rId5"/>
          <a:stretch>
            <a:fillRect/>
          </a:stretch>
        </p:blipFill>
        <p:spPr>
          <a:xfrm>
            <a:off x="140247" y="3428999"/>
            <a:ext cx="2982951" cy="2982951"/>
          </a:xfrm>
          <a:prstGeom prst="rect">
            <a:avLst/>
          </a:prstGeom>
        </p:spPr>
      </p:pic>
      <p:pic>
        <p:nvPicPr>
          <p:cNvPr id="10" name="Picture 9">
            <a:extLst>
              <a:ext uri="{FF2B5EF4-FFF2-40B4-BE49-F238E27FC236}">
                <a16:creationId xmlns:a16="http://schemas.microsoft.com/office/drawing/2014/main" id="{33772A4C-2D89-4564-BAB0-B2972B9383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3137" y="3428998"/>
            <a:ext cx="2815430" cy="2982951"/>
          </a:xfrm>
          <a:prstGeom prst="rect">
            <a:avLst/>
          </a:prstGeom>
        </p:spPr>
      </p:pic>
      <p:pic>
        <p:nvPicPr>
          <p:cNvPr id="11" name="Picture 10">
            <a:extLst>
              <a:ext uri="{FF2B5EF4-FFF2-40B4-BE49-F238E27FC236}">
                <a16:creationId xmlns:a16="http://schemas.microsoft.com/office/drawing/2014/main" id="{B0A80288-908B-434A-8CE2-E56DE4150AE5}"/>
              </a:ext>
            </a:extLst>
          </p:cNvPr>
          <p:cNvPicPr>
            <a:picLocks noChangeAspect="1"/>
          </p:cNvPicPr>
          <p:nvPr/>
        </p:nvPicPr>
        <p:blipFill>
          <a:blip r:embed="rId7"/>
          <a:stretch>
            <a:fillRect/>
          </a:stretch>
        </p:blipFill>
        <p:spPr>
          <a:xfrm>
            <a:off x="8638508" y="3388397"/>
            <a:ext cx="2982952" cy="2993760"/>
          </a:xfrm>
          <a:prstGeom prst="rect">
            <a:avLst/>
          </a:prstGeom>
        </p:spPr>
      </p:pic>
    </p:spTree>
    <p:extLst>
      <p:ext uri="{BB962C8B-B14F-4D97-AF65-F5344CB8AC3E}">
        <p14:creationId xmlns:p14="http://schemas.microsoft.com/office/powerpoint/2010/main" val="9558104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A05C4-2DC3-49BE-A6DC-E12A3B84770A}"/>
              </a:ext>
            </a:extLst>
          </p:cNvPr>
          <p:cNvSpPr/>
          <p:nvPr/>
        </p:nvSpPr>
        <p:spPr>
          <a:xfrm>
            <a:off x="505097" y="5106943"/>
            <a:ext cx="7864385" cy="646331"/>
          </a:xfrm>
          <a:prstGeom prst="rect">
            <a:avLst/>
          </a:prstGeom>
        </p:spPr>
        <p:txBody>
          <a:bodyPr wrap="square">
            <a:spAutoFit/>
          </a:bodyPr>
          <a:lstStyle/>
          <a:p>
            <a:endParaRPr lang="en-US" dirty="0"/>
          </a:p>
          <a:p>
            <a:pPr algn="ctr"/>
            <a:endParaRPr lang="en-US" dirty="0"/>
          </a:p>
        </p:txBody>
      </p:sp>
      <p:pic>
        <p:nvPicPr>
          <p:cNvPr id="7" name="Picture 6">
            <a:extLst>
              <a:ext uri="{FF2B5EF4-FFF2-40B4-BE49-F238E27FC236}">
                <a16:creationId xmlns:a16="http://schemas.microsoft.com/office/drawing/2014/main" id="{FFDDC3E4-2825-4203-A649-14DC81CF7585}"/>
              </a:ext>
            </a:extLst>
          </p:cNvPr>
          <p:cNvPicPr>
            <a:picLocks noChangeAspect="1"/>
          </p:cNvPicPr>
          <p:nvPr/>
        </p:nvPicPr>
        <p:blipFill>
          <a:blip r:embed="rId2"/>
          <a:stretch>
            <a:fillRect/>
          </a:stretch>
        </p:blipFill>
        <p:spPr>
          <a:xfrm>
            <a:off x="8542276" y="175227"/>
            <a:ext cx="3365662" cy="3376919"/>
          </a:xfrm>
          <a:prstGeom prst="rect">
            <a:avLst/>
          </a:prstGeom>
        </p:spPr>
      </p:pic>
      <p:pic>
        <p:nvPicPr>
          <p:cNvPr id="9" name="Picture 8">
            <a:extLst>
              <a:ext uri="{FF2B5EF4-FFF2-40B4-BE49-F238E27FC236}">
                <a16:creationId xmlns:a16="http://schemas.microsoft.com/office/drawing/2014/main" id="{06A845AB-51F1-4E53-9DD9-D13A85553F51}"/>
              </a:ext>
            </a:extLst>
          </p:cNvPr>
          <p:cNvPicPr>
            <a:picLocks noChangeAspect="1"/>
          </p:cNvPicPr>
          <p:nvPr/>
        </p:nvPicPr>
        <p:blipFill>
          <a:blip r:embed="rId3"/>
          <a:stretch>
            <a:fillRect/>
          </a:stretch>
        </p:blipFill>
        <p:spPr>
          <a:xfrm>
            <a:off x="385287" y="3735946"/>
            <a:ext cx="2857500" cy="2857500"/>
          </a:xfrm>
          <a:prstGeom prst="rect">
            <a:avLst/>
          </a:prstGeom>
        </p:spPr>
      </p:pic>
      <p:pic>
        <p:nvPicPr>
          <p:cNvPr id="10" name="Picture 9">
            <a:extLst>
              <a:ext uri="{FF2B5EF4-FFF2-40B4-BE49-F238E27FC236}">
                <a16:creationId xmlns:a16="http://schemas.microsoft.com/office/drawing/2014/main" id="{5B3C71A0-1E4F-4E49-86AD-35A88FCCFF80}"/>
              </a:ext>
            </a:extLst>
          </p:cNvPr>
          <p:cNvPicPr>
            <a:picLocks noChangeAspect="1"/>
          </p:cNvPicPr>
          <p:nvPr/>
        </p:nvPicPr>
        <p:blipFill>
          <a:blip r:embed="rId4"/>
          <a:stretch>
            <a:fillRect/>
          </a:stretch>
        </p:blipFill>
        <p:spPr>
          <a:xfrm>
            <a:off x="59641" y="186485"/>
            <a:ext cx="3365662" cy="3365662"/>
          </a:xfrm>
          <a:prstGeom prst="rect">
            <a:avLst/>
          </a:prstGeom>
        </p:spPr>
      </p:pic>
      <p:pic>
        <p:nvPicPr>
          <p:cNvPr id="11" name="Picture 10">
            <a:extLst>
              <a:ext uri="{FF2B5EF4-FFF2-40B4-BE49-F238E27FC236}">
                <a16:creationId xmlns:a16="http://schemas.microsoft.com/office/drawing/2014/main" id="{43DBA63A-8881-46A5-9DAE-3E3304D904C6}"/>
              </a:ext>
            </a:extLst>
          </p:cNvPr>
          <p:cNvPicPr>
            <a:picLocks noChangeAspect="1"/>
          </p:cNvPicPr>
          <p:nvPr/>
        </p:nvPicPr>
        <p:blipFill>
          <a:blip r:embed="rId5"/>
          <a:stretch>
            <a:fillRect/>
          </a:stretch>
        </p:blipFill>
        <p:spPr>
          <a:xfrm>
            <a:off x="9126011" y="3774149"/>
            <a:ext cx="2950777" cy="2908623"/>
          </a:xfrm>
          <a:prstGeom prst="rect">
            <a:avLst/>
          </a:prstGeom>
        </p:spPr>
      </p:pic>
      <p:pic>
        <p:nvPicPr>
          <p:cNvPr id="3" name="Picture 2">
            <a:extLst>
              <a:ext uri="{FF2B5EF4-FFF2-40B4-BE49-F238E27FC236}">
                <a16:creationId xmlns:a16="http://schemas.microsoft.com/office/drawing/2014/main" id="{9FD08403-C18A-4BFC-A191-37782FA23F67}"/>
              </a:ext>
            </a:extLst>
          </p:cNvPr>
          <p:cNvPicPr>
            <a:picLocks noChangeAspect="1"/>
          </p:cNvPicPr>
          <p:nvPr/>
        </p:nvPicPr>
        <p:blipFill>
          <a:blip r:embed="rId6"/>
          <a:stretch>
            <a:fillRect/>
          </a:stretch>
        </p:blipFill>
        <p:spPr>
          <a:xfrm>
            <a:off x="4181832" y="1607655"/>
            <a:ext cx="3376919" cy="3376919"/>
          </a:xfrm>
          <a:prstGeom prst="rect">
            <a:avLst/>
          </a:prstGeom>
        </p:spPr>
      </p:pic>
    </p:spTree>
    <p:extLst>
      <p:ext uri="{BB962C8B-B14F-4D97-AF65-F5344CB8AC3E}">
        <p14:creationId xmlns:p14="http://schemas.microsoft.com/office/powerpoint/2010/main" val="20166508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A05C4-2DC3-49BE-A6DC-E12A3B84770A}"/>
              </a:ext>
            </a:extLst>
          </p:cNvPr>
          <p:cNvSpPr/>
          <p:nvPr/>
        </p:nvSpPr>
        <p:spPr>
          <a:xfrm>
            <a:off x="505097" y="5106943"/>
            <a:ext cx="7864385" cy="646331"/>
          </a:xfrm>
          <a:prstGeom prst="rect">
            <a:avLst/>
          </a:prstGeom>
        </p:spPr>
        <p:txBody>
          <a:bodyPr wrap="square">
            <a:spAutoFit/>
          </a:bodyPr>
          <a:lstStyle/>
          <a:p>
            <a:endParaRPr lang="en-US" dirty="0"/>
          </a:p>
          <a:p>
            <a:pPr algn="ctr"/>
            <a:endParaRPr lang="en-US" dirty="0"/>
          </a:p>
        </p:txBody>
      </p:sp>
      <p:pic>
        <p:nvPicPr>
          <p:cNvPr id="9" name="Picture 8">
            <a:extLst>
              <a:ext uri="{FF2B5EF4-FFF2-40B4-BE49-F238E27FC236}">
                <a16:creationId xmlns:a16="http://schemas.microsoft.com/office/drawing/2014/main" id="{06A845AB-51F1-4E53-9DD9-D13A85553F51}"/>
              </a:ext>
            </a:extLst>
          </p:cNvPr>
          <p:cNvPicPr>
            <a:picLocks noChangeAspect="1"/>
          </p:cNvPicPr>
          <p:nvPr/>
        </p:nvPicPr>
        <p:blipFill>
          <a:blip r:embed="rId2"/>
          <a:stretch>
            <a:fillRect/>
          </a:stretch>
        </p:blipFill>
        <p:spPr>
          <a:xfrm>
            <a:off x="385287" y="3735946"/>
            <a:ext cx="2857500" cy="2857500"/>
          </a:xfrm>
          <a:prstGeom prst="rect">
            <a:avLst/>
          </a:prstGeom>
        </p:spPr>
      </p:pic>
      <p:pic>
        <p:nvPicPr>
          <p:cNvPr id="10" name="Picture 9">
            <a:extLst>
              <a:ext uri="{FF2B5EF4-FFF2-40B4-BE49-F238E27FC236}">
                <a16:creationId xmlns:a16="http://schemas.microsoft.com/office/drawing/2014/main" id="{5B3C71A0-1E4F-4E49-86AD-35A88FCCFF80}"/>
              </a:ext>
            </a:extLst>
          </p:cNvPr>
          <p:cNvPicPr>
            <a:picLocks noChangeAspect="1"/>
          </p:cNvPicPr>
          <p:nvPr/>
        </p:nvPicPr>
        <p:blipFill>
          <a:blip r:embed="rId3"/>
          <a:stretch>
            <a:fillRect/>
          </a:stretch>
        </p:blipFill>
        <p:spPr>
          <a:xfrm>
            <a:off x="182233" y="63338"/>
            <a:ext cx="3365662" cy="3365662"/>
          </a:xfrm>
          <a:prstGeom prst="rect">
            <a:avLst/>
          </a:prstGeom>
        </p:spPr>
      </p:pic>
      <p:pic>
        <p:nvPicPr>
          <p:cNvPr id="11" name="Picture 10">
            <a:extLst>
              <a:ext uri="{FF2B5EF4-FFF2-40B4-BE49-F238E27FC236}">
                <a16:creationId xmlns:a16="http://schemas.microsoft.com/office/drawing/2014/main" id="{43DBA63A-8881-46A5-9DAE-3E3304D904C6}"/>
              </a:ext>
            </a:extLst>
          </p:cNvPr>
          <p:cNvPicPr>
            <a:picLocks noChangeAspect="1"/>
          </p:cNvPicPr>
          <p:nvPr/>
        </p:nvPicPr>
        <p:blipFill>
          <a:blip r:embed="rId4"/>
          <a:stretch>
            <a:fillRect/>
          </a:stretch>
        </p:blipFill>
        <p:spPr>
          <a:xfrm>
            <a:off x="4330745" y="3608879"/>
            <a:ext cx="2950777" cy="2908623"/>
          </a:xfrm>
          <a:prstGeom prst="rect">
            <a:avLst/>
          </a:prstGeom>
        </p:spPr>
      </p:pic>
      <p:pic>
        <p:nvPicPr>
          <p:cNvPr id="3" name="Picture 2">
            <a:extLst>
              <a:ext uri="{FF2B5EF4-FFF2-40B4-BE49-F238E27FC236}">
                <a16:creationId xmlns:a16="http://schemas.microsoft.com/office/drawing/2014/main" id="{992B872B-3A15-45BC-925B-3208EAC9CBFE}"/>
              </a:ext>
            </a:extLst>
          </p:cNvPr>
          <p:cNvPicPr>
            <a:picLocks noChangeAspect="1"/>
          </p:cNvPicPr>
          <p:nvPr/>
        </p:nvPicPr>
        <p:blipFill>
          <a:blip r:embed="rId5"/>
          <a:stretch>
            <a:fillRect/>
          </a:stretch>
        </p:blipFill>
        <p:spPr>
          <a:xfrm>
            <a:off x="3627833" y="731270"/>
            <a:ext cx="4133446" cy="2316681"/>
          </a:xfrm>
          <a:prstGeom prst="rect">
            <a:avLst/>
          </a:prstGeom>
        </p:spPr>
      </p:pic>
      <p:pic>
        <p:nvPicPr>
          <p:cNvPr id="4" name="Picture 3">
            <a:extLst>
              <a:ext uri="{FF2B5EF4-FFF2-40B4-BE49-F238E27FC236}">
                <a16:creationId xmlns:a16="http://schemas.microsoft.com/office/drawing/2014/main" id="{11F28DB0-22CF-4D0B-9B33-1774AF9F4448}"/>
              </a:ext>
            </a:extLst>
          </p:cNvPr>
          <p:cNvPicPr>
            <a:picLocks noChangeAspect="1"/>
          </p:cNvPicPr>
          <p:nvPr/>
        </p:nvPicPr>
        <p:blipFill>
          <a:blip r:embed="rId6"/>
          <a:stretch>
            <a:fillRect/>
          </a:stretch>
        </p:blipFill>
        <p:spPr>
          <a:xfrm>
            <a:off x="8369482" y="316533"/>
            <a:ext cx="2853175" cy="2859272"/>
          </a:xfrm>
          <a:prstGeom prst="rect">
            <a:avLst/>
          </a:prstGeom>
        </p:spPr>
      </p:pic>
      <p:pic>
        <p:nvPicPr>
          <p:cNvPr id="12" name="Picture 11">
            <a:extLst>
              <a:ext uri="{FF2B5EF4-FFF2-40B4-BE49-F238E27FC236}">
                <a16:creationId xmlns:a16="http://schemas.microsoft.com/office/drawing/2014/main" id="{C03D420C-D43E-4A70-B347-223510C1D657}"/>
              </a:ext>
            </a:extLst>
          </p:cNvPr>
          <p:cNvPicPr>
            <a:picLocks noChangeAspect="1"/>
          </p:cNvPicPr>
          <p:nvPr/>
        </p:nvPicPr>
        <p:blipFill>
          <a:blip r:embed="rId7"/>
          <a:stretch>
            <a:fillRect/>
          </a:stretch>
        </p:blipFill>
        <p:spPr>
          <a:xfrm>
            <a:off x="8369481" y="3654020"/>
            <a:ext cx="2853175" cy="2887447"/>
          </a:xfrm>
          <a:prstGeom prst="rect">
            <a:avLst/>
          </a:prstGeom>
        </p:spPr>
      </p:pic>
    </p:spTree>
    <p:extLst>
      <p:ext uri="{BB962C8B-B14F-4D97-AF65-F5344CB8AC3E}">
        <p14:creationId xmlns:p14="http://schemas.microsoft.com/office/powerpoint/2010/main" val="40719992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AC40C-F43D-4250-B557-B7867177D227}"/>
              </a:ext>
            </a:extLst>
          </p:cNvPr>
          <p:cNvPicPr>
            <a:picLocks noChangeAspect="1"/>
          </p:cNvPicPr>
          <p:nvPr/>
        </p:nvPicPr>
        <p:blipFill>
          <a:blip r:embed="rId2"/>
          <a:stretch>
            <a:fillRect/>
          </a:stretch>
        </p:blipFill>
        <p:spPr>
          <a:xfrm>
            <a:off x="4041198" y="-24488"/>
            <a:ext cx="3001264" cy="3001264"/>
          </a:xfrm>
          <a:prstGeom prst="rect">
            <a:avLst/>
          </a:prstGeom>
        </p:spPr>
      </p:pic>
      <p:pic>
        <p:nvPicPr>
          <p:cNvPr id="9" name="Picture 8">
            <a:extLst>
              <a:ext uri="{FF2B5EF4-FFF2-40B4-BE49-F238E27FC236}">
                <a16:creationId xmlns:a16="http://schemas.microsoft.com/office/drawing/2014/main" id="{6C16DA38-74F3-471D-A791-7F70317F2387}"/>
              </a:ext>
            </a:extLst>
          </p:cNvPr>
          <p:cNvPicPr>
            <a:picLocks noChangeAspect="1"/>
          </p:cNvPicPr>
          <p:nvPr/>
        </p:nvPicPr>
        <p:blipFill>
          <a:blip r:embed="rId3"/>
          <a:stretch>
            <a:fillRect/>
          </a:stretch>
        </p:blipFill>
        <p:spPr>
          <a:xfrm>
            <a:off x="8320174" y="-53849"/>
            <a:ext cx="3001264" cy="3059985"/>
          </a:xfrm>
          <a:prstGeom prst="rect">
            <a:avLst/>
          </a:prstGeom>
        </p:spPr>
      </p:pic>
      <p:pic>
        <p:nvPicPr>
          <p:cNvPr id="10" name="Picture 9">
            <a:extLst>
              <a:ext uri="{FF2B5EF4-FFF2-40B4-BE49-F238E27FC236}">
                <a16:creationId xmlns:a16="http://schemas.microsoft.com/office/drawing/2014/main" id="{D6E5B2D5-232E-4E69-B625-E9CB072C9FCA}"/>
              </a:ext>
            </a:extLst>
          </p:cNvPr>
          <p:cNvPicPr>
            <a:picLocks noChangeAspect="1"/>
          </p:cNvPicPr>
          <p:nvPr/>
        </p:nvPicPr>
        <p:blipFill>
          <a:blip r:embed="rId4"/>
          <a:stretch>
            <a:fillRect/>
          </a:stretch>
        </p:blipFill>
        <p:spPr>
          <a:xfrm>
            <a:off x="335412" y="95371"/>
            <a:ext cx="3001264" cy="3001264"/>
          </a:xfrm>
          <a:prstGeom prst="rect">
            <a:avLst/>
          </a:prstGeom>
        </p:spPr>
      </p:pic>
      <p:pic>
        <p:nvPicPr>
          <p:cNvPr id="2" name="Picture 1">
            <a:extLst>
              <a:ext uri="{FF2B5EF4-FFF2-40B4-BE49-F238E27FC236}">
                <a16:creationId xmlns:a16="http://schemas.microsoft.com/office/drawing/2014/main" id="{8D24657E-656E-48A3-B671-B7376702401F}"/>
              </a:ext>
            </a:extLst>
          </p:cNvPr>
          <p:cNvPicPr>
            <a:picLocks noChangeAspect="1"/>
          </p:cNvPicPr>
          <p:nvPr/>
        </p:nvPicPr>
        <p:blipFill>
          <a:blip r:embed="rId5"/>
          <a:stretch>
            <a:fillRect/>
          </a:stretch>
        </p:blipFill>
        <p:spPr>
          <a:xfrm>
            <a:off x="3592682" y="2921430"/>
            <a:ext cx="3770280" cy="3775227"/>
          </a:xfrm>
          <a:prstGeom prst="rect">
            <a:avLst/>
          </a:prstGeom>
        </p:spPr>
      </p:pic>
    </p:spTree>
    <p:extLst>
      <p:ext uri="{BB962C8B-B14F-4D97-AF65-F5344CB8AC3E}">
        <p14:creationId xmlns:p14="http://schemas.microsoft.com/office/powerpoint/2010/main" val="1282765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C43F9-ACBF-4163-9BC4-06D30D394FAF}"/>
              </a:ext>
            </a:extLst>
          </p:cNvPr>
          <p:cNvSpPr/>
          <p:nvPr/>
        </p:nvSpPr>
        <p:spPr>
          <a:xfrm>
            <a:off x="3170680" y="186756"/>
            <a:ext cx="6096000" cy="6463308"/>
          </a:xfrm>
          <a:prstGeom prst="rect">
            <a:avLst/>
          </a:prstGeom>
        </p:spPr>
        <p:txBody>
          <a:bodyPr>
            <a:spAutoFit/>
          </a:bodyPr>
          <a:lstStyle/>
          <a:p>
            <a:pPr algn="ctr"/>
            <a:r>
              <a:rPr lang="en-US" dirty="0"/>
              <a:t>Organization:</a:t>
            </a:r>
          </a:p>
          <a:p>
            <a:pPr algn="ctr"/>
            <a:endParaRPr lang="en-US" dirty="0"/>
          </a:p>
          <a:p>
            <a:r>
              <a:rPr lang="en-US" dirty="0"/>
              <a:t>“Space Command will start out with a traditional headquarters made up of about 287 personnel who are currently assigned to the Joint Force Space Component Command and those who have been conducting the space mission of the U.S. Strategic Command, Raymond said.</a:t>
            </a:r>
          </a:p>
          <a:p>
            <a:endParaRPr lang="en-US" dirty="0"/>
          </a:p>
          <a:p>
            <a:r>
              <a:rPr lang="en-US" dirty="0"/>
              <a:t>The Air Force has identified six candidate bases that could serve as the command's new headquarters. Once the evaluation is complete, the secretary of the Air Force will make the decision, he added.</a:t>
            </a:r>
          </a:p>
          <a:p>
            <a:endParaRPr lang="en-US" dirty="0"/>
          </a:p>
          <a:p>
            <a:r>
              <a:rPr lang="en-US" dirty="0"/>
              <a:t>The new command will have service components from the Army, Navy, Air Force and Marines and will be organized into two operational elements.”</a:t>
            </a:r>
          </a:p>
          <a:p>
            <a:endParaRPr lang="en-US" dirty="0"/>
          </a:p>
          <a:p>
            <a:r>
              <a:rPr lang="en-US" dirty="0"/>
              <a:t>The rate of acquisition of personnel is expected to increase exponentially in future years.</a:t>
            </a:r>
          </a:p>
          <a:p>
            <a:endParaRPr lang="en-US" dirty="0"/>
          </a:p>
          <a:p>
            <a:r>
              <a:rPr lang="en-US" dirty="0"/>
              <a:t>Main base is at Cape </a:t>
            </a:r>
            <a:r>
              <a:rPr lang="en-US" dirty="0" err="1"/>
              <a:t>Caneveral</a:t>
            </a:r>
            <a:r>
              <a:rPr lang="en-US" dirty="0"/>
              <a:t>, Florida.</a:t>
            </a:r>
          </a:p>
          <a:p>
            <a:endParaRPr lang="en-US" dirty="0"/>
          </a:p>
        </p:txBody>
      </p:sp>
      <p:pic>
        <p:nvPicPr>
          <p:cNvPr id="3" name="Picture 2">
            <a:extLst>
              <a:ext uri="{FF2B5EF4-FFF2-40B4-BE49-F238E27FC236}">
                <a16:creationId xmlns:a16="http://schemas.microsoft.com/office/drawing/2014/main" id="{7E92E9F4-FF7F-42CB-A667-5FFAF817AB06}"/>
              </a:ext>
            </a:extLst>
          </p:cNvPr>
          <p:cNvPicPr>
            <a:picLocks noChangeAspect="1"/>
          </p:cNvPicPr>
          <p:nvPr/>
        </p:nvPicPr>
        <p:blipFill>
          <a:blip r:embed="rId2"/>
          <a:stretch>
            <a:fillRect/>
          </a:stretch>
        </p:blipFill>
        <p:spPr>
          <a:xfrm>
            <a:off x="95250" y="709999"/>
            <a:ext cx="2857500" cy="2857500"/>
          </a:xfrm>
          <a:prstGeom prst="rect">
            <a:avLst/>
          </a:prstGeom>
        </p:spPr>
      </p:pic>
      <p:pic>
        <p:nvPicPr>
          <p:cNvPr id="4" name="Picture 3">
            <a:extLst>
              <a:ext uri="{FF2B5EF4-FFF2-40B4-BE49-F238E27FC236}">
                <a16:creationId xmlns:a16="http://schemas.microsoft.com/office/drawing/2014/main" id="{AE2AEFD5-EC39-47EC-BB69-B26EE95EFAA4}"/>
              </a:ext>
            </a:extLst>
          </p:cNvPr>
          <p:cNvPicPr>
            <a:picLocks noChangeAspect="1"/>
          </p:cNvPicPr>
          <p:nvPr/>
        </p:nvPicPr>
        <p:blipFill>
          <a:blip r:embed="rId3"/>
          <a:stretch>
            <a:fillRect/>
          </a:stretch>
        </p:blipFill>
        <p:spPr>
          <a:xfrm>
            <a:off x="9334500" y="0"/>
            <a:ext cx="2857500" cy="2857500"/>
          </a:xfrm>
          <a:prstGeom prst="rect">
            <a:avLst/>
          </a:prstGeom>
        </p:spPr>
      </p:pic>
      <p:pic>
        <p:nvPicPr>
          <p:cNvPr id="5" name="Picture 4">
            <a:extLst>
              <a:ext uri="{FF2B5EF4-FFF2-40B4-BE49-F238E27FC236}">
                <a16:creationId xmlns:a16="http://schemas.microsoft.com/office/drawing/2014/main" id="{816A9490-10C0-4E0E-9466-63A69203659A}"/>
              </a:ext>
            </a:extLst>
          </p:cNvPr>
          <p:cNvPicPr>
            <a:picLocks noChangeAspect="1"/>
          </p:cNvPicPr>
          <p:nvPr/>
        </p:nvPicPr>
        <p:blipFill>
          <a:blip r:embed="rId4"/>
          <a:stretch>
            <a:fillRect/>
          </a:stretch>
        </p:blipFill>
        <p:spPr>
          <a:xfrm>
            <a:off x="9454032" y="3439886"/>
            <a:ext cx="2438611" cy="2304488"/>
          </a:xfrm>
          <a:prstGeom prst="rect">
            <a:avLst/>
          </a:prstGeom>
        </p:spPr>
      </p:pic>
      <p:pic>
        <p:nvPicPr>
          <p:cNvPr id="6" name="Picture 5">
            <a:extLst>
              <a:ext uri="{FF2B5EF4-FFF2-40B4-BE49-F238E27FC236}">
                <a16:creationId xmlns:a16="http://schemas.microsoft.com/office/drawing/2014/main" id="{34EED9CA-5108-435D-B4C4-084841CE2A2C}"/>
              </a:ext>
            </a:extLst>
          </p:cNvPr>
          <p:cNvPicPr>
            <a:picLocks noChangeAspect="1"/>
          </p:cNvPicPr>
          <p:nvPr/>
        </p:nvPicPr>
        <p:blipFill>
          <a:blip r:embed="rId5"/>
          <a:stretch>
            <a:fillRect/>
          </a:stretch>
        </p:blipFill>
        <p:spPr>
          <a:xfrm>
            <a:off x="473103" y="3792519"/>
            <a:ext cx="2292295" cy="2859272"/>
          </a:xfrm>
          <a:prstGeom prst="rect">
            <a:avLst/>
          </a:prstGeom>
        </p:spPr>
      </p:pic>
      <p:sp>
        <p:nvSpPr>
          <p:cNvPr id="7" name="Rectangle 6">
            <a:extLst>
              <a:ext uri="{FF2B5EF4-FFF2-40B4-BE49-F238E27FC236}">
                <a16:creationId xmlns:a16="http://schemas.microsoft.com/office/drawing/2014/main" id="{20C2179A-7C82-43EB-9637-5D476C4EB191}"/>
              </a:ext>
            </a:extLst>
          </p:cNvPr>
          <p:cNvSpPr/>
          <p:nvPr/>
        </p:nvSpPr>
        <p:spPr>
          <a:xfrm>
            <a:off x="0" y="113267"/>
            <a:ext cx="1619354" cy="369332"/>
          </a:xfrm>
          <a:prstGeom prst="rect">
            <a:avLst/>
          </a:prstGeom>
        </p:spPr>
        <p:txBody>
          <a:bodyPr wrap="none">
            <a:spAutoFit/>
          </a:bodyPr>
          <a:lstStyle/>
          <a:p>
            <a:r>
              <a:rPr lang="en-US" b="1" dirty="0">
                <a:solidFill>
                  <a:srgbClr val="FFC000"/>
                </a:solidFill>
              </a:rPr>
              <a:t>Organization</a:t>
            </a:r>
          </a:p>
        </p:txBody>
      </p:sp>
    </p:spTree>
    <p:extLst>
      <p:ext uri="{BB962C8B-B14F-4D97-AF65-F5344CB8AC3E}">
        <p14:creationId xmlns:p14="http://schemas.microsoft.com/office/powerpoint/2010/main" val="2207156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44327-450F-4BEE-B92C-6C4CD3B15FF9}"/>
              </a:ext>
            </a:extLst>
          </p:cNvPr>
          <p:cNvSpPr/>
          <p:nvPr/>
        </p:nvSpPr>
        <p:spPr>
          <a:xfrm>
            <a:off x="506026" y="4383354"/>
            <a:ext cx="10709430" cy="2062103"/>
          </a:xfrm>
          <a:prstGeom prst="rect">
            <a:avLst/>
          </a:prstGeom>
        </p:spPr>
        <p:txBody>
          <a:bodyPr wrap="square">
            <a:spAutoFit/>
          </a:bodyPr>
          <a:lstStyle/>
          <a:p>
            <a:pPr algn="ctr"/>
            <a:r>
              <a:rPr lang="en-US" sz="3200" dirty="0"/>
              <a:t>“The second component is the </a:t>
            </a:r>
          </a:p>
          <a:p>
            <a:pPr algn="ctr"/>
            <a:r>
              <a:rPr lang="en-US" sz="3200" dirty="0"/>
              <a:t>Joint Task Force for Space Defense, </a:t>
            </a:r>
          </a:p>
          <a:p>
            <a:pPr algn="ctr"/>
            <a:r>
              <a:rPr lang="en-US" sz="3200" dirty="0"/>
              <a:t>a new organization that will focus on protecting and defending the space domain.”</a:t>
            </a:r>
          </a:p>
        </p:txBody>
      </p:sp>
      <p:pic>
        <p:nvPicPr>
          <p:cNvPr id="3" name="Picture 2">
            <a:extLst>
              <a:ext uri="{FF2B5EF4-FFF2-40B4-BE49-F238E27FC236}">
                <a16:creationId xmlns:a16="http://schemas.microsoft.com/office/drawing/2014/main" id="{C55A468D-E613-4C97-B953-20125E1EEF1F}"/>
              </a:ext>
            </a:extLst>
          </p:cNvPr>
          <p:cNvPicPr>
            <a:picLocks noChangeAspect="1"/>
          </p:cNvPicPr>
          <p:nvPr/>
        </p:nvPicPr>
        <p:blipFill>
          <a:blip r:embed="rId2"/>
          <a:stretch>
            <a:fillRect/>
          </a:stretch>
        </p:blipFill>
        <p:spPr>
          <a:xfrm>
            <a:off x="1739716" y="540857"/>
            <a:ext cx="3358375" cy="3358375"/>
          </a:xfrm>
          <a:prstGeom prst="rect">
            <a:avLst/>
          </a:prstGeom>
        </p:spPr>
      </p:pic>
      <p:pic>
        <p:nvPicPr>
          <p:cNvPr id="5" name="Picture 4">
            <a:extLst>
              <a:ext uri="{FF2B5EF4-FFF2-40B4-BE49-F238E27FC236}">
                <a16:creationId xmlns:a16="http://schemas.microsoft.com/office/drawing/2014/main" id="{51EC7920-4B35-4DD4-9E9D-3AE068073C41}"/>
              </a:ext>
            </a:extLst>
          </p:cNvPr>
          <p:cNvPicPr>
            <a:picLocks noChangeAspect="1"/>
          </p:cNvPicPr>
          <p:nvPr/>
        </p:nvPicPr>
        <p:blipFill>
          <a:blip r:embed="rId3"/>
          <a:stretch>
            <a:fillRect/>
          </a:stretch>
        </p:blipFill>
        <p:spPr>
          <a:xfrm>
            <a:off x="5860741" y="730577"/>
            <a:ext cx="5528319" cy="3099375"/>
          </a:xfrm>
          <a:prstGeom prst="rect">
            <a:avLst/>
          </a:prstGeom>
        </p:spPr>
      </p:pic>
      <p:sp>
        <p:nvSpPr>
          <p:cNvPr id="4" name="Rectangle 3">
            <a:extLst>
              <a:ext uri="{FF2B5EF4-FFF2-40B4-BE49-F238E27FC236}">
                <a16:creationId xmlns:a16="http://schemas.microsoft.com/office/drawing/2014/main" id="{EA9A5058-5A33-41B5-B8AD-98880BDFFD68}"/>
              </a:ext>
            </a:extLst>
          </p:cNvPr>
          <p:cNvSpPr/>
          <p:nvPr/>
        </p:nvSpPr>
        <p:spPr>
          <a:xfrm>
            <a:off x="216604" y="171525"/>
            <a:ext cx="1619354" cy="369332"/>
          </a:xfrm>
          <a:prstGeom prst="rect">
            <a:avLst/>
          </a:prstGeom>
        </p:spPr>
        <p:txBody>
          <a:bodyPr wrap="none">
            <a:spAutoFit/>
          </a:bodyPr>
          <a:lstStyle/>
          <a:p>
            <a:r>
              <a:rPr lang="en-US" b="1" dirty="0">
                <a:solidFill>
                  <a:srgbClr val="FFC000"/>
                </a:solidFill>
              </a:rPr>
              <a:t>Organization</a:t>
            </a:r>
          </a:p>
        </p:txBody>
      </p:sp>
    </p:spTree>
    <p:extLst>
      <p:ext uri="{BB962C8B-B14F-4D97-AF65-F5344CB8AC3E}">
        <p14:creationId xmlns:p14="http://schemas.microsoft.com/office/powerpoint/2010/main" val="3857856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043A2B-7A3C-417E-B04D-279034C6053E}"/>
              </a:ext>
            </a:extLst>
          </p:cNvPr>
          <p:cNvSpPr/>
          <p:nvPr/>
        </p:nvSpPr>
        <p:spPr>
          <a:xfrm>
            <a:off x="0" y="3047366"/>
            <a:ext cx="11939451" cy="3693319"/>
          </a:xfrm>
          <a:prstGeom prst="rect">
            <a:avLst/>
          </a:prstGeom>
        </p:spPr>
        <p:txBody>
          <a:bodyPr wrap="square">
            <a:spAutoFit/>
          </a:bodyPr>
          <a:lstStyle/>
          <a:p>
            <a:pPr algn="ctr"/>
            <a:r>
              <a:rPr lang="en-US" dirty="0"/>
              <a:t>“I[When] established, it would be organized as a military service branch </a:t>
            </a:r>
            <a:r>
              <a:rPr lang="en-US" b="1" dirty="0"/>
              <a:t>within the Department of the Air Force</a:t>
            </a:r>
            <a:r>
              <a:rPr lang="en-US" dirty="0"/>
              <a:t>, one of the three military departments within the Department of Defense.</a:t>
            </a:r>
          </a:p>
          <a:p>
            <a:pPr algn="ctr"/>
            <a:r>
              <a:rPr lang="en-US" dirty="0"/>
              <a:t> The Space Force, through the Department of the Air Force, would be headed by the civilian Undersecretary of the Air Force for Space and the Secretary of the Air Force, who reports to the Secretary of Defense, and is appointed by the President with Senate confirmation. </a:t>
            </a:r>
          </a:p>
          <a:p>
            <a:pPr algn="ctr"/>
            <a:r>
              <a:rPr lang="en-US" dirty="0"/>
              <a:t>The highest-ranking military officer in the Space Force would be the </a:t>
            </a:r>
            <a:r>
              <a:rPr lang="en-US" b="1" dirty="0"/>
              <a:t>Chief of Staff of the Space Force</a:t>
            </a:r>
            <a:r>
              <a:rPr lang="en-US" dirty="0"/>
              <a:t>, who would exercise supervision over Space Force units and serve as one of the </a:t>
            </a:r>
            <a:r>
              <a:rPr lang="en-US" b="1" dirty="0"/>
              <a:t>Joint Chiefs of Staff</a:t>
            </a:r>
            <a:r>
              <a:rPr lang="en-US" dirty="0"/>
              <a:t>. Space Force components would be assigned, as directed by the Secretary of Defense, to the combatant commands, and neither the Secretary of the Air Force, Undersecretary of the Air Force for Space, or the Chief of Staff of the Space Force would have operational command authority over them.</a:t>
            </a:r>
          </a:p>
          <a:p>
            <a:pPr algn="ctr"/>
            <a:endParaRPr lang="en-US" dirty="0"/>
          </a:p>
          <a:p>
            <a:pPr algn="ctr"/>
            <a:r>
              <a:rPr lang="en-US" dirty="0"/>
              <a:t>Along with performing independent space operations, the Space Force would be responsible for providing </a:t>
            </a:r>
            <a:r>
              <a:rPr lang="en-US" b="1" dirty="0"/>
              <a:t>space support to land, air, naval, and cyber forces</a:t>
            </a:r>
            <a:r>
              <a:rPr lang="en-US" dirty="0"/>
              <a:t>.”</a:t>
            </a:r>
          </a:p>
        </p:txBody>
      </p:sp>
      <p:pic>
        <p:nvPicPr>
          <p:cNvPr id="3" name="Picture 2">
            <a:extLst>
              <a:ext uri="{FF2B5EF4-FFF2-40B4-BE49-F238E27FC236}">
                <a16:creationId xmlns:a16="http://schemas.microsoft.com/office/drawing/2014/main" id="{81C00819-7F3E-424E-93EA-387D6D7CEB14}"/>
              </a:ext>
            </a:extLst>
          </p:cNvPr>
          <p:cNvPicPr>
            <a:picLocks noChangeAspect="1"/>
          </p:cNvPicPr>
          <p:nvPr/>
        </p:nvPicPr>
        <p:blipFill>
          <a:blip r:embed="rId2"/>
          <a:stretch>
            <a:fillRect/>
          </a:stretch>
        </p:blipFill>
        <p:spPr>
          <a:xfrm>
            <a:off x="4341245" y="138104"/>
            <a:ext cx="2798307" cy="2859272"/>
          </a:xfrm>
          <a:prstGeom prst="rect">
            <a:avLst/>
          </a:prstGeom>
        </p:spPr>
      </p:pic>
      <p:sp>
        <p:nvSpPr>
          <p:cNvPr id="4" name="Rectangle 3">
            <a:extLst>
              <a:ext uri="{FF2B5EF4-FFF2-40B4-BE49-F238E27FC236}">
                <a16:creationId xmlns:a16="http://schemas.microsoft.com/office/drawing/2014/main" id="{2E60CDCD-2692-49B0-8CAB-651C079D075E}"/>
              </a:ext>
            </a:extLst>
          </p:cNvPr>
          <p:cNvSpPr/>
          <p:nvPr/>
        </p:nvSpPr>
        <p:spPr>
          <a:xfrm>
            <a:off x="150797" y="299115"/>
            <a:ext cx="1619354" cy="369332"/>
          </a:xfrm>
          <a:prstGeom prst="rect">
            <a:avLst/>
          </a:prstGeom>
        </p:spPr>
        <p:txBody>
          <a:bodyPr wrap="none">
            <a:spAutoFit/>
          </a:bodyPr>
          <a:lstStyle/>
          <a:p>
            <a:r>
              <a:rPr lang="en-US" b="1" dirty="0">
                <a:solidFill>
                  <a:srgbClr val="FFC000"/>
                </a:solidFill>
              </a:rPr>
              <a:t>Organization</a:t>
            </a:r>
          </a:p>
        </p:txBody>
      </p:sp>
    </p:spTree>
    <p:extLst>
      <p:ext uri="{BB962C8B-B14F-4D97-AF65-F5344CB8AC3E}">
        <p14:creationId xmlns:p14="http://schemas.microsoft.com/office/powerpoint/2010/main" val="3154618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742F39-D775-49F4-8749-BE5047C8200E}"/>
              </a:ext>
            </a:extLst>
          </p:cNvPr>
          <p:cNvSpPr/>
          <p:nvPr/>
        </p:nvSpPr>
        <p:spPr>
          <a:xfrm>
            <a:off x="340360" y="1720840"/>
            <a:ext cx="11511280" cy="5078313"/>
          </a:xfrm>
          <a:prstGeom prst="rect">
            <a:avLst/>
          </a:prstGeom>
        </p:spPr>
        <p:txBody>
          <a:bodyPr wrap="square">
            <a:spAutoFit/>
          </a:bodyPr>
          <a:lstStyle/>
          <a:p>
            <a:pPr algn="ctr"/>
            <a:r>
              <a:rPr lang="en-US" b="1" dirty="0">
                <a:latin typeface="verdana" panose="020B0604030504040204" pitchFamily="34" charset="0"/>
              </a:rPr>
              <a:t>Space Force Organization </a:t>
            </a:r>
            <a:br>
              <a:rPr lang="en-US" dirty="0"/>
            </a:br>
            <a:br>
              <a:rPr lang="en-US" dirty="0"/>
            </a:br>
            <a:r>
              <a:rPr lang="en-US" dirty="0"/>
              <a:t>“</a:t>
            </a:r>
            <a:r>
              <a:rPr lang="en-US" dirty="0">
                <a:latin typeface="verdana" panose="020B0604030504040204" pitchFamily="34" charset="0"/>
              </a:rPr>
              <a:t>The USSF Headquarters and Office of the CSO are located in </a:t>
            </a:r>
            <a:r>
              <a:rPr lang="en-US" b="1" dirty="0">
                <a:latin typeface="verdana" panose="020B0604030504040204" pitchFamily="34" charset="0"/>
              </a:rPr>
              <a:t>the Pentagon, </a:t>
            </a:r>
            <a:r>
              <a:rPr lang="en-US" dirty="0">
                <a:latin typeface="verdana" panose="020B0604030504040204" pitchFamily="34" charset="0"/>
              </a:rPr>
              <a:t>just like the Army, Navy, Marine Corps, and Air Force. </a:t>
            </a:r>
          </a:p>
          <a:p>
            <a:pPr algn="ctr"/>
            <a:r>
              <a:rPr lang="en-US" dirty="0">
                <a:latin typeface="verdana" panose="020B0604030504040204" pitchFamily="34" charset="0"/>
              </a:rPr>
              <a:t>This staff will focus on establishing a fully-functioning headquarters;</a:t>
            </a:r>
          </a:p>
          <a:p>
            <a:pPr algn="ctr"/>
            <a:r>
              <a:rPr lang="en-US" dirty="0">
                <a:latin typeface="verdana" panose="020B0604030504040204" pitchFamily="34" charset="0"/>
              </a:rPr>
              <a:t>preparing to execute the full scope of its organize, train, and equip responsibilities; </a:t>
            </a:r>
          </a:p>
          <a:p>
            <a:pPr algn="ctr"/>
            <a:r>
              <a:rPr lang="en-US" dirty="0">
                <a:latin typeface="verdana" panose="020B0604030504040204" pitchFamily="34" charset="0"/>
              </a:rPr>
              <a:t>and, in conjunction with the U.S. Air Force, developing a detailed plan to transfer forces into the U.S. Space Force. </a:t>
            </a:r>
          </a:p>
          <a:p>
            <a:pPr algn="ctr"/>
            <a:r>
              <a:rPr lang="en-US" dirty="0">
                <a:latin typeface="verdana" panose="020B0604030504040204" pitchFamily="34" charset="0"/>
              </a:rPr>
              <a:t>As a new military service, the U.S. Space Force will leverage the Department of the Air Force for more than 75 percent of its enabling functions to significantly reduce cost and avoid duplication. The Department of the </a:t>
            </a:r>
            <a:r>
              <a:rPr lang="en-US" b="1" dirty="0">
                <a:latin typeface="verdana" panose="020B0604030504040204" pitchFamily="34" charset="0"/>
              </a:rPr>
              <a:t>Air Force will provide support functions </a:t>
            </a:r>
            <a:r>
              <a:rPr lang="en-US" dirty="0">
                <a:latin typeface="verdana" panose="020B0604030504040204" pitchFamily="34" charset="0"/>
              </a:rPr>
              <a:t>that include </a:t>
            </a:r>
          </a:p>
          <a:p>
            <a:pPr algn="ctr"/>
            <a:r>
              <a:rPr lang="en-US" b="1" dirty="0">
                <a:latin typeface="verdana" panose="020B0604030504040204" pitchFamily="34" charset="0"/>
              </a:rPr>
              <a:t>logistics, </a:t>
            </a:r>
          </a:p>
          <a:p>
            <a:pPr algn="ctr"/>
            <a:r>
              <a:rPr lang="en-US" b="1" dirty="0">
                <a:latin typeface="verdana" panose="020B0604030504040204" pitchFamily="34" charset="0"/>
              </a:rPr>
              <a:t>base operating support, </a:t>
            </a:r>
          </a:p>
          <a:p>
            <a:pPr algn="ctr"/>
            <a:r>
              <a:rPr lang="en-US" b="1" dirty="0">
                <a:latin typeface="verdana" panose="020B0604030504040204" pitchFamily="34" charset="0"/>
              </a:rPr>
              <a:t>civilian personnel management, </a:t>
            </a:r>
          </a:p>
          <a:p>
            <a:pPr algn="ctr"/>
            <a:r>
              <a:rPr lang="en-US" b="1" dirty="0">
                <a:latin typeface="verdana" panose="020B0604030504040204" pitchFamily="34" charset="0"/>
              </a:rPr>
              <a:t>business systems, </a:t>
            </a:r>
          </a:p>
          <a:p>
            <a:pPr algn="ctr"/>
            <a:r>
              <a:rPr lang="en-US" b="1" dirty="0">
                <a:latin typeface="verdana" panose="020B0604030504040204" pitchFamily="34" charset="0"/>
              </a:rPr>
              <a:t>IT support, </a:t>
            </a:r>
          </a:p>
          <a:p>
            <a:pPr algn="ctr"/>
            <a:r>
              <a:rPr lang="en-US" b="1" dirty="0">
                <a:latin typeface="verdana" panose="020B0604030504040204" pitchFamily="34" charset="0"/>
              </a:rPr>
              <a:t>audit agencies, etc. ”</a:t>
            </a:r>
            <a:br>
              <a:rPr lang="en-US" b="1" dirty="0"/>
            </a:br>
            <a:endParaRPr lang="en-US" b="1" dirty="0"/>
          </a:p>
        </p:txBody>
      </p:sp>
      <p:pic>
        <p:nvPicPr>
          <p:cNvPr id="3" name="Picture 2">
            <a:extLst>
              <a:ext uri="{FF2B5EF4-FFF2-40B4-BE49-F238E27FC236}">
                <a16:creationId xmlns:a16="http://schemas.microsoft.com/office/drawing/2014/main" id="{71C03AE0-6B7C-4034-9164-B535AB71AE7D}"/>
              </a:ext>
            </a:extLst>
          </p:cNvPr>
          <p:cNvPicPr>
            <a:picLocks noChangeAspect="1"/>
          </p:cNvPicPr>
          <p:nvPr/>
        </p:nvPicPr>
        <p:blipFill>
          <a:blip r:embed="rId2"/>
          <a:stretch>
            <a:fillRect/>
          </a:stretch>
        </p:blipFill>
        <p:spPr>
          <a:xfrm>
            <a:off x="2160707" y="39077"/>
            <a:ext cx="2028193" cy="2054476"/>
          </a:xfrm>
          <a:prstGeom prst="rect">
            <a:avLst/>
          </a:prstGeom>
        </p:spPr>
      </p:pic>
      <p:pic>
        <p:nvPicPr>
          <p:cNvPr id="4" name="Picture 3">
            <a:extLst>
              <a:ext uri="{FF2B5EF4-FFF2-40B4-BE49-F238E27FC236}">
                <a16:creationId xmlns:a16="http://schemas.microsoft.com/office/drawing/2014/main" id="{F5B52038-B311-451A-B5F6-786D535F775B}"/>
              </a:ext>
            </a:extLst>
          </p:cNvPr>
          <p:cNvPicPr>
            <a:picLocks noChangeAspect="1"/>
          </p:cNvPicPr>
          <p:nvPr/>
        </p:nvPicPr>
        <p:blipFill>
          <a:blip r:embed="rId3"/>
          <a:stretch>
            <a:fillRect/>
          </a:stretch>
        </p:blipFill>
        <p:spPr>
          <a:xfrm>
            <a:off x="8037440" y="58847"/>
            <a:ext cx="2028193" cy="2014937"/>
          </a:xfrm>
          <a:prstGeom prst="rect">
            <a:avLst/>
          </a:prstGeom>
        </p:spPr>
      </p:pic>
      <p:sp>
        <p:nvSpPr>
          <p:cNvPr id="5" name="TextBox 4">
            <a:extLst>
              <a:ext uri="{FF2B5EF4-FFF2-40B4-BE49-F238E27FC236}">
                <a16:creationId xmlns:a16="http://schemas.microsoft.com/office/drawing/2014/main" id="{36CD58B7-913D-4207-9EA8-7CCECF76ECD3}"/>
              </a:ext>
            </a:extLst>
          </p:cNvPr>
          <p:cNvSpPr txBox="1"/>
          <p:nvPr/>
        </p:nvSpPr>
        <p:spPr>
          <a:xfrm>
            <a:off x="0" y="223284"/>
            <a:ext cx="1945758" cy="400110"/>
          </a:xfrm>
          <a:prstGeom prst="rect">
            <a:avLst/>
          </a:prstGeom>
          <a:noFill/>
        </p:spPr>
        <p:txBody>
          <a:bodyPr wrap="square" rtlCol="0">
            <a:spAutoFit/>
          </a:bodyPr>
          <a:lstStyle/>
          <a:p>
            <a:r>
              <a:rPr lang="en-US" sz="2000" b="1" dirty="0">
                <a:solidFill>
                  <a:srgbClr val="FFC000"/>
                </a:solidFill>
              </a:rPr>
              <a:t>Organization</a:t>
            </a:r>
          </a:p>
        </p:txBody>
      </p:sp>
    </p:spTree>
    <p:extLst>
      <p:ext uri="{BB962C8B-B14F-4D97-AF65-F5344CB8AC3E}">
        <p14:creationId xmlns:p14="http://schemas.microsoft.com/office/powerpoint/2010/main" val="97250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C8D28D-3B9C-4C16-8104-88876C1BB49B}"/>
              </a:ext>
            </a:extLst>
          </p:cNvPr>
          <p:cNvSpPr/>
          <p:nvPr/>
        </p:nvSpPr>
        <p:spPr>
          <a:xfrm>
            <a:off x="663472" y="2552085"/>
            <a:ext cx="10641875" cy="4401205"/>
          </a:xfrm>
          <a:prstGeom prst="rect">
            <a:avLst/>
          </a:prstGeom>
        </p:spPr>
        <p:txBody>
          <a:bodyPr wrap="square">
            <a:spAutoFit/>
          </a:bodyPr>
          <a:lstStyle/>
          <a:p>
            <a:pPr fontAlgn="base"/>
            <a:r>
              <a:rPr lang="en-US" sz="2000" dirty="0">
                <a:latin typeface="Open Sans"/>
              </a:rPr>
              <a:t>“Immediately following Pence's announcement in August, </a:t>
            </a:r>
            <a:r>
              <a:rPr lang="en-US" sz="2000" dirty="0">
                <a:latin typeface="inherit"/>
                <a:hlinkClick r:id="rId2">
                  <a:extLst>
                    <a:ext uri="{A12FA001-AC4F-418D-AE19-62706E023703}">
                      <ahyp:hlinkClr xmlns:ahyp="http://schemas.microsoft.com/office/drawing/2018/hyperlinkcolor" val="tx"/>
                    </a:ext>
                  </a:extLst>
                </a:hlinkClick>
              </a:rPr>
              <a:t>the Pentagon released a report</a:t>
            </a:r>
            <a:r>
              <a:rPr lang="en-US" sz="2000" dirty="0">
                <a:latin typeface="Open Sans"/>
              </a:rPr>
              <a:t> that detailed some of the Department of Defense's immediate actions for creating the Space Force:</a:t>
            </a:r>
          </a:p>
          <a:p>
            <a:pPr fontAlgn="base"/>
            <a:endParaRPr lang="en-US" sz="2000" dirty="0">
              <a:latin typeface="Open Sans"/>
            </a:endParaRPr>
          </a:p>
          <a:p>
            <a:pPr fontAlgn="base">
              <a:buFont typeface="+mj-lt"/>
              <a:buAutoNum type="arabicPeriod"/>
            </a:pPr>
            <a:r>
              <a:rPr lang="en-US" sz="2000" dirty="0">
                <a:latin typeface="inherit"/>
              </a:rPr>
              <a:t>Establish a </a:t>
            </a:r>
            <a:r>
              <a:rPr lang="en-US" sz="2000" b="1" dirty="0">
                <a:latin typeface="inherit"/>
              </a:rPr>
              <a:t>Space Development Agency</a:t>
            </a:r>
            <a:r>
              <a:rPr lang="en-US" sz="2000" dirty="0">
                <a:latin typeface="inherit"/>
              </a:rPr>
              <a:t> – This is an agency tasked with developing and testing new and improved national-security capabilities and technology in space.</a:t>
            </a:r>
          </a:p>
          <a:p>
            <a:pPr fontAlgn="base">
              <a:buFont typeface="+mj-lt"/>
              <a:buAutoNum type="arabicPeriod"/>
            </a:pPr>
            <a:endParaRPr lang="en-US" sz="2000" dirty="0">
              <a:latin typeface="inherit"/>
            </a:endParaRPr>
          </a:p>
          <a:p>
            <a:pPr fontAlgn="base">
              <a:buFont typeface="+mj-lt"/>
              <a:buAutoNum type="arabicPeriod"/>
            </a:pPr>
            <a:r>
              <a:rPr lang="en-US" sz="2000" dirty="0">
                <a:latin typeface="inherit"/>
              </a:rPr>
              <a:t>Establish a </a:t>
            </a:r>
            <a:r>
              <a:rPr lang="en-US" sz="2000" b="1" dirty="0">
                <a:latin typeface="inherit"/>
              </a:rPr>
              <a:t>Space Operations Force</a:t>
            </a:r>
            <a:r>
              <a:rPr lang="en-US" sz="2000" dirty="0">
                <a:latin typeface="inherit"/>
              </a:rPr>
              <a:t> – This force will be a collection of space experts from throughout the military who will provide needed expertise to combat commanders and anyone else throughout the Space Force.</a:t>
            </a:r>
          </a:p>
          <a:p>
            <a:pPr fontAlgn="base">
              <a:buFont typeface="+mj-lt"/>
              <a:buAutoNum type="arabicPeriod"/>
            </a:pPr>
            <a:endParaRPr lang="en-US" sz="2000" dirty="0">
              <a:latin typeface="inherit"/>
            </a:endParaRPr>
          </a:p>
          <a:p>
            <a:pPr fontAlgn="base">
              <a:buFont typeface="+mj-lt"/>
              <a:buAutoNum type="arabicPeriod"/>
            </a:pPr>
            <a:r>
              <a:rPr lang="en-US" sz="2000" dirty="0">
                <a:latin typeface="inherit"/>
              </a:rPr>
              <a:t>Create a </a:t>
            </a:r>
            <a:r>
              <a:rPr lang="en-US" sz="2000" b="1" dirty="0">
                <a:latin typeface="inherit"/>
              </a:rPr>
              <a:t>United States Space Command</a:t>
            </a:r>
            <a:r>
              <a:rPr lang="en-US" sz="2000" dirty="0">
                <a:latin typeface="inherit"/>
              </a:rPr>
              <a:t> – Led by a four-star general or flag officer, the new space command would direct and improve </a:t>
            </a:r>
            <a:r>
              <a:rPr lang="en-US" sz="2000" dirty="0">
                <a:latin typeface="inherit"/>
                <a:hlinkClick r:id="rId3">
                  <a:extLst>
                    <a:ext uri="{A12FA001-AC4F-418D-AE19-62706E023703}">
                      <ahyp:hlinkClr xmlns:ahyp="http://schemas.microsoft.com/office/drawing/2018/hyperlinkcolor" val="tx"/>
                    </a:ext>
                  </a:extLst>
                </a:hlinkClick>
              </a:rPr>
              <a:t>operations for space war fighting</a:t>
            </a:r>
            <a:r>
              <a:rPr lang="en-US" sz="2000" dirty="0">
                <a:latin typeface="inherit"/>
              </a:rPr>
              <a:t>.</a:t>
            </a:r>
          </a:p>
          <a:p>
            <a:pPr fontAlgn="base"/>
            <a:r>
              <a:rPr lang="en-US" sz="2000" dirty="0">
                <a:latin typeface="Open Sans"/>
              </a:rPr>
              <a:t>These three components would later be united to become the final Space Force.”</a:t>
            </a:r>
            <a:endParaRPr lang="en-US" sz="2000" b="0" i="0" dirty="0">
              <a:effectLst/>
              <a:latin typeface="Open Sans"/>
            </a:endParaRPr>
          </a:p>
        </p:txBody>
      </p:sp>
      <p:pic>
        <p:nvPicPr>
          <p:cNvPr id="3" name="Picture 2">
            <a:extLst>
              <a:ext uri="{FF2B5EF4-FFF2-40B4-BE49-F238E27FC236}">
                <a16:creationId xmlns:a16="http://schemas.microsoft.com/office/drawing/2014/main" id="{FC94ADB8-64E3-4EAF-BB08-10D73FCF768D}"/>
              </a:ext>
            </a:extLst>
          </p:cNvPr>
          <p:cNvPicPr>
            <a:picLocks noChangeAspect="1"/>
          </p:cNvPicPr>
          <p:nvPr/>
        </p:nvPicPr>
        <p:blipFill>
          <a:blip r:embed="rId4"/>
          <a:stretch>
            <a:fillRect/>
          </a:stretch>
        </p:blipFill>
        <p:spPr>
          <a:xfrm>
            <a:off x="4820575" y="90661"/>
            <a:ext cx="2461424" cy="2461424"/>
          </a:xfrm>
          <a:prstGeom prst="rect">
            <a:avLst/>
          </a:prstGeom>
        </p:spPr>
      </p:pic>
      <p:sp>
        <p:nvSpPr>
          <p:cNvPr id="2" name="TextBox 1">
            <a:extLst>
              <a:ext uri="{FF2B5EF4-FFF2-40B4-BE49-F238E27FC236}">
                <a16:creationId xmlns:a16="http://schemas.microsoft.com/office/drawing/2014/main" id="{2C68051B-B8F1-4F86-B9FD-7D4C8B046BFF}"/>
              </a:ext>
            </a:extLst>
          </p:cNvPr>
          <p:cNvSpPr txBox="1"/>
          <p:nvPr/>
        </p:nvSpPr>
        <p:spPr>
          <a:xfrm>
            <a:off x="382772" y="297712"/>
            <a:ext cx="2775098" cy="400110"/>
          </a:xfrm>
          <a:prstGeom prst="rect">
            <a:avLst/>
          </a:prstGeom>
          <a:noFill/>
        </p:spPr>
        <p:txBody>
          <a:bodyPr wrap="square" rtlCol="0">
            <a:spAutoFit/>
          </a:bodyPr>
          <a:lstStyle/>
          <a:p>
            <a:r>
              <a:rPr lang="en-US" sz="2000" b="1" dirty="0">
                <a:solidFill>
                  <a:srgbClr val="FFC000"/>
                </a:solidFill>
              </a:rPr>
              <a:t>Organization</a:t>
            </a:r>
          </a:p>
        </p:txBody>
      </p:sp>
    </p:spTree>
    <p:extLst>
      <p:ext uri="{BB962C8B-B14F-4D97-AF65-F5344CB8AC3E}">
        <p14:creationId xmlns:p14="http://schemas.microsoft.com/office/powerpoint/2010/main" val="1302143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C48374-EE38-4293-9B93-EED22D33F0AC}"/>
              </a:ext>
            </a:extLst>
          </p:cNvPr>
          <p:cNvSpPr/>
          <p:nvPr/>
        </p:nvSpPr>
        <p:spPr>
          <a:xfrm>
            <a:off x="174171" y="2821198"/>
            <a:ext cx="12017829" cy="4247317"/>
          </a:xfrm>
          <a:prstGeom prst="rect">
            <a:avLst/>
          </a:prstGeom>
        </p:spPr>
        <p:txBody>
          <a:bodyPr wrap="square">
            <a:spAutoFit/>
          </a:bodyPr>
          <a:lstStyle/>
          <a:p>
            <a:pPr algn="ctr"/>
            <a:r>
              <a:rPr lang="en-US" dirty="0"/>
              <a:t>“Role and mission</a:t>
            </a:r>
          </a:p>
          <a:p>
            <a:pPr algn="ctr"/>
            <a:r>
              <a:rPr lang="en-US" dirty="0"/>
              <a:t>“Once established, the </a:t>
            </a:r>
            <a:r>
              <a:rPr lang="en-US" b="1" dirty="0">
                <a:solidFill>
                  <a:srgbClr val="FFC000"/>
                </a:solidFill>
              </a:rPr>
              <a:t>U.S. Space Force </a:t>
            </a:r>
            <a:r>
              <a:rPr lang="en-US" dirty="0"/>
              <a:t>is intended to become the lead military service for space operations, responsible for </a:t>
            </a:r>
            <a:r>
              <a:rPr lang="en-US" b="1" dirty="0"/>
              <a:t>space doctrine, organization, training, matériel, leadership and education, personnel, facilities, and policy</a:t>
            </a:r>
            <a:r>
              <a:rPr lang="en-US" dirty="0"/>
              <a:t>.</a:t>
            </a:r>
          </a:p>
          <a:p>
            <a:pPr algn="ctr"/>
            <a:endParaRPr lang="en-US" dirty="0"/>
          </a:p>
          <a:p>
            <a:pPr algn="ctr"/>
            <a:r>
              <a:rPr lang="en-US" dirty="0"/>
              <a:t>The Space Force would be organized with the missions of: </a:t>
            </a:r>
          </a:p>
          <a:p>
            <a:pPr algn="ctr"/>
            <a:r>
              <a:rPr lang="en-US" b="1" dirty="0"/>
              <a:t>Protecting the United States' </a:t>
            </a:r>
            <a:r>
              <a:rPr lang="en-US" b="1" u="sng" dirty="0"/>
              <a:t>interests in space </a:t>
            </a:r>
            <a:r>
              <a:rPr lang="en-US" dirty="0"/>
              <a:t>and the peaceful use of space for all responsible actors, consistent with all applicable law, to include international law; </a:t>
            </a:r>
          </a:p>
          <a:p>
            <a:pPr algn="ctr"/>
            <a:r>
              <a:rPr lang="en-US" b="1" dirty="0"/>
              <a:t>Ensuring the unfettered use of space for the United States' </a:t>
            </a:r>
            <a:r>
              <a:rPr lang="en-US" dirty="0"/>
              <a:t>national security and economic interests, as well of that for U.S. allies; </a:t>
            </a:r>
          </a:p>
          <a:p>
            <a:pPr algn="ctr"/>
            <a:r>
              <a:rPr lang="en-US" b="1" dirty="0"/>
              <a:t>To deter aggression against the United States</a:t>
            </a:r>
            <a:r>
              <a:rPr lang="en-US" dirty="0"/>
              <a:t>, its allies, and interests from hostile acts in and from space; </a:t>
            </a:r>
          </a:p>
          <a:p>
            <a:pPr algn="ctr"/>
            <a:r>
              <a:rPr lang="en-US" b="1" dirty="0"/>
              <a:t>To ensure that space capabilities are integrated and available </a:t>
            </a:r>
            <a:r>
              <a:rPr lang="en-US" dirty="0"/>
              <a:t>to all combatant commands; </a:t>
            </a:r>
          </a:p>
          <a:p>
            <a:pPr algn="ctr"/>
            <a:r>
              <a:rPr lang="en-US" b="1" dirty="0"/>
              <a:t>To project military power in, from, and to space </a:t>
            </a:r>
            <a:r>
              <a:rPr lang="en-US" dirty="0"/>
              <a:t>in support of the U.S.'s interests; </a:t>
            </a:r>
          </a:p>
          <a:p>
            <a:pPr algn="ctr"/>
            <a:r>
              <a:rPr lang="en-US" b="1" dirty="0"/>
              <a:t>And to develop, maintain, and improve national security space professionals</a:t>
            </a:r>
            <a:r>
              <a:rPr lang="en-US" dirty="0"/>
              <a:t>.”</a:t>
            </a:r>
          </a:p>
          <a:p>
            <a:pPr algn="ctr"/>
            <a:endParaRPr lang="en-US" dirty="0"/>
          </a:p>
        </p:txBody>
      </p:sp>
      <p:pic>
        <p:nvPicPr>
          <p:cNvPr id="3" name="Picture 2">
            <a:extLst>
              <a:ext uri="{FF2B5EF4-FFF2-40B4-BE49-F238E27FC236}">
                <a16:creationId xmlns:a16="http://schemas.microsoft.com/office/drawing/2014/main" id="{6020984D-A1FE-40D4-AA0B-FED9C25DE5E3}"/>
              </a:ext>
            </a:extLst>
          </p:cNvPr>
          <p:cNvPicPr>
            <a:picLocks noChangeAspect="1"/>
          </p:cNvPicPr>
          <p:nvPr/>
        </p:nvPicPr>
        <p:blipFill>
          <a:blip r:embed="rId2"/>
          <a:stretch>
            <a:fillRect/>
          </a:stretch>
        </p:blipFill>
        <p:spPr>
          <a:xfrm>
            <a:off x="4673599" y="186310"/>
            <a:ext cx="2634887" cy="2634887"/>
          </a:xfrm>
          <a:prstGeom prst="rect">
            <a:avLst/>
          </a:prstGeom>
        </p:spPr>
      </p:pic>
      <p:sp>
        <p:nvSpPr>
          <p:cNvPr id="4" name="Rectangle 3">
            <a:extLst>
              <a:ext uri="{FF2B5EF4-FFF2-40B4-BE49-F238E27FC236}">
                <a16:creationId xmlns:a16="http://schemas.microsoft.com/office/drawing/2014/main" id="{8ED21007-7392-448A-9033-9E76893A6D64}"/>
              </a:ext>
            </a:extLst>
          </p:cNvPr>
          <p:cNvSpPr/>
          <p:nvPr/>
        </p:nvSpPr>
        <p:spPr>
          <a:xfrm>
            <a:off x="174171" y="186310"/>
            <a:ext cx="1319592" cy="400110"/>
          </a:xfrm>
          <a:prstGeom prst="rect">
            <a:avLst/>
          </a:prstGeom>
        </p:spPr>
        <p:txBody>
          <a:bodyPr wrap="none">
            <a:spAutoFit/>
          </a:bodyPr>
          <a:lstStyle/>
          <a:p>
            <a:r>
              <a:rPr lang="en-US" sz="2000" b="1" dirty="0">
                <a:solidFill>
                  <a:srgbClr val="FFC000"/>
                </a:solidFill>
              </a:rPr>
              <a:t>Mandate</a:t>
            </a:r>
          </a:p>
        </p:txBody>
      </p:sp>
    </p:spTree>
    <p:extLst>
      <p:ext uri="{BB962C8B-B14F-4D97-AF65-F5344CB8AC3E}">
        <p14:creationId xmlns:p14="http://schemas.microsoft.com/office/powerpoint/2010/main" val="1160965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7ECD87-BF1A-4715-92C5-490D479F04FD}"/>
              </a:ext>
            </a:extLst>
          </p:cNvPr>
          <p:cNvSpPr/>
          <p:nvPr/>
        </p:nvSpPr>
        <p:spPr>
          <a:xfrm>
            <a:off x="0" y="3881180"/>
            <a:ext cx="11907520" cy="2585323"/>
          </a:xfrm>
          <a:prstGeom prst="rect">
            <a:avLst/>
          </a:prstGeom>
        </p:spPr>
        <p:txBody>
          <a:bodyPr wrap="square">
            <a:spAutoFit/>
          </a:bodyPr>
          <a:lstStyle/>
          <a:p>
            <a:pPr algn="ctr"/>
            <a:r>
              <a:rPr lang="en-US" dirty="0"/>
              <a:t>“The Space Force would develop forces for: </a:t>
            </a:r>
          </a:p>
          <a:p>
            <a:pPr algn="ctr"/>
            <a:endParaRPr lang="en-US" dirty="0"/>
          </a:p>
          <a:p>
            <a:pPr algn="ctr"/>
            <a:r>
              <a:rPr lang="en-US" b="1" dirty="0"/>
              <a:t>space situational awareness; </a:t>
            </a:r>
          </a:p>
          <a:p>
            <a:pPr algn="ctr"/>
            <a:r>
              <a:rPr lang="en-US" b="1" dirty="0"/>
              <a:t>satellite operations, and global, integrated, command and control of military space forces;</a:t>
            </a:r>
          </a:p>
          <a:p>
            <a:pPr algn="ctr"/>
            <a:r>
              <a:rPr lang="en-US" b="1" dirty="0"/>
              <a:t> global and theater military space operations to enable joint campaigns (to include missile warning); space support to land, air, naval, and cyber forces; </a:t>
            </a:r>
          </a:p>
          <a:p>
            <a:pPr algn="ctr"/>
            <a:r>
              <a:rPr lang="en-US" b="1" dirty="0"/>
              <a:t>spacelift and space range operations; </a:t>
            </a:r>
          </a:p>
          <a:p>
            <a:pPr algn="ctr"/>
            <a:r>
              <a:rPr lang="en-US" b="1" dirty="0"/>
              <a:t>space-based nuclear detonation detection;</a:t>
            </a:r>
          </a:p>
          <a:p>
            <a:pPr algn="ctr"/>
            <a:r>
              <a:rPr lang="en-US" b="1" dirty="0"/>
              <a:t> and prompt and sustained offensive and defensive space operations to achieve space superiority</a:t>
            </a:r>
            <a:r>
              <a:rPr lang="en-US" dirty="0"/>
              <a:t>.”</a:t>
            </a:r>
          </a:p>
        </p:txBody>
      </p:sp>
      <p:pic>
        <p:nvPicPr>
          <p:cNvPr id="3" name="Picture 2">
            <a:extLst>
              <a:ext uri="{FF2B5EF4-FFF2-40B4-BE49-F238E27FC236}">
                <a16:creationId xmlns:a16="http://schemas.microsoft.com/office/drawing/2014/main" id="{543485D6-F0B4-4B95-A155-06FAAA471CAB}"/>
              </a:ext>
            </a:extLst>
          </p:cNvPr>
          <p:cNvPicPr>
            <a:picLocks noChangeAspect="1"/>
          </p:cNvPicPr>
          <p:nvPr/>
        </p:nvPicPr>
        <p:blipFill>
          <a:blip r:embed="rId2"/>
          <a:stretch>
            <a:fillRect/>
          </a:stretch>
        </p:blipFill>
        <p:spPr>
          <a:xfrm>
            <a:off x="4199004" y="548700"/>
            <a:ext cx="2859272" cy="2853175"/>
          </a:xfrm>
          <a:prstGeom prst="rect">
            <a:avLst/>
          </a:prstGeom>
        </p:spPr>
      </p:pic>
      <p:sp>
        <p:nvSpPr>
          <p:cNvPr id="4" name="Rectangle 3">
            <a:extLst>
              <a:ext uri="{FF2B5EF4-FFF2-40B4-BE49-F238E27FC236}">
                <a16:creationId xmlns:a16="http://schemas.microsoft.com/office/drawing/2014/main" id="{B40A1FDD-69F8-4007-9D13-8484F71E2C89}"/>
              </a:ext>
            </a:extLst>
          </p:cNvPr>
          <p:cNvSpPr/>
          <p:nvPr/>
        </p:nvSpPr>
        <p:spPr>
          <a:xfrm>
            <a:off x="3654676" y="548700"/>
            <a:ext cx="6096000" cy="369332"/>
          </a:xfrm>
          <a:prstGeom prst="rect">
            <a:avLst/>
          </a:prstGeom>
        </p:spPr>
        <p:txBody>
          <a:bodyPr>
            <a:spAutoFit/>
          </a:bodyPr>
          <a:lstStyle/>
          <a:p>
            <a:endParaRPr lang="en-US" dirty="0"/>
          </a:p>
        </p:txBody>
      </p:sp>
      <p:sp>
        <p:nvSpPr>
          <p:cNvPr id="5" name="TextBox 4">
            <a:extLst>
              <a:ext uri="{FF2B5EF4-FFF2-40B4-BE49-F238E27FC236}">
                <a16:creationId xmlns:a16="http://schemas.microsoft.com/office/drawing/2014/main" id="{BE560229-3C97-4E2A-824C-C77932756379}"/>
              </a:ext>
            </a:extLst>
          </p:cNvPr>
          <p:cNvSpPr txBox="1"/>
          <p:nvPr/>
        </p:nvSpPr>
        <p:spPr>
          <a:xfrm>
            <a:off x="361507" y="391497"/>
            <a:ext cx="2402958" cy="400110"/>
          </a:xfrm>
          <a:prstGeom prst="rect">
            <a:avLst/>
          </a:prstGeom>
          <a:noFill/>
        </p:spPr>
        <p:txBody>
          <a:bodyPr wrap="square" rtlCol="0">
            <a:spAutoFit/>
          </a:bodyPr>
          <a:lstStyle/>
          <a:p>
            <a:r>
              <a:rPr lang="en-US" sz="2000" b="1" dirty="0">
                <a:solidFill>
                  <a:srgbClr val="FFC000"/>
                </a:solidFill>
              </a:rPr>
              <a:t>Mandate</a:t>
            </a:r>
          </a:p>
        </p:txBody>
      </p:sp>
    </p:spTree>
    <p:extLst>
      <p:ext uri="{BB962C8B-B14F-4D97-AF65-F5344CB8AC3E}">
        <p14:creationId xmlns:p14="http://schemas.microsoft.com/office/powerpoint/2010/main" val="21370188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2D17D-3C67-4FA9-AFE3-0AB84EEE4004}"/>
              </a:ext>
            </a:extLst>
          </p:cNvPr>
          <p:cNvPicPr>
            <a:picLocks noChangeAspect="1"/>
          </p:cNvPicPr>
          <p:nvPr/>
        </p:nvPicPr>
        <p:blipFill>
          <a:blip r:embed="rId2"/>
          <a:stretch>
            <a:fillRect/>
          </a:stretch>
        </p:blipFill>
        <p:spPr>
          <a:xfrm>
            <a:off x="824435" y="487680"/>
            <a:ext cx="10174491" cy="5734713"/>
          </a:xfrm>
          <a:prstGeom prst="rect">
            <a:avLst/>
          </a:prstGeom>
        </p:spPr>
      </p:pic>
      <p:sp>
        <p:nvSpPr>
          <p:cNvPr id="3" name="TextBox 2">
            <a:extLst>
              <a:ext uri="{FF2B5EF4-FFF2-40B4-BE49-F238E27FC236}">
                <a16:creationId xmlns:a16="http://schemas.microsoft.com/office/drawing/2014/main" id="{FEA2BA3C-8CF9-4442-92FE-E1B89D1A1BCE}"/>
              </a:ext>
            </a:extLst>
          </p:cNvPr>
          <p:cNvSpPr txBox="1"/>
          <p:nvPr/>
        </p:nvSpPr>
        <p:spPr>
          <a:xfrm>
            <a:off x="446567" y="202019"/>
            <a:ext cx="1871331" cy="400110"/>
          </a:xfrm>
          <a:prstGeom prst="rect">
            <a:avLst/>
          </a:prstGeom>
          <a:noFill/>
        </p:spPr>
        <p:txBody>
          <a:bodyPr wrap="square" rtlCol="0">
            <a:spAutoFit/>
          </a:bodyPr>
          <a:lstStyle/>
          <a:p>
            <a:r>
              <a:rPr lang="en-US" sz="2000" b="1" dirty="0">
                <a:solidFill>
                  <a:srgbClr val="FFC000"/>
                </a:solidFill>
              </a:rPr>
              <a:t>Mandate</a:t>
            </a:r>
          </a:p>
        </p:txBody>
      </p:sp>
    </p:spTree>
    <p:extLst>
      <p:ext uri="{BB962C8B-B14F-4D97-AF65-F5344CB8AC3E}">
        <p14:creationId xmlns:p14="http://schemas.microsoft.com/office/powerpoint/2010/main" val="2079427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8891C0-3339-423B-AA37-F2B5EDCB665E}"/>
              </a:ext>
            </a:extLst>
          </p:cNvPr>
          <p:cNvSpPr/>
          <p:nvPr/>
        </p:nvSpPr>
        <p:spPr>
          <a:xfrm>
            <a:off x="412594" y="4560850"/>
            <a:ext cx="11664175" cy="1754326"/>
          </a:xfrm>
          <a:prstGeom prst="rect">
            <a:avLst/>
          </a:prstGeom>
        </p:spPr>
        <p:txBody>
          <a:bodyPr wrap="square">
            <a:spAutoFit/>
          </a:bodyPr>
          <a:lstStyle/>
          <a:p>
            <a:pPr algn="ctr"/>
            <a:r>
              <a:rPr lang="en-US" dirty="0">
                <a:latin typeface="helvetica neue"/>
              </a:rPr>
              <a:t>“Under the Maintenance Of Space Situational Awareness Integrated Capabilities (MOSSAIC) contract, L3Harris will provide sustainment services for current and </a:t>
            </a:r>
            <a:r>
              <a:rPr lang="en-US" b="1" dirty="0">
                <a:latin typeface="helvetica neue"/>
              </a:rPr>
              <a:t>future ground-based space domain awareness sensors </a:t>
            </a:r>
            <a:r>
              <a:rPr lang="en-US" dirty="0">
                <a:latin typeface="helvetica neue"/>
              </a:rPr>
              <a:t>and </a:t>
            </a:r>
            <a:r>
              <a:rPr lang="en-US" b="1" dirty="0">
                <a:latin typeface="helvetica neue"/>
              </a:rPr>
              <a:t>space battle management command and control capabilities</a:t>
            </a:r>
            <a:r>
              <a:rPr lang="en-US" dirty="0">
                <a:latin typeface="helvetica neue"/>
              </a:rPr>
              <a:t>. MOSSAIC is a follow-on program to the Systems Engineering and Sustainment Integrator program, which L3Harris won in 2002.</a:t>
            </a:r>
          </a:p>
          <a:p>
            <a:pPr algn="ctr"/>
            <a:r>
              <a:rPr lang="en-US" dirty="0">
                <a:latin typeface="helvetica neue"/>
              </a:rPr>
              <a:t>"</a:t>
            </a:r>
            <a:r>
              <a:rPr lang="en-US" b="1" dirty="0">
                <a:latin typeface="helvetica neue"/>
              </a:rPr>
              <a:t>Space as a warfighting domain </a:t>
            </a:r>
            <a:r>
              <a:rPr lang="en-US" dirty="0">
                <a:latin typeface="helvetica neue"/>
              </a:rPr>
              <a:t>has a complex and interdependent system supporting it from </a:t>
            </a:r>
            <a:r>
              <a:rPr lang="en-US" b="1" dirty="0">
                <a:latin typeface="helvetica neue"/>
              </a:rPr>
              <a:t>the ground, air and space</a:t>
            </a:r>
            <a:r>
              <a:rPr lang="en-US" dirty="0">
                <a:latin typeface="helvetica neue"/>
              </a:rPr>
              <a:t>," said Ed </a:t>
            </a:r>
            <a:r>
              <a:rPr lang="en-US" dirty="0" err="1">
                <a:latin typeface="helvetica neue"/>
              </a:rPr>
              <a:t>Zoiss</a:t>
            </a:r>
            <a:r>
              <a:rPr lang="en-US" dirty="0">
                <a:latin typeface="helvetica neue"/>
              </a:rPr>
              <a:t>, President, Space and Airborne Systems, L3Harris.”</a:t>
            </a:r>
            <a:endParaRPr lang="en-US" b="0" i="0" dirty="0">
              <a:effectLst/>
              <a:latin typeface="helvetica neue"/>
            </a:endParaRPr>
          </a:p>
        </p:txBody>
      </p:sp>
      <p:pic>
        <p:nvPicPr>
          <p:cNvPr id="3" name="Picture 2">
            <a:extLst>
              <a:ext uri="{FF2B5EF4-FFF2-40B4-BE49-F238E27FC236}">
                <a16:creationId xmlns:a16="http://schemas.microsoft.com/office/drawing/2014/main" id="{24B9EB9D-48E7-4B0F-A81E-B7ABD91AB1FA}"/>
              </a:ext>
            </a:extLst>
          </p:cNvPr>
          <p:cNvPicPr>
            <a:picLocks noChangeAspect="1"/>
          </p:cNvPicPr>
          <p:nvPr/>
        </p:nvPicPr>
        <p:blipFill>
          <a:blip r:embed="rId2"/>
          <a:stretch>
            <a:fillRect/>
          </a:stretch>
        </p:blipFill>
        <p:spPr>
          <a:xfrm>
            <a:off x="2453269" y="364936"/>
            <a:ext cx="7003778" cy="3864428"/>
          </a:xfrm>
          <a:prstGeom prst="rect">
            <a:avLst/>
          </a:prstGeom>
        </p:spPr>
      </p:pic>
    </p:spTree>
    <p:extLst>
      <p:ext uri="{BB962C8B-B14F-4D97-AF65-F5344CB8AC3E}">
        <p14:creationId xmlns:p14="http://schemas.microsoft.com/office/powerpoint/2010/main" val="1266579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728890-F4B9-4DE9-868F-1BF163BDD422}"/>
              </a:ext>
            </a:extLst>
          </p:cNvPr>
          <p:cNvSpPr txBox="1"/>
          <p:nvPr/>
        </p:nvSpPr>
        <p:spPr>
          <a:xfrm>
            <a:off x="152400" y="506730"/>
            <a:ext cx="11887200" cy="6186309"/>
          </a:xfrm>
          <a:prstGeom prst="rect">
            <a:avLst/>
          </a:prstGeom>
          <a:noFill/>
        </p:spPr>
        <p:txBody>
          <a:bodyPr wrap="square" rtlCol="0">
            <a:spAutoFit/>
          </a:bodyPr>
          <a:lstStyle/>
          <a:p>
            <a:r>
              <a:rPr lang="en-US" dirty="0"/>
              <a:t>“United States Space Force”													                        Military.com</a:t>
            </a:r>
          </a:p>
          <a:p>
            <a:r>
              <a:rPr lang="en-US" dirty="0"/>
              <a:t>“The US Space Force”  														                                      Wiki</a:t>
            </a:r>
          </a:p>
          <a:p>
            <a:r>
              <a:rPr lang="en-US" dirty="0"/>
              <a:t>“Pentagon Activates Space Command to Prepare for War in the Final Frontier”                       Military.com</a:t>
            </a:r>
          </a:p>
          <a:p>
            <a:r>
              <a:rPr lang="en-US" dirty="0"/>
              <a:t>“What Is the U.S. Space Force?”												                        Space.com</a:t>
            </a:r>
          </a:p>
          <a:p>
            <a:r>
              <a:rPr lang="en-US" dirty="0"/>
              <a:t>“How Trump's Space Force Would Help Protect Earth from Future Asteroid Threats”                  Space.com</a:t>
            </a:r>
          </a:p>
          <a:p>
            <a:r>
              <a:rPr lang="en-US" dirty="0"/>
              <a:t>“Us Space Force Fact Sheet”												  		                            USSF</a:t>
            </a:r>
          </a:p>
          <a:p>
            <a:r>
              <a:rPr lang="en-US" dirty="0"/>
              <a:t>“How Russia’s sleeping satellites could wreak havoc on the West”                                           Science Tech </a:t>
            </a:r>
          </a:p>
          <a:p>
            <a:r>
              <a:rPr lang="en-US" dirty="0"/>
              <a:t>“U.S. Says Small Russian Satellite A Space Weapon”                                               Washington Free Beacon</a:t>
            </a:r>
          </a:p>
          <a:p>
            <a:r>
              <a:rPr lang="en-US" dirty="0"/>
              <a:t>“Mysterious X-37B space plane lands after record 780 days in orbit”                                                     c/Net</a:t>
            </a:r>
          </a:p>
          <a:p>
            <a:r>
              <a:rPr lang="en-US" dirty="0"/>
              <a:t>“The Hidden History of the Soviet Satellite-Killer”                                                                Popular Mechanics</a:t>
            </a:r>
          </a:p>
          <a:p>
            <a:r>
              <a:rPr lang="en-US" dirty="0"/>
              <a:t>“India unveils anti-satellite missile”														NKG-Japan</a:t>
            </a:r>
          </a:p>
          <a:p>
            <a:r>
              <a:rPr lang="en-US" dirty="0"/>
              <a:t>“What is Mission Shakti — ASAT?                                                							      India Express</a:t>
            </a:r>
          </a:p>
          <a:p>
            <a:r>
              <a:rPr lang="en-US" dirty="0"/>
              <a:t>“PM Modi says ‘Mission Shakti’ a success, shot down live satellite in low earth orbit”              India Express</a:t>
            </a:r>
          </a:p>
          <a:p>
            <a:r>
              <a:rPr lang="en-US" dirty="0"/>
              <a:t>“China’s Anti-Satellite Test”                                                                                  Council on Foreign Relations </a:t>
            </a:r>
          </a:p>
          <a:p>
            <a:r>
              <a:rPr lang="en-US" dirty="0"/>
              <a:t>“India Tests Anti-Satellite Missile”                                                                                        </a:t>
            </a:r>
            <a:r>
              <a:rPr lang="en-US" dirty="0" err="1"/>
              <a:t>Bankinfosecutiry</a:t>
            </a:r>
            <a:r>
              <a:rPr lang="en-US" dirty="0"/>
              <a:t> – </a:t>
            </a:r>
            <a:r>
              <a:rPr lang="en-US" dirty="0" err="1"/>
              <a:t>Asi</a:t>
            </a:r>
            <a:endParaRPr lang="en-US" dirty="0"/>
          </a:p>
          <a:p>
            <a:r>
              <a:rPr lang="en-US" dirty="0"/>
              <a:t>“China, Russia Building Attack Satellites and Space Lasers: Pentagon Report”                        Defense One</a:t>
            </a:r>
          </a:p>
          <a:p>
            <a:r>
              <a:rPr lang="en-US" dirty="0"/>
              <a:t>“How China Is Weaponizing Outer Space”  												The Diploma</a:t>
            </a:r>
          </a:p>
          <a:p>
            <a:r>
              <a:rPr lang="en-US" dirty="0"/>
              <a:t>“Revealed: China Tests Secret Missile Capable of Hitting US Satellites”            	                   The  Diplomat</a:t>
            </a:r>
          </a:p>
          <a:p>
            <a:r>
              <a:rPr lang="en-US" dirty="0"/>
              <a:t>“U.S. Air Force Has a Plan to Counter China's Super Lethal 'Satellite-Killer' Weapons” The National Interest</a:t>
            </a:r>
          </a:p>
          <a:p>
            <a:r>
              <a:rPr lang="en-US" dirty="0"/>
              <a:t>“China Will Soon Be Able to Destroy Every Satellite in Space”                                        The National Interest</a:t>
            </a:r>
          </a:p>
          <a:p>
            <a:r>
              <a:rPr lang="en-US" dirty="0"/>
              <a:t>“How China Could Win a War Against America: Kill The Satellites” 					The National Interest </a:t>
            </a:r>
          </a:p>
          <a:p>
            <a:r>
              <a:rPr lang="en-US" dirty="0"/>
              <a:t>“Chinese Anti-Satellite [ASAT] Capabilities”                                                                        Global Security.org</a:t>
            </a:r>
          </a:p>
        </p:txBody>
      </p:sp>
      <p:sp>
        <p:nvSpPr>
          <p:cNvPr id="3" name="Rectangle 2">
            <a:extLst>
              <a:ext uri="{FF2B5EF4-FFF2-40B4-BE49-F238E27FC236}">
                <a16:creationId xmlns:a16="http://schemas.microsoft.com/office/drawing/2014/main" id="{9C2D460B-D66D-4B89-B8B9-B46D8DA2AEC2}"/>
              </a:ext>
            </a:extLst>
          </p:cNvPr>
          <p:cNvSpPr/>
          <p:nvPr/>
        </p:nvSpPr>
        <p:spPr>
          <a:xfrm>
            <a:off x="3118039" y="6231374"/>
            <a:ext cx="184731" cy="369332"/>
          </a:xfrm>
          <a:prstGeom prst="rect">
            <a:avLst/>
          </a:prstGeom>
        </p:spPr>
        <p:txBody>
          <a:bodyPr wrap="none">
            <a:spAutoFit/>
          </a:bodyPr>
          <a:lstStyle/>
          <a:p>
            <a:endParaRPr lang="en-US" dirty="0"/>
          </a:p>
        </p:txBody>
      </p:sp>
      <p:sp>
        <p:nvSpPr>
          <p:cNvPr id="5" name="TextBox 4">
            <a:extLst>
              <a:ext uri="{FF2B5EF4-FFF2-40B4-BE49-F238E27FC236}">
                <a16:creationId xmlns:a16="http://schemas.microsoft.com/office/drawing/2014/main" id="{A6895687-1B79-4057-82AA-5741D418A1C3}"/>
              </a:ext>
            </a:extLst>
          </p:cNvPr>
          <p:cNvSpPr txBox="1"/>
          <p:nvPr/>
        </p:nvSpPr>
        <p:spPr>
          <a:xfrm>
            <a:off x="4734560" y="71120"/>
            <a:ext cx="3738880" cy="677108"/>
          </a:xfrm>
          <a:prstGeom prst="rect">
            <a:avLst/>
          </a:prstGeom>
          <a:noFill/>
        </p:spPr>
        <p:txBody>
          <a:bodyPr wrap="square" rtlCol="0">
            <a:spAutoFit/>
          </a:bodyPr>
          <a:lstStyle/>
          <a:p>
            <a:r>
              <a:rPr lang="en-US" sz="2000" dirty="0"/>
              <a:t>References</a:t>
            </a:r>
          </a:p>
          <a:p>
            <a:endParaRPr lang="en-US" dirty="0"/>
          </a:p>
        </p:txBody>
      </p:sp>
    </p:spTree>
    <p:extLst>
      <p:ext uri="{BB962C8B-B14F-4D97-AF65-F5344CB8AC3E}">
        <p14:creationId xmlns:p14="http://schemas.microsoft.com/office/powerpoint/2010/main" val="39817927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E10232-0706-472E-A3A9-B24AF168CC7C}"/>
              </a:ext>
            </a:extLst>
          </p:cNvPr>
          <p:cNvSpPr txBox="1"/>
          <p:nvPr/>
        </p:nvSpPr>
        <p:spPr>
          <a:xfrm>
            <a:off x="636334" y="1035779"/>
            <a:ext cx="5369442" cy="584775"/>
          </a:xfrm>
          <a:prstGeom prst="rect">
            <a:avLst/>
          </a:prstGeom>
          <a:noFill/>
        </p:spPr>
        <p:txBody>
          <a:bodyPr wrap="square" rtlCol="0">
            <a:spAutoFit/>
          </a:bodyPr>
          <a:lstStyle/>
          <a:p>
            <a:r>
              <a:rPr lang="en-US" sz="3200" b="1" dirty="0">
                <a:solidFill>
                  <a:srgbClr val="FFC000"/>
                </a:solidFill>
              </a:rPr>
              <a:t>US Assets at Risk</a:t>
            </a:r>
          </a:p>
        </p:txBody>
      </p:sp>
      <p:pic>
        <p:nvPicPr>
          <p:cNvPr id="3" name="Picture 2">
            <a:extLst>
              <a:ext uri="{FF2B5EF4-FFF2-40B4-BE49-F238E27FC236}">
                <a16:creationId xmlns:a16="http://schemas.microsoft.com/office/drawing/2014/main" id="{1E4A2FBF-E48C-4C87-A6F7-26D590C26793}"/>
              </a:ext>
            </a:extLst>
          </p:cNvPr>
          <p:cNvPicPr>
            <a:picLocks noChangeAspect="1"/>
          </p:cNvPicPr>
          <p:nvPr/>
        </p:nvPicPr>
        <p:blipFill>
          <a:blip r:embed="rId2"/>
          <a:stretch>
            <a:fillRect/>
          </a:stretch>
        </p:blipFill>
        <p:spPr>
          <a:xfrm>
            <a:off x="2188940" y="2224472"/>
            <a:ext cx="9208044" cy="4097950"/>
          </a:xfrm>
          <a:prstGeom prst="rect">
            <a:avLst/>
          </a:prstGeom>
        </p:spPr>
      </p:pic>
    </p:spTree>
    <p:extLst>
      <p:ext uri="{BB962C8B-B14F-4D97-AF65-F5344CB8AC3E}">
        <p14:creationId xmlns:p14="http://schemas.microsoft.com/office/powerpoint/2010/main" val="2026498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62C13C-B831-49AE-9EBE-5A3CA6CE2C2D}"/>
              </a:ext>
            </a:extLst>
          </p:cNvPr>
          <p:cNvSpPr txBox="1"/>
          <p:nvPr/>
        </p:nvSpPr>
        <p:spPr>
          <a:xfrm>
            <a:off x="1363438" y="751344"/>
            <a:ext cx="6557554" cy="5355312"/>
          </a:xfrm>
          <a:prstGeom prst="rect">
            <a:avLst/>
          </a:prstGeom>
          <a:noFill/>
        </p:spPr>
        <p:txBody>
          <a:bodyPr wrap="square" rtlCol="0">
            <a:spAutoFit/>
          </a:bodyPr>
          <a:lstStyle/>
          <a:p>
            <a:r>
              <a:rPr lang="en-US" dirty="0"/>
              <a:t>The U S Infrastructure in Space includes:</a:t>
            </a:r>
          </a:p>
          <a:p>
            <a:endParaRPr lang="en-US" dirty="0"/>
          </a:p>
          <a:p>
            <a:r>
              <a:rPr lang="en-US" dirty="0"/>
              <a:t>	</a:t>
            </a:r>
            <a:r>
              <a:rPr lang="en-US" b="1" dirty="0"/>
              <a:t>Weather satellites</a:t>
            </a:r>
          </a:p>
          <a:p>
            <a:endParaRPr lang="en-US" b="1" dirty="0"/>
          </a:p>
          <a:p>
            <a:r>
              <a:rPr lang="en-US" b="1" dirty="0"/>
              <a:t>	Communications satellites (your  cell phone, etc.)</a:t>
            </a:r>
          </a:p>
          <a:p>
            <a:endParaRPr lang="en-US" b="1" dirty="0"/>
          </a:p>
          <a:p>
            <a:r>
              <a:rPr lang="en-US" b="1" dirty="0"/>
              <a:t>	GPS satellites</a:t>
            </a:r>
          </a:p>
          <a:p>
            <a:endParaRPr lang="en-US" b="1" dirty="0"/>
          </a:p>
          <a:p>
            <a:r>
              <a:rPr lang="en-US" b="1" dirty="0"/>
              <a:t>	Military satellites</a:t>
            </a:r>
          </a:p>
          <a:p>
            <a:endParaRPr lang="en-US" b="1" dirty="0"/>
          </a:p>
          <a:p>
            <a:r>
              <a:rPr lang="en-US" b="1" dirty="0"/>
              <a:t>	Nuclear capability</a:t>
            </a:r>
          </a:p>
          <a:p>
            <a:endParaRPr lang="en-US" b="1" dirty="0"/>
          </a:p>
          <a:p>
            <a:r>
              <a:rPr lang="en-US" b="1" dirty="0"/>
              <a:t>	X-37B Robotic Space Plane</a:t>
            </a:r>
          </a:p>
          <a:p>
            <a:endParaRPr lang="en-US" b="1" dirty="0"/>
          </a:p>
          <a:p>
            <a:r>
              <a:rPr lang="en-US" b="1" dirty="0"/>
              <a:t>	The International Space Station</a:t>
            </a:r>
          </a:p>
          <a:p>
            <a:endParaRPr lang="en-US" b="1" dirty="0"/>
          </a:p>
          <a:p>
            <a:r>
              <a:rPr lang="en-US" b="1" dirty="0"/>
              <a:t>	Space Launch capability</a:t>
            </a:r>
          </a:p>
          <a:p>
            <a:endParaRPr lang="en-US" b="1" dirty="0"/>
          </a:p>
          <a:p>
            <a:r>
              <a:rPr lang="en-US" b="1" dirty="0"/>
              <a:t>	Threats from asteroids, comets, and space debris</a:t>
            </a:r>
          </a:p>
        </p:txBody>
      </p:sp>
      <p:pic>
        <p:nvPicPr>
          <p:cNvPr id="3" name="Picture 2">
            <a:extLst>
              <a:ext uri="{FF2B5EF4-FFF2-40B4-BE49-F238E27FC236}">
                <a16:creationId xmlns:a16="http://schemas.microsoft.com/office/drawing/2014/main" id="{613A7858-E297-4CBE-B8FC-D25022053038}"/>
              </a:ext>
            </a:extLst>
          </p:cNvPr>
          <p:cNvPicPr>
            <a:picLocks noChangeAspect="1"/>
          </p:cNvPicPr>
          <p:nvPr/>
        </p:nvPicPr>
        <p:blipFill>
          <a:blip r:embed="rId2"/>
          <a:stretch>
            <a:fillRect/>
          </a:stretch>
        </p:blipFill>
        <p:spPr>
          <a:xfrm>
            <a:off x="7549786" y="1239520"/>
            <a:ext cx="3927385" cy="3927385"/>
          </a:xfrm>
          <a:prstGeom prst="rect">
            <a:avLst/>
          </a:prstGeom>
        </p:spPr>
      </p:pic>
      <p:sp>
        <p:nvSpPr>
          <p:cNvPr id="4" name="TextBox 3">
            <a:extLst>
              <a:ext uri="{FF2B5EF4-FFF2-40B4-BE49-F238E27FC236}">
                <a16:creationId xmlns:a16="http://schemas.microsoft.com/office/drawing/2014/main" id="{4D2CA892-87A4-422F-B4BA-E247FAC533A7}"/>
              </a:ext>
            </a:extLst>
          </p:cNvPr>
          <p:cNvSpPr txBox="1"/>
          <p:nvPr/>
        </p:nvSpPr>
        <p:spPr>
          <a:xfrm>
            <a:off x="106326" y="0"/>
            <a:ext cx="1924493" cy="400110"/>
          </a:xfrm>
          <a:prstGeom prst="rect">
            <a:avLst/>
          </a:prstGeom>
          <a:noFill/>
        </p:spPr>
        <p:txBody>
          <a:bodyPr wrap="square" rtlCol="0">
            <a:spAutoFit/>
          </a:bodyPr>
          <a:lstStyle/>
          <a:p>
            <a:r>
              <a:rPr lang="en-US" sz="2000" b="1" dirty="0">
                <a:solidFill>
                  <a:srgbClr val="FFC000"/>
                </a:solidFill>
              </a:rPr>
              <a:t>US Assets</a:t>
            </a:r>
          </a:p>
        </p:txBody>
      </p:sp>
    </p:spTree>
    <p:extLst>
      <p:ext uri="{BB962C8B-B14F-4D97-AF65-F5344CB8AC3E}">
        <p14:creationId xmlns:p14="http://schemas.microsoft.com/office/powerpoint/2010/main" val="205270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8F9F2D-AD79-4D0F-A2B4-C95E3A500B9E}"/>
              </a:ext>
            </a:extLst>
          </p:cNvPr>
          <p:cNvSpPr txBox="1"/>
          <p:nvPr/>
        </p:nvSpPr>
        <p:spPr>
          <a:xfrm>
            <a:off x="71120" y="1"/>
            <a:ext cx="12049759" cy="2246769"/>
          </a:xfrm>
          <a:prstGeom prst="rect">
            <a:avLst/>
          </a:prstGeom>
          <a:noFill/>
        </p:spPr>
        <p:txBody>
          <a:bodyPr wrap="square" rtlCol="0">
            <a:spAutoFit/>
          </a:bodyPr>
          <a:lstStyle/>
          <a:p>
            <a:pPr algn="ctr"/>
            <a:r>
              <a:rPr lang="en-US" sz="2000" dirty="0"/>
              <a:t>“What would we lose in a satellite war in space?</a:t>
            </a:r>
          </a:p>
          <a:p>
            <a:r>
              <a:rPr lang="en-US" sz="2000" dirty="0"/>
              <a:t> </a:t>
            </a:r>
          </a:p>
          <a:p>
            <a:pPr algn="ctr"/>
            <a:r>
              <a:rPr lang="en-US" sz="2000" dirty="0"/>
              <a:t>TV, radio, credit cards, bank accounts,  a possible economic crash, air ground and sea GPS navigation, weather satellites, cell phones, the internet, the ISS Space Station, air traffic control, clock accuracy, and possibility electricity.                                                                                                                 Say goodbye to your “smart home” and its appliances                                                                           and welcome to WWII technology. “                                                 </a:t>
            </a:r>
          </a:p>
        </p:txBody>
      </p:sp>
      <p:pic>
        <p:nvPicPr>
          <p:cNvPr id="3" name="Picture 2">
            <a:extLst>
              <a:ext uri="{FF2B5EF4-FFF2-40B4-BE49-F238E27FC236}">
                <a16:creationId xmlns:a16="http://schemas.microsoft.com/office/drawing/2014/main" id="{A658927B-2C10-4B35-B3D6-5D93B40C0A3A}"/>
              </a:ext>
            </a:extLst>
          </p:cNvPr>
          <p:cNvPicPr>
            <a:picLocks noChangeAspect="1"/>
          </p:cNvPicPr>
          <p:nvPr/>
        </p:nvPicPr>
        <p:blipFill>
          <a:blip r:embed="rId2"/>
          <a:stretch>
            <a:fillRect/>
          </a:stretch>
        </p:blipFill>
        <p:spPr>
          <a:xfrm>
            <a:off x="2211862" y="2277891"/>
            <a:ext cx="8287114" cy="4666680"/>
          </a:xfrm>
          <a:prstGeom prst="rect">
            <a:avLst/>
          </a:prstGeom>
        </p:spPr>
      </p:pic>
      <p:sp>
        <p:nvSpPr>
          <p:cNvPr id="4" name="Rectangle 3">
            <a:extLst>
              <a:ext uri="{FF2B5EF4-FFF2-40B4-BE49-F238E27FC236}">
                <a16:creationId xmlns:a16="http://schemas.microsoft.com/office/drawing/2014/main" id="{4E452EF7-9D66-4242-B260-E6E61B340C43}"/>
              </a:ext>
            </a:extLst>
          </p:cNvPr>
          <p:cNvSpPr/>
          <p:nvPr/>
        </p:nvSpPr>
        <p:spPr>
          <a:xfrm>
            <a:off x="71120" y="0"/>
            <a:ext cx="1207382" cy="369332"/>
          </a:xfrm>
          <a:prstGeom prst="rect">
            <a:avLst/>
          </a:prstGeom>
        </p:spPr>
        <p:txBody>
          <a:bodyPr wrap="none">
            <a:spAutoFit/>
          </a:bodyPr>
          <a:lstStyle/>
          <a:p>
            <a:r>
              <a:rPr lang="en-US" b="1" dirty="0">
                <a:solidFill>
                  <a:srgbClr val="FFC000"/>
                </a:solidFill>
              </a:rPr>
              <a:t>US Assets</a:t>
            </a:r>
          </a:p>
        </p:txBody>
      </p:sp>
    </p:spTree>
    <p:extLst>
      <p:ext uri="{BB962C8B-B14F-4D97-AF65-F5344CB8AC3E}">
        <p14:creationId xmlns:p14="http://schemas.microsoft.com/office/powerpoint/2010/main" val="3343789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2EDD1B-F670-4341-87EF-05166E354169}"/>
              </a:ext>
            </a:extLst>
          </p:cNvPr>
          <p:cNvSpPr txBox="1"/>
          <p:nvPr/>
        </p:nvSpPr>
        <p:spPr>
          <a:xfrm>
            <a:off x="66266" y="2797699"/>
            <a:ext cx="11980731" cy="3693319"/>
          </a:xfrm>
          <a:prstGeom prst="rect">
            <a:avLst/>
          </a:prstGeom>
          <a:noFill/>
        </p:spPr>
        <p:txBody>
          <a:bodyPr wrap="square" rtlCol="0">
            <a:spAutoFit/>
          </a:bodyPr>
          <a:lstStyle/>
          <a:p>
            <a:r>
              <a:rPr lang="en-US" b="1" dirty="0">
                <a:solidFill>
                  <a:srgbClr val="FFC000"/>
                </a:solidFill>
              </a:rPr>
              <a:t>A Kessler Event</a:t>
            </a:r>
            <a:r>
              <a:rPr lang="en-US" dirty="0"/>
              <a:t>, such as in the film “Gravity”  would be a ”cascade” that would shred satellites.</a:t>
            </a:r>
          </a:p>
          <a:p>
            <a:r>
              <a:rPr lang="en-US" dirty="0"/>
              <a:t>“In 2007 the risks from debris skyrocketed when China launched a missile that destroyed one of its own weather satellites in low-Earth orbit. That test generated a swarm of </a:t>
            </a:r>
            <a:r>
              <a:rPr lang="en-US" b="1" dirty="0">
                <a:solidFill>
                  <a:srgbClr val="FFC000"/>
                </a:solidFill>
              </a:rPr>
              <a:t>long-lived shrapnel </a:t>
            </a:r>
            <a:r>
              <a:rPr lang="en-US" dirty="0"/>
              <a:t>that constitutes nearly </a:t>
            </a:r>
            <a:r>
              <a:rPr lang="en-US" b="1" dirty="0">
                <a:solidFill>
                  <a:srgbClr val="FFC000"/>
                </a:solidFill>
              </a:rPr>
              <a:t>one-sixth</a:t>
            </a:r>
            <a:r>
              <a:rPr lang="en-US" dirty="0"/>
              <a:t> of all the radar-trackable debris in orbit.” In 1985, a US F-15 took out one of our failing satellites in LEO. U.S. Air Force has the “highly maneuverable X-37B robotic space planes.” “</a:t>
            </a:r>
            <a:r>
              <a:rPr lang="en-US" dirty="0">
                <a:solidFill>
                  <a:srgbClr val="FFC000"/>
                </a:solidFill>
              </a:rPr>
              <a:t>’Offensive space </a:t>
            </a:r>
            <a:r>
              <a:rPr lang="en-US" b="1" dirty="0">
                <a:solidFill>
                  <a:srgbClr val="FFC000"/>
                </a:solidFill>
              </a:rPr>
              <a:t>control</a:t>
            </a:r>
            <a:r>
              <a:rPr lang="en-US" dirty="0"/>
              <a:t>’” is a clear reference to weapons. ‘</a:t>
            </a:r>
            <a:r>
              <a:rPr lang="en-US" b="1" dirty="0">
                <a:solidFill>
                  <a:srgbClr val="FFC000"/>
                </a:solidFill>
              </a:rPr>
              <a:t>Active defense</a:t>
            </a:r>
            <a:r>
              <a:rPr lang="en-US" dirty="0"/>
              <a:t>’ is much more nebulous, and refers to undefined offensive countermeasures.” </a:t>
            </a:r>
          </a:p>
          <a:p>
            <a:endParaRPr lang="en-US" dirty="0"/>
          </a:p>
          <a:p>
            <a:r>
              <a:rPr lang="en-US" dirty="0"/>
              <a:t>A </a:t>
            </a:r>
            <a:r>
              <a:rPr lang="en-US" b="1" dirty="0">
                <a:solidFill>
                  <a:srgbClr val="FFC000"/>
                </a:solidFill>
              </a:rPr>
              <a:t>Carrington Event </a:t>
            </a:r>
            <a:r>
              <a:rPr lang="en-US" dirty="0"/>
              <a:t>(such as one in 1859) is a </a:t>
            </a:r>
            <a:r>
              <a:rPr lang="en-US" b="1" dirty="0">
                <a:solidFill>
                  <a:srgbClr val="FFC000"/>
                </a:solidFill>
              </a:rPr>
              <a:t>Solar Storm </a:t>
            </a:r>
            <a:r>
              <a:rPr lang="en-US" dirty="0"/>
              <a:t>which would blind and disrupt satellites, also.</a:t>
            </a:r>
          </a:p>
          <a:p>
            <a:r>
              <a:rPr lang="en-US" dirty="0"/>
              <a:t>     It would wipe out anything with a chip --- computers, cars, phones, appliances.</a:t>
            </a:r>
          </a:p>
          <a:p>
            <a:r>
              <a:rPr lang="en-US" dirty="0"/>
              <a:t>     It would take 11 years for Low Earth Orbit (LEO) to clean itself through attrition. </a:t>
            </a:r>
          </a:p>
          <a:p>
            <a:r>
              <a:rPr lang="en-US" dirty="0"/>
              <a:t>     Meanwhile we would be back to WWII technology.”</a:t>
            </a:r>
            <a:br>
              <a:rPr lang="en-US" dirty="0"/>
            </a:br>
            <a:r>
              <a:rPr lang="en-US" dirty="0"/>
              <a:t>  </a:t>
            </a:r>
          </a:p>
        </p:txBody>
      </p:sp>
      <p:pic>
        <p:nvPicPr>
          <p:cNvPr id="5" name="Picture 4">
            <a:extLst>
              <a:ext uri="{FF2B5EF4-FFF2-40B4-BE49-F238E27FC236}">
                <a16:creationId xmlns:a16="http://schemas.microsoft.com/office/drawing/2014/main" id="{2C357FE3-A1C5-40BD-9909-43473E392C1B}"/>
              </a:ext>
            </a:extLst>
          </p:cNvPr>
          <p:cNvPicPr>
            <a:picLocks noChangeAspect="1"/>
          </p:cNvPicPr>
          <p:nvPr/>
        </p:nvPicPr>
        <p:blipFill>
          <a:blip r:embed="rId2"/>
          <a:stretch>
            <a:fillRect/>
          </a:stretch>
        </p:blipFill>
        <p:spPr>
          <a:xfrm>
            <a:off x="3291840" y="0"/>
            <a:ext cx="4487091" cy="2621209"/>
          </a:xfrm>
          <a:prstGeom prst="rect">
            <a:avLst/>
          </a:prstGeom>
        </p:spPr>
      </p:pic>
      <p:pic>
        <p:nvPicPr>
          <p:cNvPr id="6" name="Picture 5">
            <a:extLst>
              <a:ext uri="{FF2B5EF4-FFF2-40B4-BE49-F238E27FC236}">
                <a16:creationId xmlns:a16="http://schemas.microsoft.com/office/drawing/2014/main" id="{626876A9-F3D1-4694-8B6C-D336329C2D9D}"/>
              </a:ext>
            </a:extLst>
          </p:cNvPr>
          <p:cNvPicPr>
            <a:picLocks noChangeAspect="1"/>
          </p:cNvPicPr>
          <p:nvPr/>
        </p:nvPicPr>
        <p:blipFill>
          <a:blip r:embed="rId3"/>
          <a:stretch>
            <a:fillRect/>
          </a:stretch>
        </p:blipFill>
        <p:spPr>
          <a:xfrm>
            <a:off x="66267" y="486582"/>
            <a:ext cx="3225573" cy="1818050"/>
          </a:xfrm>
          <a:prstGeom prst="rect">
            <a:avLst/>
          </a:prstGeom>
        </p:spPr>
      </p:pic>
      <p:pic>
        <p:nvPicPr>
          <p:cNvPr id="7" name="Picture 6">
            <a:extLst>
              <a:ext uri="{FF2B5EF4-FFF2-40B4-BE49-F238E27FC236}">
                <a16:creationId xmlns:a16="http://schemas.microsoft.com/office/drawing/2014/main" id="{97AB3F84-F892-4DFD-9ED0-4F40B747AA27}"/>
              </a:ext>
            </a:extLst>
          </p:cNvPr>
          <p:cNvPicPr>
            <a:picLocks noChangeAspect="1"/>
          </p:cNvPicPr>
          <p:nvPr/>
        </p:nvPicPr>
        <p:blipFill>
          <a:blip r:embed="rId4"/>
          <a:stretch>
            <a:fillRect/>
          </a:stretch>
        </p:blipFill>
        <p:spPr>
          <a:xfrm>
            <a:off x="7999910" y="-718388"/>
            <a:ext cx="3429000" cy="3429000"/>
          </a:xfrm>
          <a:prstGeom prst="rect">
            <a:avLst/>
          </a:prstGeom>
        </p:spPr>
      </p:pic>
    </p:spTree>
    <p:extLst>
      <p:ext uri="{BB962C8B-B14F-4D97-AF65-F5344CB8AC3E}">
        <p14:creationId xmlns:p14="http://schemas.microsoft.com/office/powerpoint/2010/main" val="612571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EEB49A-4EC6-4DF0-BFD3-D17C02087871}"/>
              </a:ext>
            </a:extLst>
          </p:cNvPr>
          <p:cNvPicPr>
            <a:picLocks noChangeAspect="1"/>
          </p:cNvPicPr>
          <p:nvPr/>
        </p:nvPicPr>
        <p:blipFill>
          <a:blip r:embed="rId2"/>
          <a:stretch>
            <a:fillRect/>
          </a:stretch>
        </p:blipFill>
        <p:spPr>
          <a:xfrm>
            <a:off x="1524422" y="1483324"/>
            <a:ext cx="9143156" cy="5047784"/>
          </a:xfrm>
          <a:prstGeom prst="rect">
            <a:avLst/>
          </a:prstGeom>
        </p:spPr>
      </p:pic>
      <p:sp>
        <p:nvSpPr>
          <p:cNvPr id="3" name="TextBox 2">
            <a:extLst>
              <a:ext uri="{FF2B5EF4-FFF2-40B4-BE49-F238E27FC236}">
                <a16:creationId xmlns:a16="http://schemas.microsoft.com/office/drawing/2014/main" id="{069D5E70-99A0-411C-9B1A-E98920A8304B}"/>
              </a:ext>
            </a:extLst>
          </p:cNvPr>
          <p:cNvSpPr txBox="1"/>
          <p:nvPr/>
        </p:nvSpPr>
        <p:spPr>
          <a:xfrm>
            <a:off x="0" y="64666"/>
            <a:ext cx="11988800" cy="461665"/>
          </a:xfrm>
          <a:prstGeom prst="rect">
            <a:avLst/>
          </a:prstGeom>
          <a:noFill/>
        </p:spPr>
        <p:txBody>
          <a:bodyPr wrap="square" rtlCol="0">
            <a:spAutoFit/>
          </a:bodyPr>
          <a:lstStyle/>
          <a:p>
            <a:r>
              <a:rPr lang="en-US" sz="2400" b="1">
                <a:solidFill>
                  <a:srgbClr val="FFC000"/>
                </a:solidFill>
              </a:rPr>
              <a:t>US</a:t>
            </a:r>
            <a:endParaRPr lang="en-US" sz="2400" b="1" dirty="0">
              <a:solidFill>
                <a:srgbClr val="FFC000"/>
              </a:solidFill>
            </a:endParaRPr>
          </a:p>
        </p:txBody>
      </p:sp>
      <p:sp>
        <p:nvSpPr>
          <p:cNvPr id="4" name="TextBox 3">
            <a:extLst>
              <a:ext uri="{FF2B5EF4-FFF2-40B4-BE49-F238E27FC236}">
                <a16:creationId xmlns:a16="http://schemas.microsoft.com/office/drawing/2014/main" id="{91067D34-EADF-423B-BA97-7F7D68238AD6}"/>
              </a:ext>
            </a:extLst>
          </p:cNvPr>
          <p:cNvSpPr txBox="1"/>
          <p:nvPr/>
        </p:nvSpPr>
        <p:spPr>
          <a:xfrm>
            <a:off x="10006150" y="2853054"/>
            <a:ext cx="2055222" cy="2308324"/>
          </a:xfrm>
          <a:prstGeom prst="rect">
            <a:avLst/>
          </a:prstGeom>
          <a:noFill/>
        </p:spPr>
        <p:txBody>
          <a:bodyPr wrap="square" rtlCol="0">
            <a:spAutoFit/>
          </a:bodyPr>
          <a:lstStyle/>
          <a:p>
            <a:r>
              <a:rPr lang="en-US" sz="2400" dirty="0"/>
              <a:t>These orbit at 22,000 so </a:t>
            </a:r>
            <a:r>
              <a:rPr lang="en-US" sz="2400" b="1" dirty="0"/>
              <a:t>are in range </a:t>
            </a:r>
            <a:r>
              <a:rPr lang="en-US" sz="2400" dirty="0"/>
              <a:t>of liquid fueled rockets.</a:t>
            </a:r>
          </a:p>
        </p:txBody>
      </p:sp>
      <p:sp>
        <p:nvSpPr>
          <p:cNvPr id="5" name="TextBox 4">
            <a:extLst>
              <a:ext uri="{FF2B5EF4-FFF2-40B4-BE49-F238E27FC236}">
                <a16:creationId xmlns:a16="http://schemas.microsoft.com/office/drawing/2014/main" id="{CE26266C-050E-4124-8AC0-94C9CED420FE}"/>
              </a:ext>
            </a:extLst>
          </p:cNvPr>
          <p:cNvSpPr txBox="1"/>
          <p:nvPr/>
        </p:nvSpPr>
        <p:spPr>
          <a:xfrm>
            <a:off x="203200" y="1800815"/>
            <a:ext cx="1743740" cy="2677656"/>
          </a:xfrm>
          <a:prstGeom prst="rect">
            <a:avLst/>
          </a:prstGeom>
          <a:noFill/>
        </p:spPr>
        <p:txBody>
          <a:bodyPr wrap="square" rtlCol="0">
            <a:spAutoFit/>
          </a:bodyPr>
          <a:lstStyle/>
          <a:p>
            <a:r>
              <a:rPr lang="en-US" sz="2400" dirty="0"/>
              <a:t>These are too high for ICBMs (solid fueled rockets) to reach.</a:t>
            </a:r>
          </a:p>
        </p:txBody>
      </p:sp>
      <p:sp>
        <p:nvSpPr>
          <p:cNvPr id="6" name="TextBox 5">
            <a:extLst>
              <a:ext uri="{FF2B5EF4-FFF2-40B4-BE49-F238E27FC236}">
                <a16:creationId xmlns:a16="http://schemas.microsoft.com/office/drawing/2014/main" id="{54020808-7298-432F-BDAE-2334B6D59CF9}"/>
              </a:ext>
            </a:extLst>
          </p:cNvPr>
          <p:cNvSpPr txBox="1"/>
          <p:nvPr/>
        </p:nvSpPr>
        <p:spPr>
          <a:xfrm>
            <a:off x="3735977" y="348343"/>
            <a:ext cx="5399314" cy="400110"/>
          </a:xfrm>
          <a:prstGeom prst="rect">
            <a:avLst/>
          </a:prstGeom>
          <a:noFill/>
        </p:spPr>
        <p:txBody>
          <a:bodyPr wrap="square" rtlCol="0">
            <a:spAutoFit/>
          </a:bodyPr>
          <a:lstStyle/>
          <a:p>
            <a:r>
              <a:rPr lang="en-US" sz="2000" b="1" dirty="0">
                <a:solidFill>
                  <a:srgbClr val="FFC000"/>
                </a:solidFill>
              </a:rPr>
              <a:t>GPS System (Global Positioning System)</a:t>
            </a:r>
          </a:p>
        </p:txBody>
      </p:sp>
    </p:spTree>
    <p:extLst>
      <p:ext uri="{BB962C8B-B14F-4D97-AF65-F5344CB8AC3E}">
        <p14:creationId xmlns:p14="http://schemas.microsoft.com/office/powerpoint/2010/main" val="79813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1764D8-132D-4C84-B4ED-10438DB4620D}"/>
              </a:ext>
            </a:extLst>
          </p:cNvPr>
          <p:cNvPicPr>
            <a:picLocks noChangeAspect="1"/>
          </p:cNvPicPr>
          <p:nvPr/>
        </p:nvPicPr>
        <p:blipFill>
          <a:blip r:embed="rId2"/>
          <a:stretch>
            <a:fillRect/>
          </a:stretch>
        </p:blipFill>
        <p:spPr>
          <a:xfrm>
            <a:off x="363034" y="760223"/>
            <a:ext cx="11101433" cy="6250107"/>
          </a:xfrm>
          <a:prstGeom prst="rect">
            <a:avLst/>
          </a:prstGeom>
        </p:spPr>
      </p:pic>
      <p:sp>
        <p:nvSpPr>
          <p:cNvPr id="3" name="TextBox 2">
            <a:extLst>
              <a:ext uri="{FF2B5EF4-FFF2-40B4-BE49-F238E27FC236}">
                <a16:creationId xmlns:a16="http://schemas.microsoft.com/office/drawing/2014/main" id="{AD04DDA3-88B9-40A6-9629-306AF94211B7}"/>
              </a:ext>
            </a:extLst>
          </p:cNvPr>
          <p:cNvSpPr txBox="1"/>
          <p:nvPr/>
        </p:nvSpPr>
        <p:spPr>
          <a:xfrm>
            <a:off x="629920" y="52337"/>
            <a:ext cx="11409680" cy="707886"/>
          </a:xfrm>
          <a:prstGeom prst="rect">
            <a:avLst/>
          </a:prstGeom>
          <a:noFill/>
        </p:spPr>
        <p:txBody>
          <a:bodyPr wrap="square" rtlCol="0">
            <a:spAutoFit/>
          </a:bodyPr>
          <a:lstStyle/>
          <a:p>
            <a:pPr algn="ctr"/>
            <a:r>
              <a:rPr lang="en-US" sz="2000" dirty="0"/>
              <a:t>The Air Force, the Military,  and Air Force Auxiliary  (Civil Air Patrol) use this system                      as well as other nations on Earth</a:t>
            </a:r>
          </a:p>
        </p:txBody>
      </p:sp>
      <p:sp>
        <p:nvSpPr>
          <p:cNvPr id="4" name="Rectangle 3">
            <a:extLst>
              <a:ext uri="{FF2B5EF4-FFF2-40B4-BE49-F238E27FC236}">
                <a16:creationId xmlns:a16="http://schemas.microsoft.com/office/drawing/2014/main" id="{8F7750E5-66BC-4CBA-906C-EDA3164CE78D}"/>
              </a:ext>
            </a:extLst>
          </p:cNvPr>
          <p:cNvSpPr/>
          <p:nvPr/>
        </p:nvSpPr>
        <p:spPr>
          <a:xfrm>
            <a:off x="0" y="41657"/>
            <a:ext cx="452368" cy="369332"/>
          </a:xfrm>
          <a:prstGeom prst="rect">
            <a:avLst/>
          </a:prstGeom>
        </p:spPr>
        <p:txBody>
          <a:bodyPr wrap="none">
            <a:spAutoFit/>
          </a:bodyPr>
          <a:lstStyle/>
          <a:p>
            <a:r>
              <a:rPr lang="en-US" b="1" dirty="0">
                <a:solidFill>
                  <a:srgbClr val="FFC000"/>
                </a:solidFill>
              </a:rPr>
              <a:t>US</a:t>
            </a:r>
          </a:p>
        </p:txBody>
      </p:sp>
    </p:spTree>
    <p:extLst>
      <p:ext uri="{BB962C8B-B14F-4D97-AF65-F5344CB8AC3E}">
        <p14:creationId xmlns:p14="http://schemas.microsoft.com/office/powerpoint/2010/main" val="2812078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9F80E-5AC9-4EE6-8727-612AAEFD8361}"/>
              </a:ext>
            </a:extLst>
          </p:cNvPr>
          <p:cNvPicPr>
            <a:picLocks noChangeAspect="1"/>
          </p:cNvPicPr>
          <p:nvPr/>
        </p:nvPicPr>
        <p:blipFill>
          <a:blip r:embed="rId2"/>
          <a:stretch>
            <a:fillRect/>
          </a:stretch>
        </p:blipFill>
        <p:spPr>
          <a:xfrm>
            <a:off x="1524422" y="875301"/>
            <a:ext cx="7706700" cy="3617741"/>
          </a:xfrm>
          <a:prstGeom prst="rect">
            <a:avLst/>
          </a:prstGeom>
        </p:spPr>
      </p:pic>
      <p:pic>
        <p:nvPicPr>
          <p:cNvPr id="4" name="Picture 3">
            <a:extLst>
              <a:ext uri="{FF2B5EF4-FFF2-40B4-BE49-F238E27FC236}">
                <a16:creationId xmlns:a16="http://schemas.microsoft.com/office/drawing/2014/main" id="{E9BC19B1-BC2E-4F1E-B89B-734436E4CFE8}"/>
              </a:ext>
            </a:extLst>
          </p:cNvPr>
          <p:cNvPicPr>
            <a:picLocks noChangeAspect="1"/>
          </p:cNvPicPr>
          <p:nvPr/>
        </p:nvPicPr>
        <p:blipFill>
          <a:blip r:embed="rId3"/>
          <a:stretch>
            <a:fillRect/>
          </a:stretch>
        </p:blipFill>
        <p:spPr>
          <a:xfrm>
            <a:off x="7308248" y="3672210"/>
            <a:ext cx="3359331" cy="3359331"/>
          </a:xfrm>
          <a:prstGeom prst="rect">
            <a:avLst/>
          </a:prstGeom>
        </p:spPr>
      </p:pic>
      <p:sp>
        <p:nvSpPr>
          <p:cNvPr id="5" name="TextBox 4">
            <a:extLst>
              <a:ext uri="{FF2B5EF4-FFF2-40B4-BE49-F238E27FC236}">
                <a16:creationId xmlns:a16="http://schemas.microsoft.com/office/drawing/2014/main" id="{9855C1F8-AB6A-4C9B-9C09-A57E06FE7E98}"/>
              </a:ext>
            </a:extLst>
          </p:cNvPr>
          <p:cNvSpPr txBox="1"/>
          <p:nvPr/>
        </p:nvSpPr>
        <p:spPr>
          <a:xfrm>
            <a:off x="4463837" y="267278"/>
            <a:ext cx="5688821" cy="534442"/>
          </a:xfrm>
          <a:prstGeom prst="rect">
            <a:avLst/>
          </a:prstGeom>
          <a:noFill/>
        </p:spPr>
        <p:txBody>
          <a:bodyPr wrap="square" rtlCol="0">
            <a:spAutoFit/>
          </a:bodyPr>
          <a:lstStyle/>
          <a:p>
            <a:r>
              <a:rPr lang="en-US" sz="2873" dirty="0"/>
              <a:t>Emergency Beacons</a:t>
            </a:r>
          </a:p>
        </p:txBody>
      </p:sp>
      <p:sp>
        <p:nvSpPr>
          <p:cNvPr id="6" name="TextBox 5">
            <a:extLst>
              <a:ext uri="{FF2B5EF4-FFF2-40B4-BE49-F238E27FC236}">
                <a16:creationId xmlns:a16="http://schemas.microsoft.com/office/drawing/2014/main" id="{BF630E83-F264-42B7-90E3-115F839BDDA5}"/>
              </a:ext>
            </a:extLst>
          </p:cNvPr>
          <p:cNvSpPr txBox="1"/>
          <p:nvPr/>
        </p:nvSpPr>
        <p:spPr>
          <a:xfrm>
            <a:off x="1939227" y="1973454"/>
            <a:ext cx="1772769" cy="534442"/>
          </a:xfrm>
          <a:prstGeom prst="rect">
            <a:avLst/>
          </a:prstGeom>
          <a:noFill/>
        </p:spPr>
        <p:txBody>
          <a:bodyPr wrap="square" rtlCol="0">
            <a:spAutoFit/>
          </a:bodyPr>
          <a:lstStyle/>
          <a:p>
            <a:r>
              <a:rPr lang="en-US" sz="2873" dirty="0" err="1">
                <a:solidFill>
                  <a:schemeClr val="bg1"/>
                </a:solidFill>
              </a:rPr>
              <a:t>Personal</a:t>
            </a:r>
            <a:r>
              <a:rPr lang="en-US" sz="2873" dirty="0" err="1"/>
              <a:t>l</a:t>
            </a:r>
            <a:endParaRPr lang="en-US" sz="2873" dirty="0"/>
          </a:p>
        </p:txBody>
      </p:sp>
      <p:sp>
        <p:nvSpPr>
          <p:cNvPr id="7" name="TextBox 6">
            <a:extLst>
              <a:ext uri="{FF2B5EF4-FFF2-40B4-BE49-F238E27FC236}">
                <a16:creationId xmlns:a16="http://schemas.microsoft.com/office/drawing/2014/main" id="{D8D857F6-6238-4BFF-BDB2-A5A1C4F1A797}"/>
              </a:ext>
            </a:extLst>
          </p:cNvPr>
          <p:cNvSpPr txBox="1"/>
          <p:nvPr/>
        </p:nvSpPr>
        <p:spPr>
          <a:xfrm>
            <a:off x="7453972" y="3960922"/>
            <a:ext cx="2025308" cy="534442"/>
          </a:xfrm>
          <a:prstGeom prst="rect">
            <a:avLst/>
          </a:prstGeom>
          <a:noFill/>
        </p:spPr>
        <p:txBody>
          <a:bodyPr wrap="square" rtlCol="0">
            <a:spAutoFit/>
          </a:bodyPr>
          <a:lstStyle/>
          <a:p>
            <a:r>
              <a:rPr lang="en-US" sz="2873" dirty="0">
                <a:solidFill>
                  <a:schemeClr val="bg1"/>
                </a:solidFill>
              </a:rPr>
              <a:t>Aircraft</a:t>
            </a:r>
          </a:p>
        </p:txBody>
      </p:sp>
      <p:sp>
        <p:nvSpPr>
          <p:cNvPr id="8" name="TextBox 7">
            <a:extLst>
              <a:ext uri="{FF2B5EF4-FFF2-40B4-BE49-F238E27FC236}">
                <a16:creationId xmlns:a16="http://schemas.microsoft.com/office/drawing/2014/main" id="{883B5D20-63E9-46F4-84CF-818600BE6AD4}"/>
              </a:ext>
            </a:extLst>
          </p:cNvPr>
          <p:cNvSpPr txBox="1"/>
          <p:nvPr/>
        </p:nvSpPr>
        <p:spPr>
          <a:xfrm>
            <a:off x="2340396" y="992630"/>
            <a:ext cx="4476964" cy="534442"/>
          </a:xfrm>
          <a:prstGeom prst="rect">
            <a:avLst/>
          </a:prstGeom>
          <a:noFill/>
        </p:spPr>
        <p:txBody>
          <a:bodyPr wrap="square" rtlCol="0">
            <a:spAutoFit/>
          </a:bodyPr>
          <a:lstStyle/>
          <a:p>
            <a:r>
              <a:rPr lang="en-US" sz="2873" dirty="0">
                <a:solidFill>
                  <a:schemeClr val="bg1"/>
                </a:solidFill>
              </a:rPr>
              <a:t>EPIRBS – Ship Beacons</a:t>
            </a:r>
          </a:p>
        </p:txBody>
      </p:sp>
      <p:sp>
        <p:nvSpPr>
          <p:cNvPr id="2" name="Rectangle 1">
            <a:extLst>
              <a:ext uri="{FF2B5EF4-FFF2-40B4-BE49-F238E27FC236}">
                <a16:creationId xmlns:a16="http://schemas.microsoft.com/office/drawing/2014/main" id="{721343EF-505C-477B-80CD-20D7111D4005}"/>
              </a:ext>
            </a:extLst>
          </p:cNvPr>
          <p:cNvSpPr/>
          <p:nvPr/>
        </p:nvSpPr>
        <p:spPr>
          <a:xfrm>
            <a:off x="69907" y="0"/>
            <a:ext cx="452368" cy="369332"/>
          </a:xfrm>
          <a:prstGeom prst="rect">
            <a:avLst/>
          </a:prstGeom>
        </p:spPr>
        <p:txBody>
          <a:bodyPr wrap="none">
            <a:spAutoFit/>
          </a:bodyPr>
          <a:lstStyle/>
          <a:p>
            <a:r>
              <a:rPr lang="en-US" b="1" dirty="0">
                <a:solidFill>
                  <a:srgbClr val="FFC000"/>
                </a:solidFill>
              </a:rPr>
              <a:t>US</a:t>
            </a:r>
          </a:p>
        </p:txBody>
      </p:sp>
    </p:spTree>
    <p:extLst>
      <p:ext uri="{BB962C8B-B14F-4D97-AF65-F5344CB8AC3E}">
        <p14:creationId xmlns:p14="http://schemas.microsoft.com/office/powerpoint/2010/main" val="453389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35AE2-417A-4F7E-A6B2-557E2A9B3DBA}"/>
              </a:ext>
            </a:extLst>
          </p:cNvPr>
          <p:cNvSpPr txBox="1"/>
          <p:nvPr/>
        </p:nvSpPr>
        <p:spPr>
          <a:xfrm>
            <a:off x="2396743" y="208323"/>
            <a:ext cx="6688260" cy="1418658"/>
          </a:xfrm>
          <a:prstGeom prst="rect">
            <a:avLst/>
          </a:prstGeom>
          <a:noFill/>
        </p:spPr>
        <p:txBody>
          <a:bodyPr wrap="square" rtlCol="0">
            <a:spAutoFit/>
          </a:bodyPr>
          <a:lstStyle/>
          <a:p>
            <a:pPr algn="ctr"/>
            <a:r>
              <a:rPr lang="en-US" sz="2873" dirty="0"/>
              <a:t>The SARSAT-COSPAS </a:t>
            </a:r>
          </a:p>
          <a:p>
            <a:pPr algn="ctr"/>
            <a:r>
              <a:rPr lang="en-US" sz="2873" dirty="0"/>
              <a:t>(US/Russian) Search and Rescue Satellite System </a:t>
            </a:r>
          </a:p>
        </p:txBody>
      </p:sp>
      <p:pic>
        <p:nvPicPr>
          <p:cNvPr id="3" name="Picture 2">
            <a:extLst>
              <a:ext uri="{FF2B5EF4-FFF2-40B4-BE49-F238E27FC236}">
                <a16:creationId xmlns:a16="http://schemas.microsoft.com/office/drawing/2014/main" id="{A3A65EC0-10D7-4D94-AD5E-BFC2FD4051D2}"/>
              </a:ext>
            </a:extLst>
          </p:cNvPr>
          <p:cNvPicPr>
            <a:picLocks noChangeAspect="1"/>
          </p:cNvPicPr>
          <p:nvPr/>
        </p:nvPicPr>
        <p:blipFill>
          <a:blip r:embed="rId2"/>
          <a:stretch>
            <a:fillRect/>
          </a:stretch>
        </p:blipFill>
        <p:spPr>
          <a:xfrm>
            <a:off x="8681367" y="0"/>
            <a:ext cx="1986211" cy="1489658"/>
          </a:xfrm>
          <a:prstGeom prst="rect">
            <a:avLst/>
          </a:prstGeom>
        </p:spPr>
      </p:pic>
      <p:pic>
        <p:nvPicPr>
          <p:cNvPr id="4" name="Picture 3">
            <a:extLst>
              <a:ext uri="{FF2B5EF4-FFF2-40B4-BE49-F238E27FC236}">
                <a16:creationId xmlns:a16="http://schemas.microsoft.com/office/drawing/2014/main" id="{48F8A9B2-B742-4473-81B8-EA01DBE7EE59}"/>
              </a:ext>
            </a:extLst>
          </p:cNvPr>
          <p:cNvPicPr>
            <a:picLocks noChangeAspect="1"/>
          </p:cNvPicPr>
          <p:nvPr/>
        </p:nvPicPr>
        <p:blipFill>
          <a:blip r:embed="rId3"/>
          <a:stretch>
            <a:fillRect/>
          </a:stretch>
        </p:blipFill>
        <p:spPr>
          <a:xfrm>
            <a:off x="-3994599" y="1764301"/>
            <a:ext cx="13580722" cy="4585699"/>
          </a:xfrm>
          <a:prstGeom prst="rect">
            <a:avLst/>
          </a:prstGeom>
        </p:spPr>
      </p:pic>
      <p:pic>
        <p:nvPicPr>
          <p:cNvPr id="5" name="Picture 4">
            <a:extLst>
              <a:ext uri="{FF2B5EF4-FFF2-40B4-BE49-F238E27FC236}">
                <a16:creationId xmlns:a16="http://schemas.microsoft.com/office/drawing/2014/main" id="{5A36D620-7F7D-43B8-85D2-DF4FEC4C188E}"/>
              </a:ext>
            </a:extLst>
          </p:cNvPr>
          <p:cNvPicPr>
            <a:picLocks noChangeAspect="1"/>
          </p:cNvPicPr>
          <p:nvPr/>
        </p:nvPicPr>
        <p:blipFill>
          <a:blip r:embed="rId4"/>
          <a:stretch>
            <a:fillRect/>
          </a:stretch>
        </p:blipFill>
        <p:spPr>
          <a:xfrm>
            <a:off x="5415486" y="1764301"/>
            <a:ext cx="6531761" cy="4057377"/>
          </a:xfrm>
          <a:prstGeom prst="rect">
            <a:avLst/>
          </a:prstGeom>
        </p:spPr>
      </p:pic>
      <p:sp>
        <p:nvSpPr>
          <p:cNvPr id="6" name="Rectangle 5">
            <a:extLst>
              <a:ext uri="{FF2B5EF4-FFF2-40B4-BE49-F238E27FC236}">
                <a16:creationId xmlns:a16="http://schemas.microsoft.com/office/drawing/2014/main" id="{E3FDC271-8DAE-4EBE-8991-38CAF7D459AA}"/>
              </a:ext>
            </a:extLst>
          </p:cNvPr>
          <p:cNvSpPr/>
          <p:nvPr/>
        </p:nvSpPr>
        <p:spPr>
          <a:xfrm>
            <a:off x="127384" y="208323"/>
            <a:ext cx="452368" cy="369332"/>
          </a:xfrm>
          <a:prstGeom prst="rect">
            <a:avLst/>
          </a:prstGeom>
        </p:spPr>
        <p:txBody>
          <a:bodyPr wrap="none">
            <a:spAutoFit/>
          </a:bodyPr>
          <a:lstStyle/>
          <a:p>
            <a:r>
              <a:rPr lang="en-US" b="1" dirty="0">
                <a:solidFill>
                  <a:srgbClr val="FFC000"/>
                </a:solidFill>
              </a:rPr>
              <a:t>US</a:t>
            </a:r>
          </a:p>
        </p:txBody>
      </p:sp>
    </p:spTree>
    <p:extLst>
      <p:ext uri="{BB962C8B-B14F-4D97-AF65-F5344CB8AC3E}">
        <p14:creationId xmlns:p14="http://schemas.microsoft.com/office/powerpoint/2010/main" val="3343919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7DD163-0C2F-42BB-9AF2-76326D723DF5}"/>
              </a:ext>
            </a:extLst>
          </p:cNvPr>
          <p:cNvSpPr/>
          <p:nvPr/>
        </p:nvSpPr>
        <p:spPr>
          <a:xfrm>
            <a:off x="324123" y="468095"/>
            <a:ext cx="11259670" cy="6217087"/>
          </a:xfrm>
          <a:prstGeom prst="rect">
            <a:avLst/>
          </a:prstGeom>
        </p:spPr>
        <p:txBody>
          <a:bodyPr wrap="square">
            <a:spAutoFit/>
          </a:bodyPr>
          <a:lstStyle/>
          <a:p>
            <a:pPr algn="ctr"/>
            <a:endParaRPr lang="en-US" sz="2000" dirty="0"/>
          </a:p>
          <a:p>
            <a:pPr algn="ctr"/>
            <a:r>
              <a:rPr lang="en-US" sz="2000" dirty="0"/>
              <a:t>“ The fourth Lockheed Martin-built GPS III satellite launched Nov. 5, 2020, from the SpaceX Falcon 9 rocket at Cape Canaveral Air Force Station in Florida. It joins the global positioning satellite constellation that provides positioning, navigation and timing signals for more than 4 billion military, civil and commercial users. (Lockheed Martin)</a:t>
            </a:r>
          </a:p>
          <a:p>
            <a:pPr algn="ctr"/>
            <a:endParaRPr lang="en-US" sz="2000" dirty="0"/>
          </a:p>
          <a:p>
            <a:pPr algn="ctr"/>
            <a:r>
              <a:rPr lang="en-US" sz="2000" dirty="0"/>
              <a:t>GPS … as in THE GPS?</a:t>
            </a:r>
          </a:p>
          <a:p>
            <a:pPr algn="ctr"/>
            <a:endParaRPr lang="en-US" sz="2000" dirty="0"/>
          </a:p>
          <a:p>
            <a:pPr algn="ctr"/>
            <a:r>
              <a:rPr lang="en-US" sz="2000" dirty="0"/>
              <a:t>Yes, these Lockheed Martin-built satellites are helping to modernize the constellation by providing three times better accuracy and up to eight times improved anti-jamming capabilities to the U.S. Space Force … while also showing civilians everywhere how to navigate to the closest pizza place.</a:t>
            </a:r>
          </a:p>
          <a:p>
            <a:pPr algn="ctr"/>
            <a:endParaRPr lang="en-US" sz="2000" dirty="0"/>
          </a:p>
          <a:p>
            <a:pPr algn="ctr"/>
            <a:r>
              <a:rPr lang="en-US" sz="2000" dirty="0"/>
              <a:t> </a:t>
            </a:r>
          </a:p>
          <a:p>
            <a:pPr algn="ctr"/>
            <a:endParaRPr lang="en-US" sz="2000" dirty="0"/>
          </a:p>
          <a:p>
            <a:pPr algn="ctr"/>
            <a:r>
              <a:rPr lang="en-US" sz="2000" dirty="0"/>
              <a:t>What’s next for GPS?</a:t>
            </a:r>
          </a:p>
          <a:p>
            <a:pPr algn="ctr"/>
            <a:endParaRPr lang="en-US" sz="2000" dirty="0"/>
          </a:p>
          <a:p>
            <a:pPr algn="ctr"/>
            <a:r>
              <a:rPr lang="en-US" sz="2000" dirty="0"/>
              <a:t>The fourth and fifth GPS III satellites are ready for launch, while satellites 6-8 are fully-assembled and now being tested. Look for SV04’s launch later this year .”</a:t>
            </a:r>
          </a:p>
          <a:p>
            <a:endParaRPr lang="en-US" dirty="0"/>
          </a:p>
        </p:txBody>
      </p:sp>
    </p:spTree>
    <p:extLst>
      <p:ext uri="{BB962C8B-B14F-4D97-AF65-F5344CB8AC3E}">
        <p14:creationId xmlns:p14="http://schemas.microsoft.com/office/powerpoint/2010/main" val="3482551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2CFA15-9826-41D5-B858-7D02C54C0AA1}"/>
              </a:ext>
            </a:extLst>
          </p:cNvPr>
          <p:cNvSpPr/>
          <p:nvPr/>
        </p:nvSpPr>
        <p:spPr>
          <a:xfrm>
            <a:off x="583475" y="4775873"/>
            <a:ext cx="10371908" cy="1754326"/>
          </a:xfrm>
          <a:prstGeom prst="rect">
            <a:avLst/>
          </a:prstGeom>
        </p:spPr>
        <p:txBody>
          <a:bodyPr wrap="square">
            <a:spAutoFit/>
          </a:bodyPr>
          <a:lstStyle/>
          <a:p>
            <a:pPr algn="ctr"/>
            <a:r>
              <a:rPr lang="en-US" dirty="0"/>
              <a:t>“The U.S Space Force's Space and Missile Systems Center, located at the Los Angeles Air Force Base, California, is the U.S. Air Force's center of excellence for acquiring and developing military space systems. Its portfolio includes the </a:t>
            </a:r>
            <a:r>
              <a:rPr lang="en-US" b="1" dirty="0"/>
              <a:t>Global Positioning System, military satellite communications, defense meteorological satellites, space launch and range systems, satellite control networks, space based infrared systems, and space situational awareness capabilities.”</a:t>
            </a:r>
          </a:p>
        </p:txBody>
      </p:sp>
      <p:pic>
        <p:nvPicPr>
          <p:cNvPr id="3" name="Picture 2">
            <a:extLst>
              <a:ext uri="{FF2B5EF4-FFF2-40B4-BE49-F238E27FC236}">
                <a16:creationId xmlns:a16="http://schemas.microsoft.com/office/drawing/2014/main" id="{38B3957B-C44D-4750-B97B-4A35581C22F7}"/>
              </a:ext>
            </a:extLst>
          </p:cNvPr>
          <p:cNvPicPr>
            <a:picLocks noChangeAspect="1"/>
          </p:cNvPicPr>
          <p:nvPr/>
        </p:nvPicPr>
        <p:blipFill>
          <a:blip r:embed="rId2"/>
          <a:stretch>
            <a:fillRect/>
          </a:stretch>
        </p:blipFill>
        <p:spPr>
          <a:xfrm>
            <a:off x="2804160" y="112508"/>
            <a:ext cx="5396049" cy="4496708"/>
          </a:xfrm>
          <a:prstGeom prst="rect">
            <a:avLst/>
          </a:prstGeom>
        </p:spPr>
      </p:pic>
      <p:sp>
        <p:nvSpPr>
          <p:cNvPr id="4" name="TextBox 3">
            <a:extLst>
              <a:ext uri="{FF2B5EF4-FFF2-40B4-BE49-F238E27FC236}">
                <a16:creationId xmlns:a16="http://schemas.microsoft.com/office/drawing/2014/main" id="{FB9FDECF-7D67-40E7-830F-19552E04969D}"/>
              </a:ext>
            </a:extLst>
          </p:cNvPr>
          <p:cNvSpPr txBox="1"/>
          <p:nvPr/>
        </p:nvSpPr>
        <p:spPr>
          <a:xfrm>
            <a:off x="233499" y="2021791"/>
            <a:ext cx="2413907" cy="1754326"/>
          </a:xfrm>
          <a:prstGeom prst="rect">
            <a:avLst/>
          </a:prstGeom>
          <a:noFill/>
        </p:spPr>
        <p:txBody>
          <a:bodyPr wrap="square" rtlCol="0">
            <a:spAutoFit/>
          </a:bodyPr>
          <a:lstStyle/>
          <a:p>
            <a:r>
              <a:rPr lang="en-US" dirty="0"/>
              <a:t>Coming soon…Software had to be redone because system had been sold to a </a:t>
            </a:r>
            <a:r>
              <a:rPr lang="en-US" b="1" dirty="0"/>
              <a:t>Chinese</a:t>
            </a:r>
            <a:r>
              <a:rPr lang="en-US" dirty="0"/>
              <a:t> company.</a:t>
            </a:r>
          </a:p>
        </p:txBody>
      </p:sp>
      <p:sp>
        <p:nvSpPr>
          <p:cNvPr id="5" name="Rectangle 4">
            <a:extLst>
              <a:ext uri="{FF2B5EF4-FFF2-40B4-BE49-F238E27FC236}">
                <a16:creationId xmlns:a16="http://schemas.microsoft.com/office/drawing/2014/main" id="{32345A5B-9EEF-4961-BD2F-17B946E704D6}"/>
              </a:ext>
            </a:extLst>
          </p:cNvPr>
          <p:cNvSpPr/>
          <p:nvPr/>
        </p:nvSpPr>
        <p:spPr>
          <a:xfrm>
            <a:off x="8673736" y="837367"/>
            <a:ext cx="3065418" cy="3693319"/>
          </a:xfrm>
          <a:prstGeom prst="rect">
            <a:avLst/>
          </a:prstGeom>
        </p:spPr>
        <p:txBody>
          <a:bodyPr wrap="square">
            <a:spAutoFit/>
          </a:bodyPr>
          <a:lstStyle/>
          <a:p>
            <a:r>
              <a:rPr lang="en-US" dirty="0"/>
              <a:t>“The OCX program is part of the GPS Enterprise Modernization. OCX will deliver two-times more satellite capacity, modern cyber secure infrastructure, improved accuracy, globally deployed modernized receivers with anti-jam capabilities and improved availability in difficult terrain.”</a:t>
            </a:r>
          </a:p>
        </p:txBody>
      </p:sp>
      <p:sp>
        <p:nvSpPr>
          <p:cNvPr id="6" name="Rectangle 5">
            <a:extLst>
              <a:ext uri="{FF2B5EF4-FFF2-40B4-BE49-F238E27FC236}">
                <a16:creationId xmlns:a16="http://schemas.microsoft.com/office/drawing/2014/main" id="{5D9C4320-FA70-4C1B-9827-C9FDADE0C2E9}"/>
              </a:ext>
            </a:extLst>
          </p:cNvPr>
          <p:cNvSpPr/>
          <p:nvPr/>
        </p:nvSpPr>
        <p:spPr>
          <a:xfrm>
            <a:off x="131107" y="112508"/>
            <a:ext cx="452368" cy="369332"/>
          </a:xfrm>
          <a:prstGeom prst="rect">
            <a:avLst/>
          </a:prstGeom>
        </p:spPr>
        <p:txBody>
          <a:bodyPr wrap="none">
            <a:spAutoFit/>
          </a:bodyPr>
          <a:lstStyle/>
          <a:p>
            <a:r>
              <a:rPr lang="en-US" b="1" dirty="0">
                <a:solidFill>
                  <a:srgbClr val="FFC000"/>
                </a:solidFill>
              </a:rPr>
              <a:t>US</a:t>
            </a:r>
          </a:p>
        </p:txBody>
      </p:sp>
    </p:spTree>
    <p:extLst>
      <p:ext uri="{BB962C8B-B14F-4D97-AF65-F5344CB8AC3E}">
        <p14:creationId xmlns:p14="http://schemas.microsoft.com/office/powerpoint/2010/main" val="2451235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32779C-CE42-45D7-B220-41525384DDE9}"/>
              </a:ext>
            </a:extLst>
          </p:cNvPr>
          <p:cNvSpPr/>
          <p:nvPr/>
        </p:nvSpPr>
        <p:spPr>
          <a:xfrm>
            <a:off x="111760" y="758875"/>
            <a:ext cx="12080240" cy="5909310"/>
          </a:xfrm>
          <a:prstGeom prst="rect">
            <a:avLst/>
          </a:prstGeom>
        </p:spPr>
        <p:txBody>
          <a:bodyPr wrap="square">
            <a:spAutoFit/>
          </a:bodyPr>
          <a:lstStyle/>
          <a:p>
            <a:r>
              <a:rPr lang="en-US" dirty="0"/>
              <a:t>“Russia develops advanced anti-satellite aircraft-mounted laser”  Defense Blog –Online Military Magazine</a:t>
            </a:r>
          </a:p>
          <a:p>
            <a:r>
              <a:rPr lang="en-US" dirty="0"/>
              <a:t>“US military space force: what do we know so far?”                                                         Air Force Technology</a:t>
            </a:r>
          </a:p>
          <a:p>
            <a:r>
              <a:rPr lang="en-US" dirty="0"/>
              <a:t>“Hacking a Satellite is Surprisingly Easy”											                        Slashdot</a:t>
            </a:r>
          </a:p>
          <a:p>
            <a:r>
              <a:rPr lang="en-US" dirty="0"/>
              <a:t>“Chinese hackers took control of NASA satellite for 11 minutes”					               	GEEK.com</a:t>
            </a:r>
          </a:p>
          <a:p>
            <a:r>
              <a:rPr lang="en-US" dirty="0"/>
              <a:t>“Hacking Satellites Is Surprisingly Simple”													  </a:t>
            </a:r>
            <a:r>
              <a:rPr lang="en-US" dirty="0" err="1"/>
              <a:t>ExtremeTech</a:t>
            </a:r>
            <a:endParaRPr lang="en-US" dirty="0"/>
          </a:p>
          <a:p>
            <a:r>
              <a:rPr lang="en-US" dirty="0"/>
              <a:t>“What happens when all the tiny satellites we’re shooting into space get hacked?”            Fast Company</a:t>
            </a:r>
          </a:p>
          <a:p>
            <a:r>
              <a:rPr lang="en-US" dirty="0"/>
              <a:t>“We don’t know what to do if a satellite gets hacked”							 		      The Future</a:t>
            </a:r>
          </a:p>
          <a:p>
            <a:r>
              <a:rPr lang="en-US" dirty="0"/>
              <a:t>“It’s Possible To Hack NASA Satellites… But Then What ...”								              You Tube</a:t>
            </a:r>
          </a:p>
          <a:p>
            <a:r>
              <a:rPr lang="en-US" dirty="0"/>
              <a:t>“</a:t>
            </a:r>
            <a:r>
              <a:rPr lang="it-IT" dirty="0"/>
              <a:t>NASA Computer Hacked, Satellite Data Accessed</a:t>
            </a:r>
          </a:p>
          <a:p>
            <a:r>
              <a:rPr lang="en-US" dirty="0"/>
              <a:t>“Barrett points to recent activities as a clear example for why the US Space Force is needed”  Space War</a:t>
            </a:r>
          </a:p>
          <a:p>
            <a:r>
              <a:rPr lang="en-US" dirty="0"/>
              <a:t>“GPS NEWS Contingency Operations Program and GPS III SV02 Receives Operational Acceptance from US     	Space Force”																	 	     Space Daily</a:t>
            </a:r>
          </a:p>
          <a:p>
            <a:r>
              <a:rPr lang="en-US" dirty="0"/>
              <a:t>“China May Have Operational Anti-Satellite Program”                                                                 Global Security</a:t>
            </a:r>
          </a:p>
          <a:p>
            <a:r>
              <a:rPr lang="en-US" dirty="0"/>
              <a:t>“Pentagon successfully tests hypersonic missile”										              Space War</a:t>
            </a:r>
          </a:p>
          <a:p>
            <a:r>
              <a:rPr lang="en-US" dirty="0"/>
              <a:t>“Chinese Anti-Satellite [ASAT] Capabilities”                                                                                    Global Security</a:t>
            </a:r>
          </a:p>
          <a:p>
            <a:r>
              <a:rPr lang="en-US" dirty="0"/>
              <a:t>“Russia positions S-500 as game changer for missile defense”                                                            Space War</a:t>
            </a:r>
          </a:p>
          <a:p>
            <a:r>
              <a:rPr lang="en-US" dirty="0"/>
              <a:t>“Russia's Killer Mach 20 Avangard Hypersonic Weapon Is About to Enter Production”   The National Interest</a:t>
            </a:r>
          </a:p>
          <a:p>
            <a:r>
              <a:rPr lang="en-US" dirty="0"/>
              <a:t>“Hypersonic Weapons Enter Service with Russian Aviation”                                                       Defense Update</a:t>
            </a:r>
          </a:p>
          <a:p>
            <a:r>
              <a:rPr lang="en-US" dirty="0"/>
              <a:t>“US Building Ground-Based Network of Offensive Weapons to Jam Russian Satellites”                 Space War</a:t>
            </a:r>
          </a:p>
          <a:p>
            <a:r>
              <a:rPr lang="en-US" dirty="0"/>
              <a:t>“U.S. Space Force is Building Weapons to Block Russian and Chinese Satellites”</a:t>
            </a:r>
          </a:p>
          <a:p>
            <a:r>
              <a:rPr lang="en-US" dirty="0"/>
              <a:t>“US Space Force is Building Weapons to Block Russian and Chinese Satellites”                                 Newsweek</a:t>
            </a:r>
          </a:p>
        </p:txBody>
      </p:sp>
      <p:sp>
        <p:nvSpPr>
          <p:cNvPr id="3" name="TextBox 2">
            <a:extLst>
              <a:ext uri="{FF2B5EF4-FFF2-40B4-BE49-F238E27FC236}">
                <a16:creationId xmlns:a16="http://schemas.microsoft.com/office/drawing/2014/main" id="{CBF32093-048F-42FC-A145-23CFE6A910FA}"/>
              </a:ext>
            </a:extLst>
          </p:cNvPr>
          <p:cNvSpPr txBox="1"/>
          <p:nvPr/>
        </p:nvSpPr>
        <p:spPr>
          <a:xfrm>
            <a:off x="4328160" y="213360"/>
            <a:ext cx="3241040" cy="400110"/>
          </a:xfrm>
          <a:prstGeom prst="rect">
            <a:avLst/>
          </a:prstGeom>
          <a:noFill/>
        </p:spPr>
        <p:txBody>
          <a:bodyPr wrap="square" rtlCol="0">
            <a:spAutoFit/>
          </a:bodyPr>
          <a:lstStyle/>
          <a:p>
            <a:r>
              <a:rPr lang="en-US" sz="2000" dirty="0"/>
              <a:t>References</a:t>
            </a:r>
            <a:r>
              <a:rPr lang="en-US" dirty="0"/>
              <a:t> </a:t>
            </a:r>
          </a:p>
        </p:txBody>
      </p:sp>
    </p:spTree>
    <p:extLst>
      <p:ext uri="{BB962C8B-B14F-4D97-AF65-F5344CB8AC3E}">
        <p14:creationId xmlns:p14="http://schemas.microsoft.com/office/powerpoint/2010/main" val="3409274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4D4D56-90CD-423C-B48F-7187461A5FD3}"/>
              </a:ext>
            </a:extLst>
          </p:cNvPr>
          <p:cNvSpPr/>
          <p:nvPr/>
        </p:nvSpPr>
        <p:spPr>
          <a:xfrm>
            <a:off x="296092" y="4674492"/>
            <a:ext cx="11739153" cy="2542106"/>
          </a:xfrm>
          <a:prstGeom prst="rect">
            <a:avLst/>
          </a:prstGeom>
        </p:spPr>
        <p:txBody>
          <a:bodyPr wrap="square">
            <a:spAutoFit/>
          </a:bodyPr>
          <a:lstStyle/>
          <a:p>
            <a:pPr algn="ctr">
              <a:lnSpc>
                <a:spcPct val="107000"/>
              </a:lnSpc>
              <a:spcAft>
                <a:spcPts val="800"/>
              </a:spcAft>
            </a:pPr>
            <a:r>
              <a:rPr lang="en-US" dirty="0">
                <a:latin typeface="Verdana" panose="020B0604030504040204" pitchFamily="34" charset="0"/>
                <a:ea typeface="Times New Roman" panose="02020603050405020304" pitchFamily="18" charset="0"/>
                <a:cs typeface="Times New Roman" panose="02020603050405020304" pitchFamily="18" charset="0"/>
              </a:rPr>
              <a:t>“</a:t>
            </a:r>
            <a:r>
              <a:rPr lang="en-US" b="1" dirty="0">
                <a:latin typeface="Verdana" panose="020B0604030504040204" pitchFamily="34" charset="0"/>
                <a:ea typeface="Times New Roman" panose="02020603050405020304" pitchFamily="18" charset="0"/>
                <a:cs typeface="Times New Roman" panose="02020603050405020304" pitchFamily="18" charset="0"/>
              </a:rPr>
              <a:t>SEAKR</a:t>
            </a:r>
            <a:r>
              <a:rPr lang="en-US" dirty="0">
                <a:latin typeface="Verdana" panose="020B0604030504040204" pitchFamily="34" charset="0"/>
                <a:ea typeface="Times New Roman" panose="02020603050405020304" pitchFamily="18" charset="0"/>
                <a:cs typeface="Times New Roman" panose="02020603050405020304" pitchFamily="18" charset="0"/>
              </a:rPr>
              <a:t> Engineering has been selected to join Lockheed Martin's team to help design and build a prototype payload for the </a:t>
            </a:r>
            <a:r>
              <a:rPr lang="en-US" b="1" dirty="0">
                <a:latin typeface="Verdana" panose="020B0604030504040204" pitchFamily="34" charset="0"/>
                <a:ea typeface="Times New Roman" panose="02020603050405020304" pitchFamily="18" charset="0"/>
                <a:cs typeface="Times New Roman" panose="02020603050405020304" pitchFamily="18" charset="0"/>
              </a:rPr>
              <a:t>U.S. Space Force's Protected Tactical Satellite Communications (SATCOM)</a:t>
            </a:r>
            <a:r>
              <a:rPr lang="en-US" dirty="0">
                <a:latin typeface="Verdana" panose="020B0604030504040204" pitchFamily="34" charset="0"/>
                <a:ea typeface="Times New Roman" panose="02020603050405020304" pitchFamily="18" charset="0"/>
                <a:cs typeface="Times New Roman" panose="02020603050405020304" pitchFamily="18" charset="0"/>
              </a:rPr>
              <a:t>, or PTS, program. PTS is a next-generation capability connecting warfighters with </a:t>
            </a:r>
            <a:r>
              <a:rPr lang="en-US" b="1" dirty="0">
                <a:latin typeface="Verdana" panose="020B0604030504040204" pitchFamily="34" charset="0"/>
                <a:ea typeface="Times New Roman" panose="02020603050405020304" pitchFamily="18" charset="0"/>
                <a:cs typeface="Times New Roman" panose="02020603050405020304" pitchFamily="18" charset="0"/>
              </a:rPr>
              <a:t>more agile and jam-resistant SATCOM. </a:t>
            </a:r>
            <a:r>
              <a:rPr lang="en-US" dirty="0"/>
              <a:t>The complete system will deploy a constellation of dedicated geostationary satellites, commercially hosted payloads, and coalition partner satellites integrated through a ground control network to provide U.S. and coalition forces                                                        </a:t>
            </a:r>
            <a:r>
              <a:rPr lang="en-US" b="1" dirty="0"/>
              <a:t>protected communications in a data hungry battlespace.”</a:t>
            </a:r>
          </a:p>
          <a:p>
            <a:pPr>
              <a:lnSpc>
                <a:spcPct val="107000"/>
              </a:lnSpc>
              <a:spcAft>
                <a:spcPts val="800"/>
              </a:spcAft>
            </a:pPr>
            <a:endParaRPr lang="en-US" b="1" dirty="0"/>
          </a:p>
        </p:txBody>
      </p:sp>
      <p:pic>
        <p:nvPicPr>
          <p:cNvPr id="3" name="Picture 2">
            <a:extLst>
              <a:ext uri="{FF2B5EF4-FFF2-40B4-BE49-F238E27FC236}">
                <a16:creationId xmlns:a16="http://schemas.microsoft.com/office/drawing/2014/main" id="{C2CF598F-8BB0-4B66-80D3-AE9C4DFE457E}"/>
              </a:ext>
            </a:extLst>
          </p:cNvPr>
          <p:cNvPicPr>
            <a:picLocks noChangeAspect="1"/>
          </p:cNvPicPr>
          <p:nvPr/>
        </p:nvPicPr>
        <p:blipFill>
          <a:blip r:embed="rId2"/>
          <a:stretch>
            <a:fillRect/>
          </a:stretch>
        </p:blipFill>
        <p:spPr>
          <a:xfrm>
            <a:off x="3332127" y="300709"/>
            <a:ext cx="4761389" cy="3974937"/>
          </a:xfrm>
          <a:prstGeom prst="rect">
            <a:avLst/>
          </a:prstGeom>
        </p:spPr>
      </p:pic>
      <p:sp>
        <p:nvSpPr>
          <p:cNvPr id="4" name="TextBox 3">
            <a:extLst>
              <a:ext uri="{FF2B5EF4-FFF2-40B4-BE49-F238E27FC236}">
                <a16:creationId xmlns:a16="http://schemas.microsoft.com/office/drawing/2014/main" id="{B146BB2B-0FDE-4ECF-889A-7C668FAE4632}"/>
              </a:ext>
            </a:extLst>
          </p:cNvPr>
          <p:cNvSpPr txBox="1"/>
          <p:nvPr/>
        </p:nvSpPr>
        <p:spPr>
          <a:xfrm>
            <a:off x="95794" y="78377"/>
            <a:ext cx="1419497" cy="400110"/>
          </a:xfrm>
          <a:prstGeom prst="rect">
            <a:avLst/>
          </a:prstGeom>
          <a:noFill/>
        </p:spPr>
        <p:txBody>
          <a:bodyPr wrap="square" rtlCol="0">
            <a:spAutoFit/>
          </a:bodyPr>
          <a:lstStyle/>
          <a:p>
            <a:r>
              <a:rPr lang="en-US" sz="2000" b="1" dirty="0">
                <a:solidFill>
                  <a:srgbClr val="FFC000"/>
                </a:solidFill>
              </a:rPr>
              <a:t>US</a:t>
            </a:r>
          </a:p>
        </p:txBody>
      </p:sp>
    </p:spTree>
    <p:extLst>
      <p:ext uri="{BB962C8B-B14F-4D97-AF65-F5344CB8AC3E}">
        <p14:creationId xmlns:p14="http://schemas.microsoft.com/office/powerpoint/2010/main" val="743637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17DA80-62B7-427D-890D-8029F60A48FB}"/>
              </a:ext>
            </a:extLst>
          </p:cNvPr>
          <p:cNvSpPr/>
          <p:nvPr/>
        </p:nvSpPr>
        <p:spPr>
          <a:xfrm>
            <a:off x="744583" y="4016285"/>
            <a:ext cx="9936479" cy="2554545"/>
          </a:xfrm>
          <a:prstGeom prst="rect">
            <a:avLst/>
          </a:prstGeom>
        </p:spPr>
        <p:txBody>
          <a:bodyPr wrap="square">
            <a:spAutoFit/>
          </a:bodyPr>
          <a:lstStyle/>
          <a:p>
            <a:pPr algn="ctr"/>
            <a:r>
              <a:rPr lang="en-US" sz="2000" dirty="0"/>
              <a:t>“Contingency Operations Program and GPS III SV02 Receives Operational Acceptance from US Space Force</a:t>
            </a:r>
          </a:p>
          <a:p>
            <a:pPr algn="ctr"/>
            <a:r>
              <a:rPr lang="en-US" sz="2000" dirty="0" err="1"/>
              <a:t>COps</a:t>
            </a:r>
            <a:r>
              <a:rPr lang="en-US" sz="2000" dirty="0"/>
              <a:t> is an upgrade to the current GPS Operational Control System to operationally command and control GPS III satellites. These satellites are the newest generation built by Lockheed Martin providing precise positioning, navigation and timing information with three times better accuracy, and up </a:t>
            </a:r>
            <a:r>
              <a:rPr lang="en-US" sz="2000" b="1" dirty="0"/>
              <a:t>to eight times improved anti-jamming capability than previous generations of GPS satellites</a:t>
            </a:r>
            <a:r>
              <a:rPr lang="en-US" sz="2000" dirty="0"/>
              <a:t>.”</a:t>
            </a:r>
          </a:p>
        </p:txBody>
      </p:sp>
      <p:pic>
        <p:nvPicPr>
          <p:cNvPr id="3" name="Picture 2">
            <a:extLst>
              <a:ext uri="{FF2B5EF4-FFF2-40B4-BE49-F238E27FC236}">
                <a16:creationId xmlns:a16="http://schemas.microsoft.com/office/drawing/2014/main" id="{5C2F4074-56DD-4009-B00C-96310A6DBC63}"/>
              </a:ext>
            </a:extLst>
          </p:cNvPr>
          <p:cNvPicPr>
            <a:picLocks noChangeAspect="1"/>
          </p:cNvPicPr>
          <p:nvPr/>
        </p:nvPicPr>
        <p:blipFill>
          <a:blip r:embed="rId2"/>
          <a:stretch>
            <a:fillRect/>
          </a:stretch>
        </p:blipFill>
        <p:spPr>
          <a:xfrm>
            <a:off x="2855323" y="-746215"/>
            <a:ext cx="5715000" cy="4762500"/>
          </a:xfrm>
          <a:prstGeom prst="rect">
            <a:avLst/>
          </a:prstGeom>
        </p:spPr>
      </p:pic>
      <p:sp>
        <p:nvSpPr>
          <p:cNvPr id="4" name="TextBox 3">
            <a:extLst>
              <a:ext uri="{FF2B5EF4-FFF2-40B4-BE49-F238E27FC236}">
                <a16:creationId xmlns:a16="http://schemas.microsoft.com/office/drawing/2014/main" id="{5DE7452B-04E2-4C51-9C18-8A23CAE149A0}"/>
              </a:ext>
            </a:extLst>
          </p:cNvPr>
          <p:cNvSpPr txBox="1"/>
          <p:nvPr/>
        </p:nvSpPr>
        <p:spPr>
          <a:xfrm>
            <a:off x="3875315" y="3429000"/>
            <a:ext cx="2516777" cy="369332"/>
          </a:xfrm>
          <a:prstGeom prst="rect">
            <a:avLst/>
          </a:prstGeom>
          <a:noFill/>
        </p:spPr>
        <p:txBody>
          <a:bodyPr wrap="square" rtlCol="0">
            <a:spAutoFit/>
          </a:bodyPr>
          <a:lstStyle/>
          <a:p>
            <a:r>
              <a:rPr lang="en-US"/>
              <a:t>GPS-3 class satellite</a:t>
            </a:r>
            <a:endParaRPr lang="en-US" dirty="0"/>
          </a:p>
        </p:txBody>
      </p:sp>
      <p:sp>
        <p:nvSpPr>
          <p:cNvPr id="5" name="Rectangle 4">
            <a:extLst>
              <a:ext uri="{FF2B5EF4-FFF2-40B4-BE49-F238E27FC236}">
                <a16:creationId xmlns:a16="http://schemas.microsoft.com/office/drawing/2014/main" id="{B2F57CD9-34EC-4A47-94E4-4B0322E1A1D1}"/>
              </a:ext>
            </a:extLst>
          </p:cNvPr>
          <p:cNvSpPr/>
          <p:nvPr/>
        </p:nvSpPr>
        <p:spPr>
          <a:xfrm>
            <a:off x="192066" y="47008"/>
            <a:ext cx="452368" cy="369332"/>
          </a:xfrm>
          <a:prstGeom prst="rect">
            <a:avLst/>
          </a:prstGeom>
        </p:spPr>
        <p:txBody>
          <a:bodyPr wrap="none">
            <a:spAutoFit/>
          </a:bodyPr>
          <a:lstStyle/>
          <a:p>
            <a:r>
              <a:rPr lang="en-US" b="1" dirty="0">
                <a:solidFill>
                  <a:srgbClr val="FFC000"/>
                </a:solidFill>
              </a:rPr>
              <a:t>US</a:t>
            </a:r>
          </a:p>
        </p:txBody>
      </p:sp>
    </p:spTree>
    <p:extLst>
      <p:ext uri="{BB962C8B-B14F-4D97-AF65-F5344CB8AC3E}">
        <p14:creationId xmlns:p14="http://schemas.microsoft.com/office/powerpoint/2010/main" val="2930850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E95203-58BB-4C07-B84B-1E18E391CB00}"/>
              </a:ext>
            </a:extLst>
          </p:cNvPr>
          <p:cNvSpPr/>
          <p:nvPr/>
        </p:nvSpPr>
        <p:spPr>
          <a:xfrm>
            <a:off x="670561" y="5079836"/>
            <a:ext cx="11042468" cy="1477328"/>
          </a:xfrm>
          <a:prstGeom prst="rect">
            <a:avLst/>
          </a:prstGeom>
        </p:spPr>
        <p:txBody>
          <a:bodyPr wrap="square">
            <a:spAutoFit/>
          </a:bodyPr>
          <a:lstStyle/>
          <a:p>
            <a:pPr algn="ctr"/>
            <a:r>
              <a:rPr lang="en-US" dirty="0"/>
              <a:t>"Our warfighters depend on GPS signals every day for many critical missions, so anything we can do to make these signals more resistant to jamming and spoofing is extremely important - and available today," said Johnathon Caldwell, Lockheed Martin Vice President of Navigation Systems. "The more powerful GPS III/IIIF satellites coupled with Lockheed Martin's upgrades to the GPS ground system are making that possible."</a:t>
            </a:r>
          </a:p>
        </p:txBody>
      </p:sp>
      <p:pic>
        <p:nvPicPr>
          <p:cNvPr id="3" name="Picture 2">
            <a:extLst>
              <a:ext uri="{FF2B5EF4-FFF2-40B4-BE49-F238E27FC236}">
                <a16:creationId xmlns:a16="http://schemas.microsoft.com/office/drawing/2014/main" id="{9CFECD44-E593-4011-8E93-7D2A1A578A08}"/>
              </a:ext>
            </a:extLst>
          </p:cNvPr>
          <p:cNvPicPr>
            <a:picLocks noChangeAspect="1"/>
          </p:cNvPicPr>
          <p:nvPr/>
        </p:nvPicPr>
        <p:blipFill>
          <a:blip r:embed="rId2"/>
          <a:stretch>
            <a:fillRect/>
          </a:stretch>
        </p:blipFill>
        <p:spPr>
          <a:xfrm>
            <a:off x="2977243" y="150767"/>
            <a:ext cx="5715000" cy="4762500"/>
          </a:xfrm>
          <a:prstGeom prst="rect">
            <a:avLst/>
          </a:prstGeom>
        </p:spPr>
      </p:pic>
      <p:sp>
        <p:nvSpPr>
          <p:cNvPr id="4" name="Rectangle 3">
            <a:extLst>
              <a:ext uri="{FF2B5EF4-FFF2-40B4-BE49-F238E27FC236}">
                <a16:creationId xmlns:a16="http://schemas.microsoft.com/office/drawing/2014/main" id="{E7FB6614-497C-423F-8DB4-F53A80EDD66C}"/>
              </a:ext>
            </a:extLst>
          </p:cNvPr>
          <p:cNvSpPr/>
          <p:nvPr/>
        </p:nvSpPr>
        <p:spPr>
          <a:xfrm>
            <a:off x="218193" y="150767"/>
            <a:ext cx="452368" cy="369332"/>
          </a:xfrm>
          <a:prstGeom prst="rect">
            <a:avLst/>
          </a:prstGeom>
        </p:spPr>
        <p:txBody>
          <a:bodyPr wrap="none">
            <a:spAutoFit/>
          </a:bodyPr>
          <a:lstStyle/>
          <a:p>
            <a:r>
              <a:rPr lang="en-US" b="1" dirty="0">
                <a:solidFill>
                  <a:srgbClr val="FFC000"/>
                </a:solidFill>
              </a:rPr>
              <a:t>US</a:t>
            </a:r>
          </a:p>
        </p:txBody>
      </p:sp>
    </p:spTree>
    <p:extLst>
      <p:ext uri="{BB962C8B-B14F-4D97-AF65-F5344CB8AC3E}">
        <p14:creationId xmlns:p14="http://schemas.microsoft.com/office/powerpoint/2010/main" val="34558230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B33FD8-F8B9-4479-BE58-8D196B7FADDD}"/>
              </a:ext>
            </a:extLst>
          </p:cNvPr>
          <p:cNvSpPr txBox="1"/>
          <p:nvPr/>
        </p:nvSpPr>
        <p:spPr>
          <a:xfrm>
            <a:off x="275208" y="320466"/>
            <a:ext cx="11203619" cy="1015663"/>
          </a:xfrm>
          <a:prstGeom prst="rect">
            <a:avLst/>
          </a:prstGeom>
          <a:noFill/>
        </p:spPr>
        <p:txBody>
          <a:bodyPr wrap="square">
            <a:spAutoFit/>
          </a:bodyPr>
          <a:lstStyle/>
          <a:p>
            <a:pPr algn="ctr"/>
            <a:r>
              <a:rPr lang="en-US" sz="2000" dirty="0"/>
              <a:t>Space Force declares anti-spoofing GPS signal operational</a:t>
            </a:r>
          </a:p>
          <a:p>
            <a:endParaRPr lang="en-US" sz="2000" dirty="0"/>
          </a:p>
          <a:p>
            <a:endParaRPr lang="en-US" sz="2000" dirty="0"/>
          </a:p>
        </p:txBody>
      </p:sp>
      <p:sp>
        <p:nvSpPr>
          <p:cNvPr id="5" name="TextBox 4">
            <a:extLst>
              <a:ext uri="{FF2B5EF4-FFF2-40B4-BE49-F238E27FC236}">
                <a16:creationId xmlns:a16="http://schemas.microsoft.com/office/drawing/2014/main" id="{896D6A23-10BB-4308-A5BF-D3F9E9B388B4}"/>
              </a:ext>
            </a:extLst>
          </p:cNvPr>
          <p:cNvSpPr txBox="1"/>
          <p:nvPr/>
        </p:nvSpPr>
        <p:spPr>
          <a:xfrm>
            <a:off x="2374775" y="4632213"/>
            <a:ext cx="4660777" cy="369332"/>
          </a:xfrm>
          <a:prstGeom prst="rect">
            <a:avLst/>
          </a:prstGeom>
          <a:noFill/>
        </p:spPr>
        <p:txBody>
          <a:bodyPr wrap="square" rtlCol="0">
            <a:spAutoFit/>
          </a:bodyPr>
          <a:lstStyle/>
          <a:p>
            <a:r>
              <a:rPr lang="en-US" b="0" i="0" dirty="0">
                <a:solidFill>
                  <a:srgbClr val="FFC000"/>
                </a:solidFill>
                <a:effectLst/>
                <a:latin typeface="Arial" panose="020B0604020202020204" pitchFamily="34" charset="0"/>
              </a:rPr>
              <a:t>GPS III satellite </a:t>
            </a:r>
            <a:r>
              <a:rPr lang="en-US" b="0" i="0" dirty="0">
                <a:solidFill>
                  <a:srgbClr val="000000"/>
                </a:solidFill>
                <a:effectLst/>
                <a:latin typeface="Arial" panose="020B0604020202020204" pitchFamily="34" charset="0"/>
              </a:rPr>
              <a:t>S III satellite </a:t>
            </a:r>
            <a:endParaRPr lang="en-US" dirty="0"/>
          </a:p>
        </p:txBody>
      </p:sp>
      <p:sp>
        <p:nvSpPr>
          <p:cNvPr id="7" name="TextBox 6">
            <a:extLst>
              <a:ext uri="{FF2B5EF4-FFF2-40B4-BE49-F238E27FC236}">
                <a16:creationId xmlns:a16="http://schemas.microsoft.com/office/drawing/2014/main" id="{53C3852F-8550-4E01-B813-8BCD781ADD17}"/>
              </a:ext>
            </a:extLst>
          </p:cNvPr>
          <p:cNvSpPr txBox="1"/>
          <p:nvPr/>
        </p:nvSpPr>
        <p:spPr>
          <a:xfrm>
            <a:off x="213064" y="982423"/>
            <a:ext cx="10990555" cy="1754326"/>
          </a:xfrm>
          <a:prstGeom prst="rect">
            <a:avLst/>
          </a:prstGeom>
          <a:noFill/>
        </p:spPr>
        <p:txBody>
          <a:bodyPr wrap="square">
            <a:spAutoFit/>
          </a:bodyPr>
          <a:lstStyle/>
          <a:p>
            <a:pPr algn="ctr"/>
            <a:r>
              <a:rPr lang="en-US" dirty="0"/>
              <a:t>“More accurate than the civilian signal, the </a:t>
            </a:r>
            <a:r>
              <a:rPr lang="en-US" b="1" dirty="0">
                <a:solidFill>
                  <a:srgbClr val="FFC000"/>
                </a:solidFill>
              </a:rPr>
              <a:t>encrypted M-Code programming language </a:t>
            </a:r>
            <a:r>
              <a:rPr lang="en-US" dirty="0"/>
              <a:t>provides </a:t>
            </a:r>
            <a:r>
              <a:rPr lang="en-US" b="1" dirty="0">
                <a:solidFill>
                  <a:srgbClr val="FFC000"/>
                </a:solidFill>
              </a:rPr>
              <a:t>advanced anti-spoofing and anti-jamming capabilities </a:t>
            </a:r>
            <a:r>
              <a:rPr lang="en-US" dirty="0"/>
              <a:t>designed to provide </a:t>
            </a:r>
            <a:r>
              <a:rPr lang="en-US" dirty="0">
                <a:solidFill>
                  <a:srgbClr val="FFC000"/>
                </a:solidFill>
              </a:rPr>
              <a:t>positioning, navigation and timing data</a:t>
            </a:r>
            <a:r>
              <a:rPr lang="en-US" dirty="0"/>
              <a:t> to the war fighter even when adversaries are trying to block or degrade the signal. But even as the military has successfully added more and more GPS satellites with M-Code availability — 23 and counting — the ground system being purpose-built for GPS III and M-Code is years behind schedule.”  Expected to be finished in 2021.</a:t>
            </a:r>
          </a:p>
        </p:txBody>
      </p:sp>
      <p:pic>
        <p:nvPicPr>
          <p:cNvPr id="8" name="Picture 7">
            <a:extLst>
              <a:ext uri="{FF2B5EF4-FFF2-40B4-BE49-F238E27FC236}">
                <a16:creationId xmlns:a16="http://schemas.microsoft.com/office/drawing/2014/main" id="{33D5A7A3-F3D1-40D5-B815-3B1908BA242A}"/>
              </a:ext>
            </a:extLst>
          </p:cNvPr>
          <p:cNvPicPr>
            <a:picLocks noChangeAspect="1"/>
          </p:cNvPicPr>
          <p:nvPr/>
        </p:nvPicPr>
        <p:blipFill>
          <a:blip r:embed="rId2"/>
          <a:stretch>
            <a:fillRect/>
          </a:stretch>
        </p:blipFill>
        <p:spPr>
          <a:xfrm>
            <a:off x="4705163" y="2953628"/>
            <a:ext cx="2965385" cy="3726501"/>
          </a:xfrm>
          <a:prstGeom prst="rect">
            <a:avLst/>
          </a:prstGeom>
        </p:spPr>
      </p:pic>
    </p:spTree>
    <p:extLst>
      <p:ext uri="{BB962C8B-B14F-4D97-AF65-F5344CB8AC3E}">
        <p14:creationId xmlns:p14="http://schemas.microsoft.com/office/powerpoint/2010/main" val="798827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BF8A37-750E-4805-B599-474D6AF7407A}"/>
              </a:ext>
            </a:extLst>
          </p:cNvPr>
          <p:cNvSpPr txBox="1"/>
          <p:nvPr/>
        </p:nvSpPr>
        <p:spPr>
          <a:xfrm>
            <a:off x="254001" y="1856532"/>
            <a:ext cx="11937999" cy="4524315"/>
          </a:xfrm>
          <a:prstGeom prst="rect">
            <a:avLst/>
          </a:prstGeom>
          <a:noFill/>
        </p:spPr>
        <p:txBody>
          <a:bodyPr wrap="square" rtlCol="0">
            <a:spAutoFit/>
          </a:bodyPr>
          <a:lstStyle/>
          <a:p>
            <a:r>
              <a:rPr lang="en-US" sz="2400" dirty="0"/>
              <a:t>“IN 2004 President George W. Bush directed the DHS (Dept of Homeland Security) and the DOT (Dept of Transportation) to create a backup system. </a:t>
            </a:r>
          </a:p>
          <a:p>
            <a:endParaRPr lang="en-US" sz="2400" dirty="0"/>
          </a:p>
          <a:p>
            <a:r>
              <a:rPr lang="en-US" sz="2400" dirty="0"/>
              <a:t>“The Deputy Defense Secretary and Deputy of Transportation told Congress they would collaborate on a system known an </a:t>
            </a:r>
            <a:r>
              <a:rPr lang="en-US" sz="2400" b="1" dirty="0"/>
              <a:t>eLoran</a:t>
            </a:r>
            <a:r>
              <a:rPr lang="en-US" sz="2400" dirty="0"/>
              <a:t> </a:t>
            </a:r>
            <a:r>
              <a:rPr lang="en-US" sz="2400" b="1" dirty="0"/>
              <a:t>(enhanced long-range navigation. </a:t>
            </a:r>
            <a:r>
              <a:rPr lang="en-US" sz="2400" dirty="0"/>
              <a:t>which does exactly what the 2018 Bill requires.</a:t>
            </a:r>
          </a:p>
          <a:p>
            <a:r>
              <a:rPr lang="en-US" sz="2400" dirty="0"/>
              <a:t> </a:t>
            </a:r>
          </a:p>
          <a:p>
            <a:r>
              <a:rPr lang="en-US" sz="2400" dirty="0"/>
              <a:t>Adam Sullivan, DPT Assistant Secretary for governmental affairs, told Peter DeFazio, chair of the House Transportation and Infrastructure Committee, in a May 8 (2019)  letter  that the DOT is planning to conduct a field demonstration of technologies…capable of providing backup [position, navigation, and timing] service crucial to infrastructure” by the end of  2019.</a:t>
            </a:r>
          </a:p>
        </p:txBody>
      </p:sp>
      <p:sp>
        <p:nvSpPr>
          <p:cNvPr id="3" name="Rectangle 2">
            <a:extLst>
              <a:ext uri="{FF2B5EF4-FFF2-40B4-BE49-F238E27FC236}">
                <a16:creationId xmlns:a16="http://schemas.microsoft.com/office/drawing/2014/main" id="{1ED77B49-756A-458F-9745-AA49BF14B3A3}"/>
              </a:ext>
            </a:extLst>
          </p:cNvPr>
          <p:cNvSpPr/>
          <p:nvPr/>
        </p:nvSpPr>
        <p:spPr>
          <a:xfrm>
            <a:off x="453886" y="292487"/>
            <a:ext cx="643393" cy="400110"/>
          </a:xfrm>
          <a:prstGeom prst="rect">
            <a:avLst/>
          </a:prstGeom>
        </p:spPr>
        <p:txBody>
          <a:bodyPr wrap="square">
            <a:spAutoFit/>
          </a:bodyPr>
          <a:lstStyle/>
          <a:p>
            <a:r>
              <a:rPr lang="en-US" sz="2000" b="1" dirty="0">
                <a:solidFill>
                  <a:srgbClr val="FFC000"/>
                </a:solidFill>
              </a:rPr>
              <a:t>US</a:t>
            </a:r>
          </a:p>
        </p:txBody>
      </p:sp>
    </p:spTree>
    <p:extLst>
      <p:ext uri="{BB962C8B-B14F-4D97-AF65-F5344CB8AC3E}">
        <p14:creationId xmlns:p14="http://schemas.microsoft.com/office/powerpoint/2010/main" val="3035851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616237-947B-42AC-980B-D2E066C47A42}"/>
              </a:ext>
            </a:extLst>
          </p:cNvPr>
          <p:cNvPicPr>
            <a:picLocks noChangeAspect="1"/>
          </p:cNvPicPr>
          <p:nvPr/>
        </p:nvPicPr>
        <p:blipFill>
          <a:blip r:embed="rId2"/>
          <a:stretch>
            <a:fillRect/>
          </a:stretch>
        </p:blipFill>
        <p:spPr>
          <a:xfrm>
            <a:off x="0" y="1005574"/>
            <a:ext cx="6189101" cy="5412650"/>
          </a:xfrm>
          <a:prstGeom prst="rect">
            <a:avLst/>
          </a:prstGeom>
        </p:spPr>
      </p:pic>
      <p:sp>
        <p:nvSpPr>
          <p:cNvPr id="3" name="TextBox 2">
            <a:extLst>
              <a:ext uri="{FF2B5EF4-FFF2-40B4-BE49-F238E27FC236}">
                <a16:creationId xmlns:a16="http://schemas.microsoft.com/office/drawing/2014/main" id="{AFB1BC0F-A6AB-45ED-8EA0-03AF22686199}"/>
              </a:ext>
            </a:extLst>
          </p:cNvPr>
          <p:cNvSpPr txBox="1"/>
          <p:nvPr/>
        </p:nvSpPr>
        <p:spPr>
          <a:xfrm>
            <a:off x="5123163" y="267277"/>
            <a:ext cx="2755883" cy="534442"/>
          </a:xfrm>
          <a:prstGeom prst="rect">
            <a:avLst/>
          </a:prstGeom>
          <a:noFill/>
        </p:spPr>
        <p:txBody>
          <a:bodyPr wrap="none" rtlCol="0">
            <a:spAutoFit/>
          </a:bodyPr>
          <a:lstStyle/>
          <a:p>
            <a:r>
              <a:rPr lang="en-US" sz="2873" dirty="0"/>
              <a:t>eLoran System</a:t>
            </a:r>
          </a:p>
        </p:txBody>
      </p:sp>
      <p:pic>
        <p:nvPicPr>
          <p:cNvPr id="4" name="Picture 3">
            <a:extLst>
              <a:ext uri="{FF2B5EF4-FFF2-40B4-BE49-F238E27FC236}">
                <a16:creationId xmlns:a16="http://schemas.microsoft.com/office/drawing/2014/main" id="{34387BD6-12FD-44AF-B24A-661200FFB27F}"/>
              </a:ext>
            </a:extLst>
          </p:cNvPr>
          <p:cNvPicPr>
            <a:picLocks noChangeAspect="1"/>
          </p:cNvPicPr>
          <p:nvPr/>
        </p:nvPicPr>
        <p:blipFill>
          <a:blip r:embed="rId3"/>
          <a:stretch>
            <a:fillRect/>
          </a:stretch>
        </p:blipFill>
        <p:spPr>
          <a:xfrm>
            <a:off x="5964304" y="801719"/>
            <a:ext cx="5836006" cy="5820360"/>
          </a:xfrm>
          <a:prstGeom prst="rect">
            <a:avLst/>
          </a:prstGeom>
        </p:spPr>
      </p:pic>
    </p:spTree>
    <p:extLst>
      <p:ext uri="{BB962C8B-B14F-4D97-AF65-F5344CB8AC3E}">
        <p14:creationId xmlns:p14="http://schemas.microsoft.com/office/powerpoint/2010/main" val="4010267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5205EB-13D4-47D7-9257-1BFF710E705A}"/>
              </a:ext>
            </a:extLst>
          </p:cNvPr>
          <p:cNvSpPr/>
          <p:nvPr/>
        </p:nvSpPr>
        <p:spPr>
          <a:xfrm>
            <a:off x="119743" y="4755105"/>
            <a:ext cx="11662954" cy="1631216"/>
          </a:xfrm>
          <a:prstGeom prst="rect">
            <a:avLst/>
          </a:prstGeom>
        </p:spPr>
        <p:txBody>
          <a:bodyPr wrap="square">
            <a:spAutoFit/>
          </a:bodyPr>
          <a:lstStyle/>
          <a:p>
            <a:pPr algn="ctr"/>
            <a:r>
              <a:rPr lang="en-US" sz="2000" dirty="0"/>
              <a:t>So will taking out the GPS system confuse our anti-nuke rockets? </a:t>
            </a:r>
          </a:p>
          <a:p>
            <a:pPr algn="ctr"/>
            <a:r>
              <a:rPr lang="en-US" sz="2000" dirty="0"/>
              <a:t>“GPS is definitely one, but so are other transmitters in space, and ground-based radio beacons. There is also 'inertial' guidance, which is measuring angles (using gyroscopes) and forces (using accelerometers) to measure where the rocket has travelled.” The rocket can also gimbal to aim rocket engines and use smaller engines to direct the rocket to target.”</a:t>
            </a:r>
          </a:p>
        </p:txBody>
      </p:sp>
      <p:pic>
        <p:nvPicPr>
          <p:cNvPr id="3" name="Picture 2">
            <a:extLst>
              <a:ext uri="{FF2B5EF4-FFF2-40B4-BE49-F238E27FC236}">
                <a16:creationId xmlns:a16="http://schemas.microsoft.com/office/drawing/2014/main" id="{5B098BAD-313E-439C-BA2A-A38861C19BE8}"/>
              </a:ext>
            </a:extLst>
          </p:cNvPr>
          <p:cNvPicPr>
            <a:picLocks noChangeAspect="1"/>
          </p:cNvPicPr>
          <p:nvPr/>
        </p:nvPicPr>
        <p:blipFill>
          <a:blip r:embed="rId2"/>
          <a:stretch>
            <a:fillRect/>
          </a:stretch>
        </p:blipFill>
        <p:spPr>
          <a:xfrm>
            <a:off x="4280535" y="365216"/>
            <a:ext cx="3143250" cy="4229100"/>
          </a:xfrm>
          <a:prstGeom prst="rect">
            <a:avLst/>
          </a:prstGeom>
        </p:spPr>
      </p:pic>
      <p:sp>
        <p:nvSpPr>
          <p:cNvPr id="4" name="TextBox 3">
            <a:extLst>
              <a:ext uri="{FF2B5EF4-FFF2-40B4-BE49-F238E27FC236}">
                <a16:creationId xmlns:a16="http://schemas.microsoft.com/office/drawing/2014/main" id="{B7C68D1B-C7E8-4E75-9E69-B87FC71941E5}"/>
              </a:ext>
            </a:extLst>
          </p:cNvPr>
          <p:cNvSpPr txBox="1"/>
          <p:nvPr/>
        </p:nvSpPr>
        <p:spPr>
          <a:xfrm>
            <a:off x="7423785" y="2057009"/>
            <a:ext cx="4280535" cy="923330"/>
          </a:xfrm>
          <a:prstGeom prst="rect">
            <a:avLst/>
          </a:prstGeom>
          <a:noFill/>
        </p:spPr>
        <p:txBody>
          <a:bodyPr wrap="square" rtlCol="0">
            <a:spAutoFit/>
          </a:bodyPr>
          <a:lstStyle/>
          <a:p>
            <a:r>
              <a:rPr lang="en-US" dirty="0"/>
              <a:t>US Minuteman II ICBM (Intercontinental Ballistic Missile)</a:t>
            </a:r>
          </a:p>
          <a:p>
            <a:endParaRPr lang="en-US" dirty="0"/>
          </a:p>
        </p:txBody>
      </p:sp>
      <p:sp>
        <p:nvSpPr>
          <p:cNvPr id="6" name="TextBox 5">
            <a:extLst>
              <a:ext uri="{FF2B5EF4-FFF2-40B4-BE49-F238E27FC236}">
                <a16:creationId xmlns:a16="http://schemas.microsoft.com/office/drawing/2014/main" id="{9069CA0E-4FF7-4678-B652-7A93C113FBF3}"/>
              </a:ext>
            </a:extLst>
          </p:cNvPr>
          <p:cNvSpPr txBox="1"/>
          <p:nvPr/>
        </p:nvSpPr>
        <p:spPr>
          <a:xfrm>
            <a:off x="322217" y="365216"/>
            <a:ext cx="1114697" cy="400110"/>
          </a:xfrm>
          <a:prstGeom prst="rect">
            <a:avLst/>
          </a:prstGeom>
          <a:noFill/>
        </p:spPr>
        <p:txBody>
          <a:bodyPr wrap="square" rtlCol="0">
            <a:spAutoFit/>
          </a:bodyPr>
          <a:lstStyle/>
          <a:p>
            <a:r>
              <a:rPr lang="en-US" sz="2000" b="1" dirty="0">
                <a:solidFill>
                  <a:srgbClr val="FFC000"/>
                </a:solidFill>
              </a:rPr>
              <a:t>US</a:t>
            </a:r>
          </a:p>
        </p:txBody>
      </p:sp>
    </p:spTree>
    <p:extLst>
      <p:ext uri="{BB962C8B-B14F-4D97-AF65-F5344CB8AC3E}">
        <p14:creationId xmlns:p14="http://schemas.microsoft.com/office/powerpoint/2010/main" val="4208656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FF0AF1-B840-47EA-84CF-BB41A6333B3C}"/>
              </a:ext>
            </a:extLst>
          </p:cNvPr>
          <p:cNvSpPr txBox="1"/>
          <p:nvPr/>
        </p:nvSpPr>
        <p:spPr>
          <a:xfrm>
            <a:off x="579268" y="41677"/>
            <a:ext cx="11192522" cy="2246769"/>
          </a:xfrm>
          <a:prstGeom prst="rect">
            <a:avLst/>
          </a:prstGeom>
          <a:noFill/>
        </p:spPr>
        <p:txBody>
          <a:bodyPr wrap="square">
            <a:spAutoFit/>
          </a:bodyPr>
          <a:lstStyle/>
          <a:p>
            <a:pPr algn="ctr"/>
            <a:r>
              <a:rPr lang="en-US" sz="2000" dirty="0"/>
              <a:t>“Russia declassifies footage of 'Tsar Bomba’</a:t>
            </a:r>
          </a:p>
          <a:p>
            <a:pPr algn="ctr"/>
            <a:r>
              <a:rPr lang="en-US" sz="2000" dirty="0"/>
              <a:t> The blast was more powerful than 50 million tons of TNT, and was felt hundreds of miles away.</a:t>
            </a:r>
          </a:p>
          <a:p>
            <a:pPr algn="ctr"/>
            <a:r>
              <a:rPr lang="en-US" sz="2000" dirty="0"/>
              <a:t>the Tsar Bomba was enormous, weighing 27 tons (24 metric tons) and measuring about as long as a double-decker bus. </a:t>
            </a:r>
          </a:p>
          <a:p>
            <a:pPr algn="ctr"/>
            <a:r>
              <a:rPr lang="en-US" sz="2000" dirty="0"/>
              <a:t>An aerial bomber carried the massive weapon high over the Novaya Zemlya islands in the Russian Arctic, then dropped it via parachute before clearing the area. “</a:t>
            </a:r>
          </a:p>
        </p:txBody>
      </p:sp>
      <p:pic>
        <p:nvPicPr>
          <p:cNvPr id="4" name="Picture 3">
            <a:extLst>
              <a:ext uri="{FF2B5EF4-FFF2-40B4-BE49-F238E27FC236}">
                <a16:creationId xmlns:a16="http://schemas.microsoft.com/office/drawing/2014/main" id="{6608E03C-84AE-4E82-8797-F9D002B2786C}"/>
              </a:ext>
            </a:extLst>
          </p:cNvPr>
          <p:cNvPicPr>
            <a:picLocks noChangeAspect="1"/>
          </p:cNvPicPr>
          <p:nvPr/>
        </p:nvPicPr>
        <p:blipFill>
          <a:blip r:embed="rId2"/>
          <a:stretch>
            <a:fillRect/>
          </a:stretch>
        </p:blipFill>
        <p:spPr>
          <a:xfrm>
            <a:off x="3108525" y="2288446"/>
            <a:ext cx="6134007" cy="4282366"/>
          </a:xfrm>
          <a:prstGeom prst="rect">
            <a:avLst/>
          </a:prstGeom>
        </p:spPr>
      </p:pic>
    </p:spTree>
    <p:extLst>
      <p:ext uri="{BB962C8B-B14F-4D97-AF65-F5344CB8AC3E}">
        <p14:creationId xmlns:p14="http://schemas.microsoft.com/office/powerpoint/2010/main" val="2449825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7741B6-2910-4B27-9D49-1C2F78EC0FFF}"/>
              </a:ext>
            </a:extLst>
          </p:cNvPr>
          <p:cNvSpPr/>
          <p:nvPr/>
        </p:nvSpPr>
        <p:spPr>
          <a:xfrm>
            <a:off x="313508" y="4879406"/>
            <a:ext cx="11704319" cy="2623795"/>
          </a:xfrm>
          <a:prstGeom prst="rect">
            <a:avLst/>
          </a:prstGeom>
        </p:spPr>
        <p:txBody>
          <a:bodyPr wrap="square">
            <a:spAutoFit/>
          </a:bodyPr>
          <a:lstStyle/>
          <a:p>
            <a:pPr>
              <a:lnSpc>
                <a:spcPct val="107000"/>
              </a:lnSpc>
              <a:spcAft>
                <a:spcPts val="800"/>
              </a:spcAft>
            </a:pPr>
            <a:r>
              <a:rPr lang="en-US" dirty="0">
                <a:latin typeface="Verdana" panose="020B0604030504040204" pitchFamily="34" charset="0"/>
                <a:ea typeface="Times New Roman" panose="02020603050405020304" pitchFamily="18" charset="0"/>
                <a:cs typeface="Arial" panose="020B0604020202020204" pitchFamily="34" charset="0"/>
              </a:rPr>
              <a:t>“A small, inexpensive and highly accurate gyroscope, developed at the University of Michigan, could help drones and autonomous cars stay on track </a:t>
            </a:r>
            <a:r>
              <a:rPr lang="en-US" b="1" dirty="0">
                <a:latin typeface="Verdana" panose="020B0604030504040204" pitchFamily="34" charset="0"/>
                <a:ea typeface="Times New Roman" panose="02020603050405020304" pitchFamily="18" charset="0"/>
                <a:cs typeface="Arial" panose="020B0604020202020204" pitchFamily="34" charset="0"/>
              </a:rPr>
              <a:t>without a GPS signal</a:t>
            </a:r>
            <a:r>
              <a:rPr lang="en-US" dirty="0">
                <a:latin typeface="Verdana" panose="020B0604030504040204" pitchFamily="34" charset="0"/>
                <a:ea typeface="Times New Roman" panose="02020603050405020304" pitchFamily="18" charset="0"/>
                <a:cs typeface="Arial" panose="020B0604020202020204" pitchFamily="34" charset="0"/>
              </a:rPr>
              <a:t>.</a:t>
            </a:r>
            <a:r>
              <a:rPr lang="en-US" dirty="0"/>
              <a:t> A small, inexpensive and highly accurate gyroscope, developed at the University of Michigan, could help drones and autonomous cars stay on track </a:t>
            </a:r>
            <a:r>
              <a:rPr lang="en-US" b="1" dirty="0"/>
              <a:t>without a GPS signal</a:t>
            </a:r>
            <a:r>
              <a:rPr lang="en-US" dirty="0"/>
              <a:t>. Better backup navigation equipment could also help soldiers find their way in areas where GPS signals have been jammed. Or in a more mundane scenario, accurate indoor navigation could speed up warehouse robots.” </a:t>
            </a:r>
          </a:p>
          <a:p>
            <a:pPr>
              <a:lnSpc>
                <a:spcPct val="107000"/>
              </a:lnSpc>
              <a:spcAft>
                <a:spcPts val="800"/>
              </a:spcAft>
            </a:pPr>
            <a:endParaRPr lang="en-US" dirty="0"/>
          </a:p>
          <a:p>
            <a:pPr>
              <a:lnSpc>
                <a:spcPct val="107000"/>
              </a:lnSpc>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DFB79FCA-EE02-4231-8CDC-5C2160AF6902}"/>
              </a:ext>
            </a:extLst>
          </p:cNvPr>
          <p:cNvPicPr>
            <a:picLocks noChangeAspect="1"/>
          </p:cNvPicPr>
          <p:nvPr/>
        </p:nvPicPr>
        <p:blipFill>
          <a:blip r:embed="rId2"/>
          <a:stretch>
            <a:fillRect/>
          </a:stretch>
        </p:blipFill>
        <p:spPr>
          <a:xfrm>
            <a:off x="2656114" y="97493"/>
            <a:ext cx="5605409" cy="4665774"/>
          </a:xfrm>
          <a:prstGeom prst="rect">
            <a:avLst/>
          </a:prstGeom>
        </p:spPr>
      </p:pic>
      <p:sp>
        <p:nvSpPr>
          <p:cNvPr id="4" name="TextBox 3">
            <a:extLst>
              <a:ext uri="{FF2B5EF4-FFF2-40B4-BE49-F238E27FC236}">
                <a16:creationId xmlns:a16="http://schemas.microsoft.com/office/drawing/2014/main" id="{08E92BCC-139F-49F3-8AF8-B8BE282DDA1A}"/>
              </a:ext>
            </a:extLst>
          </p:cNvPr>
          <p:cNvSpPr txBox="1"/>
          <p:nvPr/>
        </p:nvSpPr>
        <p:spPr>
          <a:xfrm>
            <a:off x="644434" y="627017"/>
            <a:ext cx="1149532" cy="646331"/>
          </a:xfrm>
          <a:prstGeom prst="rect">
            <a:avLst/>
          </a:prstGeom>
          <a:noFill/>
        </p:spPr>
        <p:txBody>
          <a:bodyPr wrap="square" rtlCol="0">
            <a:spAutoFit/>
          </a:bodyPr>
          <a:lstStyle/>
          <a:p>
            <a:r>
              <a:rPr lang="en-US" dirty="0"/>
              <a:t>New on 3-30-20</a:t>
            </a:r>
          </a:p>
        </p:txBody>
      </p:sp>
      <p:sp>
        <p:nvSpPr>
          <p:cNvPr id="5" name="TextBox 4">
            <a:extLst>
              <a:ext uri="{FF2B5EF4-FFF2-40B4-BE49-F238E27FC236}">
                <a16:creationId xmlns:a16="http://schemas.microsoft.com/office/drawing/2014/main" id="{89639E4E-2F36-4818-ABBC-4545D0A882C8}"/>
              </a:ext>
            </a:extLst>
          </p:cNvPr>
          <p:cNvSpPr txBox="1"/>
          <p:nvPr/>
        </p:nvSpPr>
        <p:spPr>
          <a:xfrm>
            <a:off x="226423" y="14950"/>
            <a:ext cx="731520" cy="400110"/>
          </a:xfrm>
          <a:prstGeom prst="rect">
            <a:avLst/>
          </a:prstGeom>
          <a:noFill/>
        </p:spPr>
        <p:txBody>
          <a:bodyPr wrap="square" rtlCol="0">
            <a:spAutoFit/>
          </a:bodyPr>
          <a:lstStyle/>
          <a:p>
            <a:r>
              <a:rPr lang="en-US" sz="2000" b="1" dirty="0">
                <a:solidFill>
                  <a:srgbClr val="FFC000"/>
                </a:solidFill>
              </a:rPr>
              <a:t>US</a:t>
            </a:r>
          </a:p>
        </p:txBody>
      </p:sp>
    </p:spTree>
    <p:extLst>
      <p:ext uri="{BB962C8B-B14F-4D97-AF65-F5344CB8AC3E}">
        <p14:creationId xmlns:p14="http://schemas.microsoft.com/office/powerpoint/2010/main" val="1353806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FEC383-EBE9-43C4-BD45-76B3906CC583}"/>
              </a:ext>
            </a:extLst>
          </p:cNvPr>
          <p:cNvSpPr txBox="1"/>
          <p:nvPr/>
        </p:nvSpPr>
        <p:spPr>
          <a:xfrm>
            <a:off x="3378925" y="775063"/>
            <a:ext cx="8813075" cy="461665"/>
          </a:xfrm>
          <a:prstGeom prst="rect">
            <a:avLst/>
          </a:prstGeom>
          <a:noFill/>
        </p:spPr>
        <p:txBody>
          <a:bodyPr wrap="square" rtlCol="0">
            <a:spAutoFit/>
          </a:bodyPr>
          <a:lstStyle/>
          <a:p>
            <a:endParaRPr lang="en-US" sz="2400" b="1" dirty="0">
              <a:solidFill>
                <a:srgbClr val="FFC000"/>
              </a:solidFill>
            </a:endParaRPr>
          </a:p>
        </p:txBody>
      </p:sp>
      <p:pic>
        <p:nvPicPr>
          <p:cNvPr id="3" name="Picture 2">
            <a:extLst>
              <a:ext uri="{FF2B5EF4-FFF2-40B4-BE49-F238E27FC236}">
                <a16:creationId xmlns:a16="http://schemas.microsoft.com/office/drawing/2014/main" id="{75FFF6BB-1FAD-4488-BB29-7F6AFC81E09A}"/>
              </a:ext>
            </a:extLst>
          </p:cNvPr>
          <p:cNvPicPr>
            <a:picLocks noChangeAspect="1"/>
          </p:cNvPicPr>
          <p:nvPr/>
        </p:nvPicPr>
        <p:blipFill>
          <a:blip r:embed="rId2"/>
          <a:stretch>
            <a:fillRect/>
          </a:stretch>
        </p:blipFill>
        <p:spPr>
          <a:xfrm>
            <a:off x="1" y="0"/>
            <a:ext cx="12191999" cy="6857999"/>
          </a:xfrm>
          <a:prstGeom prst="rect">
            <a:avLst/>
          </a:prstGeom>
        </p:spPr>
      </p:pic>
      <p:sp>
        <p:nvSpPr>
          <p:cNvPr id="4" name="Rectangle 3">
            <a:extLst>
              <a:ext uri="{FF2B5EF4-FFF2-40B4-BE49-F238E27FC236}">
                <a16:creationId xmlns:a16="http://schemas.microsoft.com/office/drawing/2014/main" id="{E84A016E-90B4-4B64-ACB1-51D5AE062E4C}"/>
              </a:ext>
            </a:extLst>
          </p:cNvPr>
          <p:cNvSpPr/>
          <p:nvPr/>
        </p:nvSpPr>
        <p:spPr>
          <a:xfrm>
            <a:off x="4332536" y="3244334"/>
            <a:ext cx="184731" cy="369332"/>
          </a:xfrm>
          <a:prstGeom prst="rect">
            <a:avLst/>
          </a:prstGeom>
        </p:spPr>
        <p:txBody>
          <a:bodyPr wrap="none">
            <a:spAutoFit/>
          </a:bodyPr>
          <a:lstStyle/>
          <a:p>
            <a:endParaRPr lang="en-US" dirty="0"/>
          </a:p>
        </p:txBody>
      </p:sp>
      <p:sp>
        <p:nvSpPr>
          <p:cNvPr id="5" name="Rectangle 4">
            <a:extLst>
              <a:ext uri="{FF2B5EF4-FFF2-40B4-BE49-F238E27FC236}">
                <a16:creationId xmlns:a16="http://schemas.microsoft.com/office/drawing/2014/main" id="{C57EB770-D615-4B36-AB24-52A8DEAA4F63}"/>
              </a:ext>
            </a:extLst>
          </p:cNvPr>
          <p:cNvSpPr/>
          <p:nvPr/>
        </p:nvSpPr>
        <p:spPr>
          <a:xfrm>
            <a:off x="407159" y="1548033"/>
            <a:ext cx="4687502" cy="461665"/>
          </a:xfrm>
          <a:prstGeom prst="rect">
            <a:avLst/>
          </a:prstGeom>
        </p:spPr>
        <p:txBody>
          <a:bodyPr wrap="none">
            <a:spAutoFit/>
          </a:bodyPr>
          <a:lstStyle/>
          <a:p>
            <a:r>
              <a:rPr lang="en-US" sz="2400" b="1" dirty="0">
                <a:solidFill>
                  <a:srgbClr val="FFC000"/>
                </a:solidFill>
              </a:rPr>
              <a:t>Anti-satellite weapons (ASATs)</a:t>
            </a:r>
          </a:p>
        </p:txBody>
      </p:sp>
    </p:spTree>
    <p:extLst>
      <p:ext uri="{BB962C8B-B14F-4D97-AF65-F5344CB8AC3E}">
        <p14:creationId xmlns:p14="http://schemas.microsoft.com/office/powerpoint/2010/main" val="340802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A6067E-826F-4266-ACFC-F24DA6BB18C2}"/>
              </a:ext>
            </a:extLst>
          </p:cNvPr>
          <p:cNvSpPr/>
          <p:nvPr/>
        </p:nvSpPr>
        <p:spPr>
          <a:xfrm>
            <a:off x="0" y="1045811"/>
            <a:ext cx="12192000" cy="4524315"/>
          </a:xfrm>
          <a:prstGeom prst="rect">
            <a:avLst/>
          </a:prstGeom>
        </p:spPr>
        <p:txBody>
          <a:bodyPr wrap="square">
            <a:spAutoFit/>
          </a:bodyPr>
          <a:lstStyle/>
          <a:p>
            <a:r>
              <a:rPr lang="en-US" dirty="0"/>
              <a:t>“Space Force Developing Weapon Systems To Block Chinese, Russian Satellites” International Business Times</a:t>
            </a:r>
          </a:p>
          <a:p>
            <a:r>
              <a:rPr lang="en-US" dirty="0"/>
              <a:t>“Russia declassifies footage of 'Tsar Bomba’”                                                                                       Live Science</a:t>
            </a:r>
          </a:p>
          <a:p>
            <a:r>
              <a:rPr lang="en-US" dirty="0"/>
              <a:t>“DARPA's air-breathing hypersonic missiles ready for free-flight tests”                                        Space War Daily</a:t>
            </a:r>
          </a:p>
          <a:p>
            <a:r>
              <a:rPr lang="en-US" dirty="0"/>
              <a:t>“India eyes hypersonic cruise missile with domestically-made scramjet engine”                     Space War Daily</a:t>
            </a:r>
          </a:p>
          <a:p>
            <a:r>
              <a:rPr lang="en-US" dirty="0"/>
              <a:t>“Northrop Wins $13.3B Contract to Design New ICBMs”                                                          Air Force Magazine</a:t>
            </a:r>
          </a:p>
          <a:p>
            <a:r>
              <a:rPr lang="en-US" dirty="0"/>
              <a:t>“ Chinese spacecraft launched mystery object into space before returning to Earth”                  Space Daily</a:t>
            </a:r>
          </a:p>
          <a:p>
            <a:r>
              <a:rPr lang="en-US" dirty="0"/>
              <a:t>“Putin Hails Successful Launch of Zircon Hypersonic Cruise Missile as 'Major Event' for Russia” Global Security</a:t>
            </a:r>
          </a:p>
          <a:p>
            <a:r>
              <a:rPr lang="en-US" dirty="0"/>
              <a:t>“Army secretary reveals that US hypersonic missile hit within 6 inches of its target: report”               Fox News</a:t>
            </a:r>
          </a:p>
          <a:p>
            <a:r>
              <a:rPr lang="en-US" dirty="0"/>
              <a:t>“The Space Force Turns One”      									       		                Air &amp; Space Magazine</a:t>
            </a:r>
          </a:p>
          <a:p>
            <a:r>
              <a:rPr lang="en-US" dirty="0"/>
              <a:t>“Investing in Space”</a:t>
            </a:r>
          </a:p>
          <a:p>
            <a:r>
              <a:rPr lang="en-US" dirty="0"/>
              <a:t>“The US says Russia just tested an “anti-satellite weapon” in orbit”                               MIT Technology Review </a:t>
            </a:r>
          </a:p>
          <a:p>
            <a:r>
              <a:rPr lang="en-US" dirty="0"/>
              <a:t>“Russian spacecraft following US spy satellite in ‘disturbing’ manner, Space Force general says”        CNBC</a:t>
            </a:r>
          </a:p>
          <a:p>
            <a:r>
              <a:rPr lang="en-US" dirty="0"/>
              <a:t>“Space Force declares anti-spoofing GPS signal operational”                                                             C4ISR Net</a:t>
            </a:r>
          </a:p>
          <a:p>
            <a:r>
              <a:rPr lang="en-US" dirty="0"/>
              <a:t>“Fourth GPS III satellite receives operational acceptance in record time”                                         C4ISR Net</a:t>
            </a:r>
          </a:p>
          <a:p>
            <a:r>
              <a:rPr lang="en-US" dirty="0"/>
              <a:t>“US conducts 'successful' test of hypersonic missile technology”                        Space War Daily Missile News</a:t>
            </a:r>
          </a:p>
          <a:p>
            <a:r>
              <a:rPr lang="en-US" dirty="0"/>
              <a:t>“Russians reportedly building a satellite-blinding laser — an expert explains the technology”     Space.com</a:t>
            </a:r>
          </a:p>
        </p:txBody>
      </p:sp>
      <p:sp>
        <p:nvSpPr>
          <p:cNvPr id="3" name="TextBox 2">
            <a:extLst>
              <a:ext uri="{FF2B5EF4-FFF2-40B4-BE49-F238E27FC236}">
                <a16:creationId xmlns:a16="http://schemas.microsoft.com/office/drawing/2014/main" id="{3565B103-22DC-43F5-887F-432F83177315}"/>
              </a:ext>
            </a:extLst>
          </p:cNvPr>
          <p:cNvSpPr txBox="1"/>
          <p:nvPr/>
        </p:nvSpPr>
        <p:spPr>
          <a:xfrm>
            <a:off x="5229921" y="256478"/>
            <a:ext cx="3100039" cy="369332"/>
          </a:xfrm>
          <a:prstGeom prst="rect">
            <a:avLst/>
          </a:prstGeom>
          <a:noFill/>
        </p:spPr>
        <p:txBody>
          <a:bodyPr wrap="square" rtlCol="0">
            <a:spAutoFit/>
          </a:bodyPr>
          <a:lstStyle/>
          <a:p>
            <a:r>
              <a:rPr lang="en-US" dirty="0"/>
              <a:t>References</a:t>
            </a:r>
          </a:p>
        </p:txBody>
      </p:sp>
    </p:spTree>
    <p:extLst>
      <p:ext uri="{BB962C8B-B14F-4D97-AF65-F5344CB8AC3E}">
        <p14:creationId xmlns:p14="http://schemas.microsoft.com/office/powerpoint/2010/main" val="1619041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E79158-1945-46D1-94BF-50168CEC714E}"/>
              </a:ext>
            </a:extLst>
          </p:cNvPr>
          <p:cNvPicPr>
            <a:picLocks noChangeAspect="1"/>
          </p:cNvPicPr>
          <p:nvPr/>
        </p:nvPicPr>
        <p:blipFill>
          <a:blip r:embed="rId2"/>
          <a:stretch>
            <a:fillRect/>
          </a:stretch>
        </p:blipFill>
        <p:spPr>
          <a:xfrm>
            <a:off x="-146304" y="2075534"/>
            <a:ext cx="8300298" cy="4924844"/>
          </a:xfrm>
          <a:prstGeom prst="rect">
            <a:avLst/>
          </a:prstGeom>
        </p:spPr>
      </p:pic>
      <p:sp>
        <p:nvSpPr>
          <p:cNvPr id="3" name="TextBox 2">
            <a:extLst>
              <a:ext uri="{FF2B5EF4-FFF2-40B4-BE49-F238E27FC236}">
                <a16:creationId xmlns:a16="http://schemas.microsoft.com/office/drawing/2014/main" id="{10955C7A-AF07-4930-8B87-661871F00A87}"/>
              </a:ext>
            </a:extLst>
          </p:cNvPr>
          <p:cNvSpPr txBox="1"/>
          <p:nvPr/>
        </p:nvSpPr>
        <p:spPr>
          <a:xfrm>
            <a:off x="77699" y="136542"/>
            <a:ext cx="12216384" cy="1938992"/>
          </a:xfrm>
          <a:prstGeom prst="rect">
            <a:avLst/>
          </a:prstGeom>
          <a:noFill/>
        </p:spPr>
        <p:txBody>
          <a:bodyPr wrap="square" rtlCol="0">
            <a:spAutoFit/>
          </a:bodyPr>
          <a:lstStyle/>
          <a:p>
            <a:pPr algn="ctr"/>
            <a:r>
              <a:rPr lang="en-US" sz="2400" dirty="0"/>
              <a:t>“</a:t>
            </a:r>
            <a:r>
              <a:rPr lang="en-US" sz="2400" b="1" dirty="0">
                <a:solidFill>
                  <a:srgbClr val="FFC000"/>
                </a:solidFill>
              </a:rPr>
              <a:t>(The US) Russia, China, India &amp; North Korea </a:t>
            </a:r>
            <a:r>
              <a:rPr lang="en-US" sz="2400" dirty="0"/>
              <a:t>have tested satellite warfare systems on the “New High Ground.” </a:t>
            </a:r>
          </a:p>
          <a:p>
            <a:pPr algn="ctr"/>
            <a:r>
              <a:rPr lang="en-US" sz="2400" dirty="0"/>
              <a:t>“Lasers can also </a:t>
            </a:r>
            <a:r>
              <a:rPr lang="en-US" sz="2400" b="1" dirty="0"/>
              <a:t>blind or destroy satellites </a:t>
            </a:r>
            <a:r>
              <a:rPr lang="en-US" sz="2400" dirty="0"/>
              <a:t>and the                                                                                </a:t>
            </a:r>
            <a:r>
              <a:rPr lang="en-US" sz="2400" b="1" dirty="0"/>
              <a:t>military’s ability to sense and repel attacks</a:t>
            </a:r>
            <a:r>
              <a:rPr lang="en-US" sz="2400" dirty="0"/>
              <a:t> from orbit and the ground.</a:t>
            </a:r>
          </a:p>
          <a:p>
            <a:pPr algn="ctr"/>
            <a:r>
              <a:rPr lang="en-US" sz="2400" dirty="0"/>
              <a:t>Accordingly, the U. S. Military has recently budgeted </a:t>
            </a:r>
            <a:r>
              <a:rPr lang="en-US" sz="2400" b="1" dirty="0"/>
              <a:t>$5 billion for space warfare.” </a:t>
            </a:r>
          </a:p>
        </p:txBody>
      </p:sp>
      <p:pic>
        <p:nvPicPr>
          <p:cNvPr id="4" name="Picture 3">
            <a:extLst>
              <a:ext uri="{FF2B5EF4-FFF2-40B4-BE49-F238E27FC236}">
                <a16:creationId xmlns:a16="http://schemas.microsoft.com/office/drawing/2014/main" id="{6150AE61-6465-4B30-BEC9-A9E0C1CCAA5B}"/>
              </a:ext>
            </a:extLst>
          </p:cNvPr>
          <p:cNvPicPr>
            <a:picLocks noChangeAspect="1"/>
          </p:cNvPicPr>
          <p:nvPr/>
        </p:nvPicPr>
        <p:blipFill>
          <a:blip r:embed="rId3"/>
          <a:stretch>
            <a:fillRect/>
          </a:stretch>
        </p:blipFill>
        <p:spPr>
          <a:xfrm>
            <a:off x="8338372" y="2057246"/>
            <a:ext cx="3693633" cy="4924844"/>
          </a:xfrm>
          <a:prstGeom prst="rect">
            <a:avLst/>
          </a:prstGeom>
        </p:spPr>
      </p:pic>
    </p:spTree>
    <p:extLst>
      <p:ext uri="{BB962C8B-B14F-4D97-AF65-F5344CB8AC3E}">
        <p14:creationId xmlns:p14="http://schemas.microsoft.com/office/powerpoint/2010/main" val="2183368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5E7D4C-1F7A-4622-9F60-E189A56AD703}"/>
              </a:ext>
            </a:extLst>
          </p:cNvPr>
          <p:cNvSpPr/>
          <p:nvPr/>
        </p:nvSpPr>
        <p:spPr>
          <a:xfrm>
            <a:off x="-73152" y="70027"/>
            <a:ext cx="12098528" cy="6740307"/>
          </a:xfrm>
          <a:prstGeom prst="rect">
            <a:avLst/>
          </a:prstGeom>
        </p:spPr>
        <p:txBody>
          <a:bodyPr wrap="square">
            <a:spAutoFit/>
          </a:bodyPr>
          <a:lstStyle/>
          <a:p>
            <a:pPr algn="ctr"/>
            <a:r>
              <a:rPr lang="en-US" sz="2000" dirty="0"/>
              <a:t>“</a:t>
            </a:r>
            <a:r>
              <a:rPr lang="en-US" sz="2000" b="1" dirty="0">
                <a:solidFill>
                  <a:srgbClr val="FFC000"/>
                </a:solidFill>
              </a:rPr>
              <a:t>China, Russia </a:t>
            </a:r>
            <a:r>
              <a:rPr lang="en-US" sz="2000" dirty="0"/>
              <a:t>Building Attack Satellites and Space Lasers: Pentagon Report</a:t>
            </a:r>
          </a:p>
          <a:p>
            <a:pPr algn="ctr"/>
            <a:r>
              <a:rPr lang="en-US" sz="2000" dirty="0"/>
              <a:t>“DIA (Defense Intelligence Agency) estimates that China will deploy a terrestrial laser that can </a:t>
            </a:r>
            <a:r>
              <a:rPr lang="en-US" sz="2000" b="1" dirty="0"/>
              <a:t>shoot down satellites </a:t>
            </a:r>
            <a:r>
              <a:rPr lang="en-US" sz="2000" dirty="0"/>
              <a:t>in low Earth orbit by 2020 and may be able to hit targets in </a:t>
            </a:r>
            <a:r>
              <a:rPr lang="en-US" sz="2000" b="1" dirty="0"/>
              <a:t>geostationary</a:t>
            </a:r>
            <a:r>
              <a:rPr lang="en-US" sz="2000" dirty="0"/>
              <a:t> orbit ‘by the mid-2020s.’”</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sz="2000" dirty="0"/>
              <a:t>“For sure, they are developing” </a:t>
            </a:r>
            <a:r>
              <a:rPr lang="en-US" sz="2000" b="1" dirty="0"/>
              <a:t>space-based attack satellites </a:t>
            </a:r>
            <a:r>
              <a:rPr lang="en-US" sz="2000" dirty="0" err="1"/>
              <a:t>Kokorich</a:t>
            </a:r>
            <a:r>
              <a:rPr lang="en-US" sz="2000" dirty="0"/>
              <a:t> told congressional staffers.</a:t>
            </a:r>
          </a:p>
          <a:p>
            <a:pPr algn="ctr"/>
            <a:r>
              <a:rPr lang="en-US" sz="2000" dirty="0"/>
              <a:t>”The Washington Free Beacon quotes unnamed defense officials as saying that the DN-3 is “primarily a </a:t>
            </a:r>
            <a:r>
              <a:rPr lang="en-US" sz="2000" b="1" dirty="0"/>
              <a:t>direct-ascent missile </a:t>
            </a:r>
            <a:r>
              <a:rPr lang="en-US" sz="2000" dirty="0"/>
              <a:t>designed </a:t>
            </a:r>
            <a:r>
              <a:rPr lang="en-US" sz="2000" b="1" dirty="0"/>
              <a:t>to ram into satellites and destroy them</a:t>
            </a:r>
            <a:r>
              <a:rPr lang="en-US" sz="2000" dirty="0"/>
              <a:t>,                                                                  even if intelligence assessments hold that the weapon has </a:t>
            </a:r>
            <a:r>
              <a:rPr lang="en-US" sz="2000" b="1" dirty="0"/>
              <a:t>some missile defense capabilities.</a:t>
            </a:r>
            <a:r>
              <a:rPr lang="en-US" sz="2000" dirty="0"/>
              <a:t>”</a:t>
            </a:r>
          </a:p>
        </p:txBody>
      </p:sp>
      <p:pic>
        <p:nvPicPr>
          <p:cNvPr id="4" name="Picture 3">
            <a:extLst>
              <a:ext uri="{FF2B5EF4-FFF2-40B4-BE49-F238E27FC236}">
                <a16:creationId xmlns:a16="http://schemas.microsoft.com/office/drawing/2014/main" id="{37EFA574-B9A8-4FBD-A48A-DFD9204D5E4A}"/>
              </a:ext>
            </a:extLst>
          </p:cNvPr>
          <p:cNvPicPr>
            <a:picLocks noChangeAspect="1"/>
          </p:cNvPicPr>
          <p:nvPr/>
        </p:nvPicPr>
        <p:blipFill>
          <a:blip r:embed="rId2"/>
          <a:stretch>
            <a:fillRect/>
          </a:stretch>
        </p:blipFill>
        <p:spPr>
          <a:xfrm>
            <a:off x="840865" y="1485991"/>
            <a:ext cx="11272758" cy="3547563"/>
          </a:xfrm>
          <a:prstGeom prst="rect">
            <a:avLst/>
          </a:prstGeom>
        </p:spPr>
      </p:pic>
    </p:spTree>
    <p:extLst>
      <p:ext uri="{BB962C8B-B14F-4D97-AF65-F5344CB8AC3E}">
        <p14:creationId xmlns:p14="http://schemas.microsoft.com/office/powerpoint/2010/main" val="2532173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65554F-2C85-4629-A36F-4BF8DD8AB773}"/>
              </a:ext>
            </a:extLst>
          </p:cNvPr>
          <p:cNvSpPr/>
          <p:nvPr/>
        </p:nvSpPr>
        <p:spPr>
          <a:xfrm>
            <a:off x="0" y="374801"/>
            <a:ext cx="12192000" cy="5478423"/>
          </a:xfrm>
          <a:prstGeom prst="rect">
            <a:avLst/>
          </a:prstGeom>
        </p:spPr>
        <p:txBody>
          <a:bodyPr wrap="square">
            <a:spAutoFit/>
          </a:bodyPr>
          <a:lstStyle/>
          <a:p>
            <a:pPr algn="ctr"/>
            <a:r>
              <a:rPr lang="en-US" sz="2400" dirty="0"/>
              <a:t>“In March 2009, the Kremlin, announced systems which the country could use for </a:t>
            </a:r>
            <a:r>
              <a:rPr lang="en-US" sz="2400" b="1" dirty="0"/>
              <a:t>anti-satellite purposes</a:t>
            </a:r>
            <a:r>
              <a:rPr lang="en-US" sz="2400" dirty="0"/>
              <a:t>. According to the Russian military officials, the country "retained basic assets" in </a:t>
            </a:r>
            <a:r>
              <a:rPr lang="en-US" sz="2400" b="1" dirty="0"/>
              <a:t>Naryad-VN and Naryad-VR </a:t>
            </a:r>
            <a:r>
              <a:rPr lang="en-US" sz="2400" dirty="0"/>
              <a:t>systems. At the same time …the Russian military was </a:t>
            </a:r>
            <a:r>
              <a:rPr lang="en-US" sz="2400" b="1" dirty="0"/>
              <a:t>developing anti-satellite weapons in response to US and China conducting the same activities</a:t>
            </a:r>
            <a:r>
              <a:rPr lang="en-US" sz="2400" dirty="0"/>
              <a:t>. " He added that </a:t>
            </a:r>
            <a:r>
              <a:rPr lang="en-US" sz="2400" b="1" dirty="0"/>
              <a:t>Russia needed the capability to shoot down satellites </a:t>
            </a:r>
            <a:r>
              <a:rPr lang="en-US" sz="2400" dirty="0"/>
              <a:t>in case ‘</a:t>
            </a:r>
            <a:r>
              <a:rPr lang="en-US" sz="2400" i="1" dirty="0"/>
              <a:t>somebody</a:t>
            </a:r>
            <a:r>
              <a:rPr lang="en-US" sz="2400" dirty="0"/>
              <a:t> put weapons into space.’”</a:t>
            </a:r>
          </a:p>
          <a:p>
            <a:pPr algn="ctr"/>
            <a:r>
              <a:rPr lang="en-US" sz="2400" dirty="0"/>
              <a:t>“Russian space weaponry includes a new </a:t>
            </a:r>
            <a:r>
              <a:rPr lang="en-US" sz="2400" b="1" dirty="0"/>
              <a:t>anti-satellite missile </a:t>
            </a:r>
            <a:r>
              <a:rPr lang="en-US" sz="2400" dirty="0"/>
              <a:t>fired from aircraft and a </a:t>
            </a:r>
            <a:r>
              <a:rPr lang="en-US" sz="2400" b="1" dirty="0"/>
              <a:t>mobile attack anti-satellite system</a:t>
            </a:r>
            <a:r>
              <a:rPr lang="en-US" sz="2400" dirty="0"/>
              <a:t>.” This includes “communication satellites, early warning missile defense spacecraft, …radar reconnaissance satellites, anti-satellite weapons and their targets, and navigation satellites.”</a:t>
            </a:r>
          </a:p>
          <a:p>
            <a:pPr algn="ctr"/>
            <a:r>
              <a:rPr lang="en-US" sz="2000" dirty="0"/>
              <a:t>                                                </a:t>
            </a:r>
            <a:r>
              <a:rPr lang="en-US" dirty="0"/>
              <a:t>   </a:t>
            </a:r>
          </a:p>
          <a:p>
            <a:pPr algn="ctr"/>
            <a:r>
              <a:rPr lang="en-US" dirty="0"/>
              <a:t>                                                                                                                                                                                           </a:t>
            </a:r>
          </a:p>
          <a:p>
            <a:pPr algn="ctr"/>
            <a:endParaRPr lang="en-US" dirty="0"/>
          </a:p>
          <a:p>
            <a:pPr algn="ctr"/>
            <a:endParaRPr lang="en-US" dirty="0"/>
          </a:p>
          <a:p>
            <a:pPr algn="ctr"/>
            <a:endParaRPr lang="en-US" dirty="0"/>
          </a:p>
          <a:p>
            <a:pPr algn="ctr"/>
            <a:endParaRPr lang="en-US" dirty="0"/>
          </a:p>
        </p:txBody>
      </p:sp>
      <p:pic>
        <p:nvPicPr>
          <p:cNvPr id="3" name="Picture 2">
            <a:extLst>
              <a:ext uri="{FF2B5EF4-FFF2-40B4-BE49-F238E27FC236}">
                <a16:creationId xmlns:a16="http://schemas.microsoft.com/office/drawing/2014/main" id="{E91D71E4-884E-4C04-8F8C-937BA6A4C7FB}"/>
              </a:ext>
            </a:extLst>
          </p:cNvPr>
          <p:cNvPicPr>
            <a:picLocks noChangeAspect="1"/>
          </p:cNvPicPr>
          <p:nvPr/>
        </p:nvPicPr>
        <p:blipFill>
          <a:blip r:embed="rId2"/>
          <a:stretch>
            <a:fillRect/>
          </a:stretch>
        </p:blipFill>
        <p:spPr>
          <a:xfrm>
            <a:off x="868680" y="4388273"/>
            <a:ext cx="2909233" cy="1774632"/>
          </a:xfrm>
          <a:prstGeom prst="rect">
            <a:avLst/>
          </a:prstGeom>
        </p:spPr>
      </p:pic>
      <p:sp>
        <p:nvSpPr>
          <p:cNvPr id="4" name="Rectangle 3">
            <a:extLst>
              <a:ext uri="{FF2B5EF4-FFF2-40B4-BE49-F238E27FC236}">
                <a16:creationId xmlns:a16="http://schemas.microsoft.com/office/drawing/2014/main" id="{0923AE84-C949-4AD2-8C65-803096435485}"/>
              </a:ext>
            </a:extLst>
          </p:cNvPr>
          <p:cNvSpPr/>
          <p:nvPr/>
        </p:nvSpPr>
        <p:spPr>
          <a:xfrm>
            <a:off x="303784" y="54882"/>
            <a:ext cx="867545" cy="369332"/>
          </a:xfrm>
          <a:prstGeom prst="rect">
            <a:avLst/>
          </a:prstGeom>
        </p:spPr>
        <p:txBody>
          <a:bodyPr wrap="none">
            <a:spAutoFit/>
          </a:bodyPr>
          <a:lstStyle/>
          <a:p>
            <a:r>
              <a:rPr lang="en-US" b="1" dirty="0">
                <a:solidFill>
                  <a:srgbClr val="FFC000"/>
                </a:solidFill>
              </a:rPr>
              <a:t>Russia</a:t>
            </a:r>
          </a:p>
        </p:txBody>
      </p:sp>
      <p:pic>
        <p:nvPicPr>
          <p:cNvPr id="6" name="Picture 5">
            <a:extLst>
              <a:ext uri="{FF2B5EF4-FFF2-40B4-BE49-F238E27FC236}">
                <a16:creationId xmlns:a16="http://schemas.microsoft.com/office/drawing/2014/main" id="{BC67E315-9A7D-4FC1-A630-B1B97BDAF75D}"/>
              </a:ext>
            </a:extLst>
          </p:cNvPr>
          <p:cNvPicPr>
            <a:picLocks noChangeAspect="1"/>
          </p:cNvPicPr>
          <p:nvPr/>
        </p:nvPicPr>
        <p:blipFill>
          <a:blip r:embed="rId3"/>
          <a:stretch>
            <a:fillRect/>
          </a:stretch>
        </p:blipFill>
        <p:spPr>
          <a:xfrm>
            <a:off x="8798113" y="4388273"/>
            <a:ext cx="3266887" cy="2167353"/>
          </a:xfrm>
          <a:prstGeom prst="rect">
            <a:avLst/>
          </a:prstGeom>
        </p:spPr>
      </p:pic>
      <p:sp>
        <p:nvSpPr>
          <p:cNvPr id="7" name="Rectangle 6">
            <a:extLst>
              <a:ext uri="{FF2B5EF4-FFF2-40B4-BE49-F238E27FC236}">
                <a16:creationId xmlns:a16="http://schemas.microsoft.com/office/drawing/2014/main" id="{C7804A65-74AC-40B5-91F9-E428E034D7FB}"/>
              </a:ext>
            </a:extLst>
          </p:cNvPr>
          <p:cNvSpPr/>
          <p:nvPr/>
        </p:nvSpPr>
        <p:spPr>
          <a:xfrm>
            <a:off x="897639" y="6226291"/>
            <a:ext cx="2704587" cy="369332"/>
          </a:xfrm>
          <a:prstGeom prst="rect">
            <a:avLst/>
          </a:prstGeom>
        </p:spPr>
        <p:txBody>
          <a:bodyPr wrap="none">
            <a:spAutoFit/>
          </a:bodyPr>
          <a:lstStyle/>
          <a:p>
            <a:r>
              <a:rPr lang="en-US" dirty="0"/>
              <a:t>Naryad, 14F11 project.</a:t>
            </a:r>
          </a:p>
        </p:txBody>
      </p:sp>
      <p:pic>
        <p:nvPicPr>
          <p:cNvPr id="8" name="Picture 7">
            <a:extLst>
              <a:ext uri="{FF2B5EF4-FFF2-40B4-BE49-F238E27FC236}">
                <a16:creationId xmlns:a16="http://schemas.microsoft.com/office/drawing/2014/main" id="{FB770EA2-380E-4C94-8710-FBDC10060816}"/>
              </a:ext>
            </a:extLst>
          </p:cNvPr>
          <p:cNvPicPr>
            <a:picLocks noChangeAspect="1"/>
          </p:cNvPicPr>
          <p:nvPr/>
        </p:nvPicPr>
        <p:blipFill>
          <a:blip r:embed="rId4"/>
          <a:stretch>
            <a:fillRect/>
          </a:stretch>
        </p:blipFill>
        <p:spPr>
          <a:xfrm>
            <a:off x="4198339" y="4254782"/>
            <a:ext cx="4633362" cy="2603218"/>
          </a:xfrm>
          <a:prstGeom prst="rect">
            <a:avLst/>
          </a:prstGeom>
        </p:spPr>
      </p:pic>
      <p:sp>
        <p:nvSpPr>
          <p:cNvPr id="9" name="Rectangle 8">
            <a:extLst>
              <a:ext uri="{FF2B5EF4-FFF2-40B4-BE49-F238E27FC236}">
                <a16:creationId xmlns:a16="http://schemas.microsoft.com/office/drawing/2014/main" id="{ACF52CEF-B11C-4FD7-AD6A-C2723970E43D}"/>
              </a:ext>
            </a:extLst>
          </p:cNvPr>
          <p:cNvSpPr/>
          <p:nvPr/>
        </p:nvSpPr>
        <p:spPr>
          <a:xfrm>
            <a:off x="3999126" y="4558113"/>
            <a:ext cx="3005177" cy="369332"/>
          </a:xfrm>
          <a:prstGeom prst="rect">
            <a:avLst/>
          </a:prstGeom>
        </p:spPr>
        <p:txBody>
          <a:bodyPr wrap="square">
            <a:spAutoFit/>
          </a:bodyPr>
          <a:lstStyle/>
          <a:p>
            <a:r>
              <a:rPr lang="en-US" b="1" dirty="0"/>
              <a:t>Kosmos is a system       </a:t>
            </a:r>
          </a:p>
        </p:txBody>
      </p:sp>
      <p:sp>
        <p:nvSpPr>
          <p:cNvPr id="10" name="Rectangle 9">
            <a:extLst>
              <a:ext uri="{FF2B5EF4-FFF2-40B4-BE49-F238E27FC236}">
                <a16:creationId xmlns:a16="http://schemas.microsoft.com/office/drawing/2014/main" id="{3384D1A8-031E-4DBE-ACF3-F9AA914A5B2B}"/>
              </a:ext>
            </a:extLst>
          </p:cNvPr>
          <p:cNvSpPr/>
          <p:nvPr/>
        </p:nvSpPr>
        <p:spPr>
          <a:xfrm>
            <a:off x="6706487" y="4558113"/>
            <a:ext cx="2033823" cy="646331"/>
          </a:xfrm>
          <a:prstGeom prst="rect">
            <a:avLst/>
          </a:prstGeom>
        </p:spPr>
        <p:txBody>
          <a:bodyPr wrap="square">
            <a:spAutoFit/>
          </a:bodyPr>
          <a:lstStyle/>
          <a:p>
            <a:r>
              <a:rPr lang="en-US" b="1" dirty="0"/>
              <a:t>of Russian spy</a:t>
            </a:r>
          </a:p>
          <a:p>
            <a:endParaRPr lang="en-US" dirty="0"/>
          </a:p>
        </p:txBody>
      </p:sp>
      <p:sp>
        <p:nvSpPr>
          <p:cNvPr id="12" name="TextBox 11">
            <a:extLst>
              <a:ext uri="{FF2B5EF4-FFF2-40B4-BE49-F238E27FC236}">
                <a16:creationId xmlns:a16="http://schemas.microsoft.com/office/drawing/2014/main" id="{087FA93A-19E7-4B66-A753-BBE37C59BCE0}"/>
              </a:ext>
            </a:extLst>
          </p:cNvPr>
          <p:cNvSpPr txBox="1"/>
          <p:nvPr/>
        </p:nvSpPr>
        <p:spPr>
          <a:xfrm>
            <a:off x="4399507" y="5668558"/>
            <a:ext cx="4432194" cy="369332"/>
          </a:xfrm>
          <a:prstGeom prst="rect">
            <a:avLst/>
          </a:prstGeom>
          <a:noFill/>
        </p:spPr>
        <p:txBody>
          <a:bodyPr wrap="square" rtlCol="0">
            <a:spAutoFit/>
          </a:bodyPr>
          <a:lstStyle/>
          <a:p>
            <a:r>
              <a:rPr lang="en-US" b="1" dirty="0"/>
              <a:t>     &amp; attack                         satellites</a:t>
            </a:r>
            <a:r>
              <a:rPr lang="en-US" dirty="0"/>
              <a:t>.   </a:t>
            </a:r>
          </a:p>
        </p:txBody>
      </p:sp>
    </p:spTree>
    <p:extLst>
      <p:ext uri="{BB962C8B-B14F-4D97-AF65-F5344CB8AC3E}">
        <p14:creationId xmlns:p14="http://schemas.microsoft.com/office/powerpoint/2010/main" val="4139872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4E5566-9268-424B-BAC9-CA44591BA3E3}"/>
              </a:ext>
            </a:extLst>
          </p:cNvPr>
          <p:cNvSpPr/>
          <p:nvPr/>
        </p:nvSpPr>
        <p:spPr>
          <a:xfrm>
            <a:off x="-53163" y="2732725"/>
            <a:ext cx="12298326" cy="4647426"/>
          </a:xfrm>
          <a:prstGeom prst="rect">
            <a:avLst/>
          </a:prstGeom>
        </p:spPr>
        <p:txBody>
          <a:bodyPr wrap="square">
            <a:spAutoFit/>
          </a:bodyPr>
          <a:lstStyle/>
          <a:p>
            <a:pPr algn="ctr"/>
            <a:r>
              <a:rPr lang="en-US" sz="2000" dirty="0"/>
              <a:t>“Three </a:t>
            </a:r>
            <a:r>
              <a:rPr lang="en-US" sz="2000" b="1" dirty="0">
                <a:solidFill>
                  <a:srgbClr val="FFC000"/>
                </a:solidFill>
              </a:rPr>
              <a:t>Russian</a:t>
            </a:r>
            <a:r>
              <a:rPr lang="en-US" sz="2000" dirty="0"/>
              <a:t> satellites</a:t>
            </a:r>
            <a:r>
              <a:rPr lang="en-US" sz="2000" b="1" dirty="0"/>
              <a:t> Kosmos-2491, Kosmos-2499 and Kosmos-2504</a:t>
            </a:r>
            <a:r>
              <a:rPr lang="en-US" sz="2000" dirty="0"/>
              <a:t> that were sent into low earth orbit in 2013 and were dormant all these years have been lately spotted moving in an </a:t>
            </a:r>
            <a:r>
              <a:rPr lang="en-US" sz="2000" b="1" dirty="0"/>
              <a:t>unpredictable pattern.</a:t>
            </a:r>
            <a:endParaRPr lang="en-US" sz="2000" dirty="0"/>
          </a:p>
          <a:p>
            <a:pPr algn="ctr"/>
            <a:r>
              <a:rPr lang="en-US" sz="2000" dirty="0"/>
              <a:t>Nobody in space circles knows what these satellites are capable of.</a:t>
            </a:r>
          </a:p>
          <a:p>
            <a:pPr algn="ctr"/>
            <a:r>
              <a:rPr lang="en-US" sz="2000" dirty="0"/>
              <a:t>Some say they could be refueling other satellites or cleaning up space debris. Russian space agency chief Oleg Ostapenko claimed in 2014 that the satellites were for peaceful purposes. Perhaps Ostapenko is right and the satellites do have peaceful uses, but they </a:t>
            </a:r>
            <a:r>
              <a:rPr lang="en-US" sz="2000" b="1" dirty="0"/>
              <a:t>could also have anti-satellite (ASAT) capability</a:t>
            </a:r>
            <a:r>
              <a:rPr lang="en-US" sz="2000" dirty="0"/>
              <a:t>.</a:t>
            </a:r>
          </a:p>
          <a:p>
            <a:pPr algn="ctr"/>
            <a:r>
              <a:rPr lang="en-US" sz="2000" b="1" dirty="0"/>
              <a:t>Such satellites can easily launch an attack </a:t>
            </a:r>
            <a:r>
              <a:rPr lang="en-US" sz="2000" dirty="0"/>
              <a:t>on any adversary’s space assets and cripple his communication and intelligence gathering systems, delivering a knockout punch before the guns open up on the ground.</a:t>
            </a:r>
          </a:p>
          <a:p>
            <a:pPr algn="ctr"/>
            <a:r>
              <a:rPr lang="en-US" sz="2000" dirty="0"/>
              <a:t>This is a capability Moscow has possessed since 1968 and was acquired via                                     the </a:t>
            </a:r>
            <a:r>
              <a:rPr lang="en-US" sz="2000" b="1" dirty="0"/>
              <a:t>satellite killer </a:t>
            </a:r>
            <a:r>
              <a:rPr lang="en-US" sz="2000" b="1" dirty="0">
                <a:hlinkClick r:id="rId2"/>
              </a:rPr>
              <a:t>project</a:t>
            </a:r>
            <a:r>
              <a:rPr lang="en-US" sz="2000" b="1" dirty="0"/>
              <a:t>.”</a:t>
            </a:r>
          </a:p>
          <a:p>
            <a:endParaRPr lang="en-US" b="1" dirty="0"/>
          </a:p>
          <a:p>
            <a:endParaRPr lang="en-US" dirty="0"/>
          </a:p>
        </p:txBody>
      </p:sp>
      <p:pic>
        <p:nvPicPr>
          <p:cNvPr id="2" name="Picture 1">
            <a:extLst>
              <a:ext uri="{FF2B5EF4-FFF2-40B4-BE49-F238E27FC236}">
                <a16:creationId xmlns:a16="http://schemas.microsoft.com/office/drawing/2014/main" id="{06605CC3-1688-4F0F-937D-AD871905E967}"/>
              </a:ext>
            </a:extLst>
          </p:cNvPr>
          <p:cNvPicPr>
            <a:picLocks noChangeAspect="1"/>
          </p:cNvPicPr>
          <p:nvPr/>
        </p:nvPicPr>
        <p:blipFill>
          <a:blip r:embed="rId3"/>
          <a:stretch>
            <a:fillRect/>
          </a:stretch>
        </p:blipFill>
        <p:spPr>
          <a:xfrm>
            <a:off x="199644" y="191387"/>
            <a:ext cx="4417615" cy="2459370"/>
          </a:xfrm>
          <a:prstGeom prst="rect">
            <a:avLst/>
          </a:prstGeom>
        </p:spPr>
      </p:pic>
      <p:sp>
        <p:nvSpPr>
          <p:cNvPr id="4" name="Rectangle 3">
            <a:extLst>
              <a:ext uri="{FF2B5EF4-FFF2-40B4-BE49-F238E27FC236}">
                <a16:creationId xmlns:a16="http://schemas.microsoft.com/office/drawing/2014/main" id="{4AC979B6-8DCB-4CCF-A35E-9B1A57976C84}"/>
              </a:ext>
            </a:extLst>
          </p:cNvPr>
          <p:cNvSpPr/>
          <p:nvPr/>
        </p:nvSpPr>
        <p:spPr>
          <a:xfrm>
            <a:off x="101399" y="191387"/>
            <a:ext cx="867545" cy="369332"/>
          </a:xfrm>
          <a:prstGeom prst="rect">
            <a:avLst/>
          </a:prstGeom>
        </p:spPr>
        <p:txBody>
          <a:bodyPr wrap="none">
            <a:spAutoFit/>
          </a:bodyPr>
          <a:lstStyle/>
          <a:p>
            <a:r>
              <a:rPr lang="en-US" b="1" dirty="0">
                <a:solidFill>
                  <a:srgbClr val="FFC000"/>
                </a:solidFill>
              </a:rPr>
              <a:t>Russia</a:t>
            </a:r>
          </a:p>
        </p:txBody>
      </p:sp>
      <p:pic>
        <p:nvPicPr>
          <p:cNvPr id="5" name="Picture 4">
            <a:extLst>
              <a:ext uri="{FF2B5EF4-FFF2-40B4-BE49-F238E27FC236}">
                <a16:creationId xmlns:a16="http://schemas.microsoft.com/office/drawing/2014/main" id="{BE242732-29CC-4EA2-AB49-8873720A63FE}"/>
              </a:ext>
            </a:extLst>
          </p:cNvPr>
          <p:cNvPicPr>
            <a:picLocks noChangeAspect="1"/>
          </p:cNvPicPr>
          <p:nvPr/>
        </p:nvPicPr>
        <p:blipFill>
          <a:blip r:embed="rId4"/>
          <a:stretch>
            <a:fillRect/>
          </a:stretch>
        </p:blipFill>
        <p:spPr>
          <a:xfrm>
            <a:off x="7229856" y="74244"/>
            <a:ext cx="4762500" cy="2576513"/>
          </a:xfrm>
          <a:prstGeom prst="rect">
            <a:avLst/>
          </a:prstGeom>
        </p:spPr>
      </p:pic>
      <p:sp>
        <p:nvSpPr>
          <p:cNvPr id="6" name="TextBox 5">
            <a:extLst>
              <a:ext uri="{FF2B5EF4-FFF2-40B4-BE49-F238E27FC236}">
                <a16:creationId xmlns:a16="http://schemas.microsoft.com/office/drawing/2014/main" id="{1AB1105B-D119-414A-A120-F0FC4E721D94}"/>
              </a:ext>
            </a:extLst>
          </p:cNvPr>
          <p:cNvSpPr txBox="1"/>
          <p:nvPr/>
        </p:nvSpPr>
        <p:spPr>
          <a:xfrm>
            <a:off x="5173749" y="820907"/>
            <a:ext cx="1499616" cy="1323439"/>
          </a:xfrm>
          <a:prstGeom prst="rect">
            <a:avLst/>
          </a:prstGeom>
          <a:noFill/>
        </p:spPr>
        <p:txBody>
          <a:bodyPr wrap="square" rtlCol="0">
            <a:spAutoFit/>
          </a:bodyPr>
          <a:lstStyle/>
          <a:p>
            <a:pPr algn="ctr"/>
            <a:r>
              <a:rPr lang="en-US" sz="2000" dirty="0"/>
              <a:t>Practicing to disrupt our satellites</a:t>
            </a:r>
            <a:r>
              <a:rPr lang="en-US" dirty="0"/>
              <a:t>.</a:t>
            </a:r>
          </a:p>
        </p:txBody>
      </p:sp>
    </p:spTree>
    <p:extLst>
      <p:ext uri="{BB962C8B-B14F-4D97-AF65-F5344CB8AC3E}">
        <p14:creationId xmlns:p14="http://schemas.microsoft.com/office/powerpoint/2010/main" val="2118014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4EE4AD-6282-420B-99FB-85B9D4C2E66C}"/>
              </a:ext>
            </a:extLst>
          </p:cNvPr>
          <p:cNvSpPr txBox="1"/>
          <p:nvPr/>
        </p:nvSpPr>
        <p:spPr>
          <a:xfrm>
            <a:off x="469946" y="1659285"/>
            <a:ext cx="11014363" cy="3539430"/>
          </a:xfrm>
          <a:prstGeom prst="rect">
            <a:avLst/>
          </a:prstGeom>
          <a:noFill/>
        </p:spPr>
        <p:txBody>
          <a:bodyPr wrap="square">
            <a:spAutoFit/>
          </a:bodyPr>
          <a:lstStyle/>
          <a:p>
            <a:pPr algn="ctr"/>
            <a:r>
              <a:rPr lang="en-US" sz="2800" dirty="0"/>
              <a:t>“In February, satellite experts noticed that another Russian satellite (Kosmos 2542) was seemingly stalking an American satellite (USA 245).  </a:t>
            </a:r>
          </a:p>
          <a:p>
            <a:pPr algn="ctr"/>
            <a:endParaRPr lang="en-US" sz="2800" dirty="0"/>
          </a:p>
          <a:p>
            <a:pPr algn="ctr"/>
            <a:r>
              <a:rPr lang="en-US" sz="2800" dirty="0"/>
              <a:t>And in 2017, a Russian satellite released a high-speed projectile in close proximity to another Russian satellite.</a:t>
            </a:r>
          </a:p>
          <a:p>
            <a:pPr algn="ctr"/>
            <a:endParaRPr lang="en-US" sz="2800" dirty="0"/>
          </a:p>
          <a:p>
            <a:pPr algn="ctr"/>
            <a:r>
              <a:rPr lang="en-US" sz="2800" dirty="0"/>
              <a:t> At the time, the US said this was a weapons demonstration.”</a:t>
            </a:r>
          </a:p>
        </p:txBody>
      </p:sp>
    </p:spTree>
    <p:extLst>
      <p:ext uri="{BB962C8B-B14F-4D97-AF65-F5344CB8AC3E}">
        <p14:creationId xmlns:p14="http://schemas.microsoft.com/office/powerpoint/2010/main" val="2632189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BBA1D4-CF4A-412F-AC78-FBC56A1653B8}"/>
              </a:ext>
            </a:extLst>
          </p:cNvPr>
          <p:cNvSpPr txBox="1"/>
          <p:nvPr/>
        </p:nvSpPr>
        <p:spPr>
          <a:xfrm>
            <a:off x="41564" y="612844"/>
            <a:ext cx="7897091" cy="5632311"/>
          </a:xfrm>
          <a:prstGeom prst="rect">
            <a:avLst/>
          </a:prstGeom>
          <a:noFill/>
        </p:spPr>
        <p:txBody>
          <a:bodyPr wrap="square">
            <a:spAutoFit/>
          </a:bodyPr>
          <a:lstStyle/>
          <a:p>
            <a:pPr algn="ctr"/>
            <a:r>
              <a:rPr lang="en-US" sz="2400" dirty="0"/>
              <a:t>“This is all circumstantial evidence, but there are a hell of a lot of circumstances that make it look like a known Russian inspection satellite is currently inspecting a known U.S. spy satellite.”</a:t>
            </a:r>
          </a:p>
          <a:p>
            <a:pPr algn="ctr"/>
            <a:r>
              <a:rPr lang="en-US" sz="2400" dirty="0"/>
              <a:t>Sky watchers monitored the satellite chase overhead as </a:t>
            </a:r>
            <a:r>
              <a:rPr lang="en-US" sz="2400" b="1" dirty="0"/>
              <a:t>Kosmos 2543 closed the distance and then, days later, backed away.</a:t>
            </a:r>
            <a:r>
              <a:rPr lang="en-US" sz="2400" dirty="0"/>
              <a:t> The State Department officially complained, although the U.S. government never disclosed the identity of its own satellite.</a:t>
            </a:r>
          </a:p>
          <a:p>
            <a:pPr algn="ctr"/>
            <a:r>
              <a:rPr lang="en-US" sz="2400" dirty="0"/>
              <a:t>On July 15 the now infamous Kosmos 2543 performed its next trick by </a:t>
            </a:r>
            <a:r>
              <a:rPr lang="en-US" sz="2400" b="1" dirty="0"/>
              <a:t>deploying an object that appeared to jet away from it, then pass within a few kilometers of another Russian satellite it was observing. Or was it targeting it?”</a:t>
            </a:r>
          </a:p>
        </p:txBody>
      </p:sp>
      <p:pic>
        <p:nvPicPr>
          <p:cNvPr id="4" name="Picture 3">
            <a:extLst>
              <a:ext uri="{FF2B5EF4-FFF2-40B4-BE49-F238E27FC236}">
                <a16:creationId xmlns:a16="http://schemas.microsoft.com/office/drawing/2014/main" id="{91CF0C9C-D4E4-4793-8D49-DC9EEE52B847}"/>
              </a:ext>
            </a:extLst>
          </p:cNvPr>
          <p:cNvPicPr>
            <a:picLocks noChangeAspect="1"/>
          </p:cNvPicPr>
          <p:nvPr/>
        </p:nvPicPr>
        <p:blipFill>
          <a:blip r:embed="rId2"/>
          <a:stretch>
            <a:fillRect/>
          </a:stretch>
        </p:blipFill>
        <p:spPr>
          <a:xfrm>
            <a:off x="7938655" y="1586197"/>
            <a:ext cx="4454236" cy="4454236"/>
          </a:xfrm>
          <a:prstGeom prst="rect">
            <a:avLst/>
          </a:prstGeom>
        </p:spPr>
      </p:pic>
    </p:spTree>
    <p:extLst>
      <p:ext uri="{BB962C8B-B14F-4D97-AF65-F5344CB8AC3E}">
        <p14:creationId xmlns:p14="http://schemas.microsoft.com/office/powerpoint/2010/main" val="1686847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ACF7AD-A960-4D2D-80B5-30CAD1E87393}"/>
              </a:ext>
            </a:extLst>
          </p:cNvPr>
          <p:cNvPicPr>
            <a:picLocks noChangeAspect="1"/>
          </p:cNvPicPr>
          <p:nvPr/>
        </p:nvPicPr>
        <p:blipFill>
          <a:blip r:embed="rId2"/>
          <a:stretch>
            <a:fillRect/>
          </a:stretch>
        </p:blipFill>
        <p:spPr>
          <a:xfrm>
            <a:off x="386984" y="0"/>
            <a:ext cx="11418031" cy="6858000"/>
          </a:xfrm>
          <a:prstGeom prst="rect">
            <a:avLst/>
          </a:prstGeom>
        </p:spPr>
      </p:pic>
    </p:spTree>
    <p:extLst>
      <p:ext uri="{BB962C8B-B14F-4D97-AF65-F5344CB8AC3E}">
        <p14:creationId xmlns:p14="http://schemas.microsoft.com/office/powerpoint/2010/main" val="3226732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761694-15F1-9118-00A9-BF24EA9784D9}"/>
              </a:ext>
            </a:extLst>
          </p:cNvPr>
          <p:cNvSpPr txBox="1"/>
          <p:nvPr/>
        </p:nvSpPr>
        <p:spPr>
          <a:xfrm>
            <a:off x="205666" y="0"/>
            <a:ext cx="11780668" cy="1754326"/>
          </a:xfrm>
          <a:prstGeom prst="rect">
            <a:avLst/>
          </a:prstGeom>
          <a:noFill/>
        </p:spPr>
        <p:txBody>
          <a:bodyPr wrap="square">
            <a:spAutoFit/>
          </a:bodyPr>
          <a:lstStyle/>
          <a:p>
            <a:pPr algn="ctr"/>
            <a:r>
              <a:rPr lang="en-US" dirty="0"/>
              <a:t>“Did Russia just launch a spacecraft to stalk a US spy satellite?</a:t>
            </a:r>
          </a:p>
          <a:p>
            <a:pPr algn="ctr"/>
            <a:endParaRPr lang="en-US" dirty="0"/>
          </a:p>
          <a:p>
            <a:r>
              <a:rPr lang="en-US" dirty="0"/>
              <a:t>Russia launches a Kosmos 2558 launched into the same orbital plane as USA 326, an American spy satellite that rode a SpaceX Falcon 9 rocket to orbit this past February, Langbroek noted. The two satellites are close in altitude as well, and they're scheduled to have a relatively close encounter soon, provided neither one performs any significant maneuvers over the next day or so.</a:t>
            </a:r>
          </a:p>
        </p:txBody>
      </p:sp>
      <p:pic>
        <p:nvPicPr>
          <p:cNvPr id="4" name="Picture 3">
            <a:extLst>
              <a:ext uri="{FF2B5EF4-FFF2-40B4-BE49-F238E27FC236}">
                <a16:creationId xmlns:a16="http://schemas.microsoft.com/office/drawing/2014/main" id="{90A95AB7-01BA-16F6-F19C-D42CF1B12438}"/>
              </a:ext>
            </a:extLst>
          </p:cNvPr>
          <p:cNvPicPr>
            <a:picLocks noChangeAspect="1"/>
          </p:cNvPicPr>
          <p:nvPr/>
        </p:nvPicPr>
        <p:blipFill>
          <a:blip r:embed="rId2"/>
          <a:stretch>
            <a:fillRect/>
          </a:stretch>
        </p:blipFill>
        <p:spPr>
          <a:xfrm>
            <a:off x="2235693" y="2009775"/>
            <a:ext cx="7010400" cy="4667250"/>
          </a:xfrm>
          <a:prstGeom prst="rect">
            <a:avLst/>
          </a:prstGeom>
        </p:spPr>
      </p:pic>
    </p:spTree>
    <p:extLst>
      <p:ext uri="{BB962C8B-B14F-4D97-AF65-F5344CB8AC3E}">
        <p14:creationId xmlns:p14="http://schemas.microsoft.com/office/powerpoint/2010/main" val="1219568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59029F-B0FC-4436-0D44-2D6ADCB342E9}"/>
              </a:ext>
            </a:extLst>
          </p:cNvPr>
          <p:cNvSpPr txBox="1"/>
          <p:nvPr/>
        </p:nvSpPr>
        <p:spPr>
          <a:xfrm>
            <a:off x="2594499" y="205057"/>
            <a:ext cx="6094520" cy="369332"/>
          </a:xfrm>
          <a:prstGeom prst="rect">
            <a:avLst/>
          </a:prstGeom>
          <a:noFill/>
        </p:spPr>
        <p:txBody>
          <a:bodyPr wrap="square">
            <a:spAutoFit/>
          </a:bodyPr>
          <a:lstStyle/>
          <a:p>
            <a:r>
              <a:rPr lang="en-US" dirty="0"/>
              <a:t>Russians reportedly building a satellite-blinding laser</a:t>
            </a:r>
          </a:p>
        </p:txBody>
      </p:sp>
      <p:pic>
        <p:nvPicPr>
          <p:cNvPr id="4" name="Picture 3">
            <a:extLst>
              <a:ext uri="{FF2B5EF4-FFF2-40B4-BE49-F238E27FC236}">
                <a16:creationId xmlns:a16="http://schemas.microsoft.com/office/drawing/2014/main" id="{EC7493D2-6120-5DBA-2EB9-DBC5FFEEBE5E}"/>
              </a:ext>
            </a:extLst>
          </p:cNvPr>
          <p:cNvPicPr>
            <a:picLocks noChangeAspect="1"/>
          </p:cNvPicPr>
          <p:nvPr/>
        </p:nvPicPr>
        <p:blipFill>
          <a:blip r:embed="rId2"/>
          <a:stretch>
            <a:fillRect/>
          </a:stretch>
        </p:blipFill>
        <p:spPr>
          <a:xfrm>
            <a:off x="4079850" y="787280"/>
            <a:ext cx="3123817" cy="2745542"/>
          </a:xfrm>
          <a:prstGeom prst="rect">
            <a:avLst/>
          </a:prstGeom>
        </p:spPr>
      </p:pic>
      <p:sp>
        <p:nvSpPr>
          <p:cNvPr id="6" name="TextBox 5">
            <a:extLst>
              <a:ext uri="{FF2B5EF4-FFF2-40B4-BE49-F238E27FC236}">
                <a16:creationId xmlns:a16="http://schemas.microsoft.com/office/drawing/2014/main" id="{12C2D5D7-D5F8-24E0-069F-E1F9B1A79E92}"/>
              </a:ext>
            </a:extLst>
          </p:cNvPr>
          <p:cNvSpPr txBox="1"/>
          <p:nvPr/>
        </p:nvSpPr>
        <p:spPr>
          <a:xfrm>
            <a:off x="3047260" y="-4102795"/>
            <a:ext cx="6094520" cy="646331"/>
          </a:xfrm>
          <a:prstGeom prst="rect">
            <a:avLst/>
          </a:prstGeom>
          <a:noFill/>
        </p:spPr>
        <p:txBody>
          <a:bodyPr wrap="square">
            <a:spAutoFit/>
          </a:bodyPr>
          <a:lstStyle/>
          <a:p>
            <a:r>
              <a:rPr lang="en-US" dirty="0"/>
              <a:t>is supported by its audience. When you purchase</a:t>
            </a:r>
          </a:p>
          <a:p>
            <a:endParaRPr lang="en-US" dirty="0"/>
          </a:p>
        </p:txBody>
      </p:sp>
      <p:sp>
        <p:nvSpPr>
          <p:cNvPr id="8" name="TextBox 7">
            <a:extLst>
              <a:ext uri="{FF2B5EF4-FFF2-40B4-BE49-F238E27FC236}">
                <a16:creationId xmlns:a16="http://schemas.microsoft.com/office/drawing/2014/main" id="{7429AC9E-785A-3C0E-F869-F9897EB24EE4}"/>
              </a:ext>
            </a:extLst>
          </p:cNvPr>
          <p:cNvSpPr txBox="1"/>
          <p:nvPr/>
        </p:nvSpPr>
        <p:spPr>
          <a:xfrm>
            <a:off x="969264" y="3916626"/>
            <a:ext cx="8558783" cy="2862322"/>
          </a:xfrm>
          <a:prstGeom prst="rect">
            <a:avLst/>
          </a:prstGeom>
          <a:noFill/>
        </p:spPr>
        <p:txBody>
          <a:bodyPr wrap="square">
            <a:spAutoFit/>
          </a:bodyPr>
          <a:lstStyle/>
          <a:p>
            <a:pPr algn="ctr"/>
            <a:r>
              <a:rPr lang="en-US" sz="2000" dirty="0"/>
              <a:t>“Laser technology has evolved to the point where this type of anti-satellite defense is plausible, though there is limited evidence of any nation successfully testing such a laser.</a:t>
            </a:r>
          </a:p>
          <a:p>
            <a:pPr algn="ctr"/>
            <a:endParaRPr lang="en-US" sz="2000" dirty="0"/>
          </a:p>
          <a:p>
            <a:pPr algn="ctr"/>
            <a:r>
              <a:rPr lang="en-US" sz="2000" dirty="0"/>
              <a:t>If the Russian government is able to build the laser, it would be capable of shielding a large part of the country from the view of satellites with optical sensors. The technology also sets the stage for the more ominous possibility of laser weapons that can permanently disable satellites.”</a:t>
            </a:r>
          </a:p>
        </p:txBody>
      </p:sp>
    </p:spTree>
    <p:extLst>
      <p:ext uri="{BB962C8B-B14F-4D97-AF65-F5344CB8AC3E}">
        <p14:creationId xmlns:p14="http://schemas.microsoft.com/office/powerpoint/2010/main" val="3390660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3546DB-CF3A-4E77-A7C7-1C27ABCD8223}"/>
              </a:ext>
            </a:extLst>
          </p:cNvPr>
          <p:cNvPicPr>
            <a:picLocks noChangeAspect="1"/>
          </p:cNvPicPr>
          <p:nvPr/>
        </p:nvPicPr>
        <p:blipFill>
          <a:blip r:embed="rId2"/>
          <a:stretch>
            <a:fillRect/>
          </a:stretch>
        </p:blipFill>
        <p:spPr>
          <a:xfrm>
            <a:off x="3616960" y="1776889"/>
            <a:ext cx="4362144" cy="3635119"/>
          </a:xfrm>
          <a:prstGeom prst="rect">
            <a:avLst/>
          </a:prstGeom>
        </p:spPr>
      </p:pic>
      <p:sp>
        <p:nvSpPr>
          <p:cNvPr id="3" name="Rectangle 2">
            <a:extLst>
              <a:ext uri="{FF2B5EF4-FFF2-40B4-BE49-F238E27FC236}">
                <a16:creationId xmlns:a16="http://schemas.microsoft.com/office/drawing/2014/main" id="{C76F69DF-0E33-4EDC-AC6E-D609897256D5}"/>
              </a:ext>
            </a:extLst>
          </p:cNvPr>
          <p:cNvSpPr/>
          <p:nvPr/>
        </p:nvSpPr>
        <p:spPr>
          <a:xfrm>
            <a:off x="101600" y="0"/>
            <a:ext cx="11744959" cy="7755969"/>
          </a:xfrm>
          <a:prstGeom prst="rect">
            <a:avLst/>
          </a:prstGeom>
        </p:spPr>
        <p:txBody>
          <a:bodyPr wrap="square">
            <a:spAutoFit/>
          </a:bodyPr>
          <a:lstStyle/>
          <a:p>
            <a:pPr algn="ctr"/>
            <a:endParaRPr lang="en-US" sz="2000" dirty="0"/>
          </a:p>
          <a:p>
            <a:pPr algn="ctr"/>
            <a:r>
              <a:rPr lang="en-US" sz="2000" dirty="0"/>
              <a:t>“Last year, the US National Air and Space Intelligence Center issued a report indicating that </a:t>
            </a:r>
            <a:r>
              <a:rPr lang="en-US" sz="2000" b="1" dirty="0">
                <a:solidFill>
                  <a:srgbClr val="FFC000"/>
                </a:solidFill>
              </a:rPr>
              <a:t>Russia and China </a:t>
            </a:r>
            <a:r>
              <a:rPr lang="en-US" sz="2000" dirty="0"/>
              <a:t>were working </a:t>
            </a:r>
            <a:r>
              <a:rPr lang="en-US" sz="2000" b="1" dirty="0"/>
              <a:t>on advanced space-based technologies </a:t>
            </a:r>
            <a:r>
              <a:rPr lang="en-US" sz="2000" dirty="0"/>
              <a:t>aimed at ‘challenging US superiority’ in the potential war-fighting domain. </a:t>
            </a:r>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endParaRPr lang="en-US" sz="2000" dirty="0"/>
          </a:p>
          <a:p>
            <a:pPr algn="ctr"/>
            <a:r>
              <a:rPr lang="en-US" sz="2000" dirty="0"/>
              <a:t>The US Air Force-affiliated think tank cited Russian and Chinese developments in </a:t>
            </a:r>
            <a:r>
              <a:rPr lang="en-US" sz="2000" b="1" dirty="0">
                <a:solidFill>
                  <a:srgbClr val="FFC000"/>
                </a:solidFill>
              </a:rPr>
              <a:t>missile technology, as well as directed-energy radio frequency and laser weaponry</a:t>
            </a:r>
            <a:r>
              <a:rPr lang="en-US" sz="2000" b="1" dirty="0"/>
              <a:t>,</a:t>
            </a:r>
            <a:r>
              <a:rPr lang="en-US" sz="2000" dirty="0"/>
              <a:t> which it said                                               could pose a threat to US efforts in this area.”</a:t>
            </a:r>
          </a:p>
          <a:p>
            <a:pPr algn="ctr"/>
            <a:endParaRPr lang="en-US" dirty="0"/>
          </a:p>
          <a:p>
            <a:pPr algn="ctr"/>
            <a:endParaRPr lang="en-US" sz="2000" dirty="0"/>
          </a:p>
          <a:p>
            <a:pPr algn="ctr"/>
            <a:endParaRPr lang="en-US" sz="2000" dirty="0"/>
          </a:p>
        </p:txBody>
      </p:sp>
      <p:pic>
        <p:nvPicPr>
          <p:cNvPr id="4" name="Picture 3">
            <a:extLst>
              <a:ext uri="{FF2B5EF4-FFF2-40B4-BE49-F238E27FC236}">
                <a16:creationId xmlns:a16="http://schemas.microsoft.com/office/drawing/2014/main" id="{36801982-10B7-4BEE-BC3C-65167AE8CE9A}"/>
              </a:ext>
            </a:extLst>
          </p:cNvPr>
          <p:cNvPicPr>
            <a:picLocks noChangeAspect="1"/>
          </p:cNvPicPr>
          <p:nvPr/>
        </p:nvPicPr>
        <p:blipFill>
          <a:blip r:embed="rId3"/>
          <a:stretch>
            <a:fillRect/>
          </a:stretch>
        </p:blipFill>
        <p:spPr>
          <a:xfrm>
            <a:off x="40517" y="1311581"/>
            <a:ext cx="5886994" cy="4234838"/>
          </a:xfrm>
          <a:prstGeom prst="rect">
            <a:avLst/>
          </a:prstGeom>
        </p:spPr>
      </p:pic>
      <p:pic>
        <p:nvPicPr>
          <p:cNvPr id="5" name="Picture 4">
            <a:extLst>
              <a:ext uri="{FF2B5EF4-FFF2-40B4-BE49-F238E27FC236}">
                <a16:creationId xmlns:a16="http://schemas.microsoft.com/office/drawing/2014/main" id="{B535B6F1-DF58-493D-A124-02C3C1DE4D51}"/>
              </a:ext>
            </a:extLst>
          </p:cNvPr>
          <p:cNvPicPr>
            <a:picLocks noChangeAspect="1"/>
          </p:cNvPicPr>
          <p:nvPr/>
        </p:nvPicPr>
        <p:blipFill>
          <a:blip r:embed="rId4"/>
          <a:stretch>
            <a:fillRect/>
          </a:stretch>
        </p:blipFill>
        <p:spPr>
          <a:xfrm>
            <a:off x="4928827" y="1662753"/>
            <a:ext cx="7263173" cy="3863390"/>
          </a:xfrm>
          <a:prstGeom prst="rect">
            <a:avLst/>
          </a:prstGeom>
        </p:spPr>
      </p:pic>
    </p:spTree>
    <p:extLst>
      <p:ext uri="{BB962C8B-B14F-4D97-AF65-F5344CB8AC3E}">
        <p14:creationId xmlns:p14="http://schemas.microsoft.com/office/powerpoint/2010/main" val="27869292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01C087-3517-4C58-8CEF-0887D7A1B45D}"/>
              </a:ext>
            </a:extLst>
          </p:cNvPr>
          <p:cNvSpPr/>
          <p:nvPr/>
        </p:nvSpPr>
        <p:spPr>
          <a:xfrm>
            <a:off x="1118741" y="6339952"/>
            <a:ext cx="11495314" cy="369332"/>
          </a:xfrm>
          <a:prstGeom prst="rect">
            <a:avLst/>
          </a:prstGeom>
        </p:spPr>
        <p:txBody>
          <a:bodyPr wrap="square">
            <a:spAutoFit/>
          </a:bodyPr>
          <a:lstStyle/>
          <a:p>
            <a:r>
              <a:rPr lang="en-US" i="1" dirty="0">
                <a:latin typeface="Arial" panose="020B0604020202020204" pitchFamily="34" charset="0"/>
              </a:rPr>
              <a:t>Not to be confused with </a:t>
            </a:r>
            <a:r>
              <a:rPr lang="en-US" i="1" dirty="0">
                <a:latin typeface="Arial" panose="020B0604020202020204" pitchFamily="34" charset="0"/>
                <a:hlinkClick r:id="rId2" tooltip="United States Space Command">
                  <a:extLst>
                    <a:ext uri="{A12FA001-AC4F-418D-AE19-62706E023703}">
                      <ahyp:hlinkClr xmlns:ahyp="http://schemas.microsoft.com/office/drawing/2018/hyperlinkcolor" val="tx"/>
                    </a:ext>
                  </a:extLst>
                </a:hlinkClick>
              </a:rPr>
              <a:t>United States Space Command</a:t>
            </a:r>
            <a:r>
              <a:rPr lang="en-US" i="1" dirty="0">
                <a:latin typeface="Arial" panose="020B0604020202020204" pitchFamily="34" charset="0"/>
              </a:rPr>
              <a:t> or </a:t>
            </a:r>
            <a:r>
              <a:rPr lang="en-US" i="1" u="sng" dirty="0">
                <a:latin typeface="Arial" panose="020B0604020202020204" pitchFamily="34" charset="0"/>
                <a:hlinkClick r:id="rId3">
                  <a:extLst>
                    <a:ext uri="{A12FA001-AC4F-418D-AE19-62706E023703}">
                      <ahyp:hlinkClr xmlns:ahyp="http://schemas.microsoft.com/office/drawing/2018/hyperlinkcolor" val="tx"/>
                    </a:ext>
                  </a:extLst>
                </a:hlinkClick>
              </a:rPr>
              <a:t>Air Force Space Command</a:t>
            </a:r>
            <a:endParaRPr lang="en-US" dirty="0"/>
          </a:p>
        </p:txBody>
      </p:sp>
      <p:sp>
        <p:nvSpPr>
          <p:cNvPr id="5" name="TextBox 4">
            <a:extLst>
              <a:ext uri="{FF2B5EF4-FFF2-40B4-BE49-F238E27FC236}">
                <a16:creationId xmlns:a16="http://schemas.microsoft.com/office/drawing/2014/main" id="{419EF5FF-362B-423E-91A9-7E322CFD3494}"/>
              </a:ext>
            </a:extLst>
          </p:cNvPr>
          <p:cNvSpPr txBox="1"/>
          <p:nvPr/>
        </p:nvSpPr>
        <p:spPr>
          <a:xfrm>
            <a:off x="93855" y="323625"/>
            <a:ext cx="12191999" cy="646331"/>
          </a:xfrm>
          <a:prstGeom prst="rect">
            <a:avLst/>
          </a:prstGeom>
          <a:noFill/>
        </p:spPr>
        <p:txBody>
          <a:bodyPr wrap="square" rtlCol="0">
            <a:spAutoFit/>
          </a:bodyPr>
          <a:lstStyle/>
          <a:p>
            <a:r>
              <a:rPr lang="en-US" sz="3600" b="1" dirty="0"/>
              <a:t>The U S Space Force – “Guardians of the High Frontier”</a:t>
            </a:r>
          </a:p>
        </p:txBody>
      </p:sp>
      <p:pic>
        <p:nvPicPr>
          <p:cNvPr id="2" name="Picture 1">
            <a:extLst>
              <a:ext uri="{FF2B5EF4-FFF2-40B4-BE49-F238E27FC236}">
                <a16:creationId xmlns:a16="http://schemas.microsoft.com/office/drawing/2014/main" id="{28D20C0A-CBF7-4637-9A31-38C8B0B5626C}"/>
              </a:ext>
            </a:extLst>
          </p:cNvPr>
          <p:cNvPicPr>
            <a:picLocks noChangeAspect="1"/>
          </p:cNvPicPr>
          <p:nvPr/>
        </p:nvPicPr>
        <p:blipFill>
          <a:blip r:embed="rId4"/>
          <a:stretch>
            <a:fillRect/>
          </a:stretch>
        </p:blipFill>
        <p:spPr>
          <a:xfrm>
            <a:off x="963200" y="1228574"/>
            <a:ext cx="4594143" cy="4594143"/>
          </a:xfrm>
          <a:prstGeom prst="rect">
            <a:avLst/>
          </a:prstGeom>
        </p:spPr>
      </p:pic>
      <p:pic>
        <p:nvPicPr>
          <p:cNvPr id="6" name="Picture 5">
            <a:extLst>
              <a:ext uri="{FF2B5EF4-FFF2-40B4-BE49-F238E27FC236}">
                <a16:creationId xmlns:a16="http://schemas.microsoft.com/office/drawing/2014/main" id="{CF4C4446-DC78-46DB-A8DC-A143D31EABE8}"/>
              </a:ext>
            </a:extLst>
          </p:cNvPr>
          <p:cNvPicPr>
            <a:picLocks noChangeAspect="1"/>
          </p:cNvPicPr>
          <p:nvPr/>
        </p:nvPicPr>
        <p:blipFill>
          <a:blip r:embed="rId5"/>
          <a:stretch>
            <a:fillRect/>
          </a:stretch>
        </p:blipFill>
        <p:spPr>
          <a:xfrm>
            <a:off x="6189855" y="1228574"/>
            <a:ext cx="4594143" cy="4594143"/>
          </a:xfrm>
          <a:prstGeom prst="rect">
            <a:avLst/>
          </a:prstGeom>
        </p:spPr>
      </p:pic>
    </p:spTree>
    <p:extLst>
      <p:ext uri="{BB962C8B-B14F-4D97-AF65-F5344CB8AC3E}">
        <p14:creationId xmlns:p14="http://schemas.microsoft.com/office/powerpoint/2010/main" val="3482223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55FE8D-7D7B-4626-BDB8-08376298008E}"/>
              </a:ext>
            </a:extLst>
          </p:cNvPr>
          <p:cNvSpPr/>
          <p:nvPr/>
        </p:nvSpPr>
        <p:spPr>
          <a:xfrm>
            <a:off x="1148080" y="139115"/>
            <a:ext cx="10708640" cy="461665"/>
          </a:xfrm>
          <a:prstGeom prst="rect">
            <a:avLst/>
          </a:prstGeom>
        </p:spPr>
        <p:txBody>
          <a:bodyPr wrap="square">
            <a:spAutoFit/>
          </a:bodyPr>
          <a:lstStyle/>
          <a:p>
            <a:pPr algn="ctr"/>
            <a:r>
              <a:rPr lang="en-US" sz="2400" dirty="0"/>
              <a:t>“</a:t>
            </a:r>
            <a:r>
              <a:rPr lang="en-US" sz="2400" b="1" dirty="0">
                <a:solidFill>
                  <a:srgbClr val="FFC000"/>
                </a:solidFill>
              </a:rPr>
              <a:t>Russia</a:t>
            </a:r>
            <a:r>
              <a:rPr lang="en-US" sz="2400" dirty="0"/>
              <a:t> developed an advanced </a:t>
            </a:r>
            <a:r>
              <a:rPr lang="en-US" sz="2400" b="1" dirty="0">
                <a:solidFill>
                  <a:srgbClr val="FFC000"/>
                </a:solidFill>
              </a:rPr>
              <a:t>anti-satellite aircraft-mounted laser</a:t>
            </a:r>
            <a:r>
              <a:rPr lang="en-US" sz="2400" dirty="0"/>
              <a:t>. </a:t>
            </a:r>
          </a:p>
        </p:txBody>
      </p:sp>
      <p:pic>
        <p:nvPicPr>
          <p:cNvPr id="3" name="Picture 2">
            <a:extLst>
              <a:ext uri="{FF2B5EF4-FFF2-40B4-BE49-F238E27FC236}">
                <a16:creationId xmlns:a16="http://schemas.microsoft.com/office/drawing/2014/main" id="{4877C706-935B-4E3E-A691-2497A3D581CB}"/>
              </a:ext>
            </a:extLst>
          </p:cNvPr>
          <p:cNvPicPr>
            <a:picLocks noChangeAspect="1"/>
          </p:cNvPicPr>
          <p:nvPr/>
        </p:nvPicPr>
        <p:blipFill>
          <a:blip r:embed="rId2"/>
          <a:stretch>
            <a:fillRect/>
          </a:stretch>
        </p:blipFill>
        <p:spPr>
          <a:xfrm>
            <a:off x="87086" y="2021300"/>
            <a:ext cx="6583478" cy="4699905"/>
          </a:xfrm>
          <a:prstGeom prst="rect">
            <a:avLst/>
          </a:prstGeom>
        </p:spPr>
      </p:pic>
      <p:sp>
        <p:nvSpPr>
          <p:cNvPr id="4" name="Rectangle 3">
            <a:extLst>
              <a:ext uri="{FF2B5EF4-FFF2-40B4-BE49-F238E27FC236}">
                <a16:creationId xmlns:a16="http://schemas.microsoft.com/office/drawing/2014/main" id="{81CF76BD-F38C-42F8-8463-515368B10E53}"/>
              </a:ext>
            </a:extLst>
          </p:cNvPr>
          <p:cNvSpPr/>
          <p:nvPr/>
        </p:nvSpPr>
        <p:spPr>
          <a:xfrm>
            <a:off x="0" y="820971"/>
            <a:ext cx="12104914" cy="1200329"/>
          </a:xfrm>
          <a:prstGeom prst="rect">
            <a:avLst/>
          </a:prstGeom>
        </p:spPr>
        <p:txBody>
          <a:bodyPr wrap="square">
            <a:spAutoFit/>
          </a:bodyPr>
          <a:lstStyle/>
          <a:p>
            <a:pPr algn="ctr"/>
            <a:r>
              <a:rPr lang="en-US" sz="2400" dirty="0"/>
              <a:t>Russia has revealed new details of the new special aviation complex with an aircraft-mounted laser to operate as an anti-satellite weapon,                                            the </a:t>
            </a:r>
            <a:r>
              <a:rPr lang="en-US" sz="2400" dirty="0" err="1"/>
              <a:t>InterFax</a:t>
            </a:r>
            <a:r>
              <a:rPr lang="en-US" sz="2400" dirty="0"/>
              <a:t> news agency reported.”</a:t>
            </a:r>
          </a:p>
        </p:txBody>
      </p:sp>
      <p:pic>
        <p:nvPicPr>
          <p:cNvPr id="5" name="Picture 4">
            <a:extLst>
              <a:ext uri="{FF2B5EF4-FFF2-40B4-BE49-F238E27FC236}">
                <a16:creationId xmlns:a16="http://schemas.microsoft.com/office/drawing/2014/main" id="{1CAD3882-9FFC-4B32-92D8-B9BE2C60CE98}"/>
              </a:ext>
            </a:extLst>
          </p:cNvPr>
          <p:cNvPicPr>
            <a:picLocks noChangeAspect="1"/>
          </p:cNvPicPr>
          <p:nvPr/>
        </p:nvPicPr>
        <p:blipFill>
          <a:blip r:embed="rId3"/>
          <a:stretch>
            <a:fillRect/>
          </a:stretch>
        </p:blipFill>
        <p:spPr>
          <a:xfrm>
            <a:off x="5889117" y="2333815"/>
            <a:ext cx="7143750" cy="4238625"/>
          </a:xfrm>
          <a:prstGeom prst="rect">
            <a:avLst/>
          </a:prstGeom>
        </p:spPr>
      </p:pic>
    </p:spTree>
    <p:extLst>
      <p:ext uri="{BB962C8B-B14F-4D97-AF65-F5344CB8AC3E}">
        <p14:creationId xmlns:p14="http://schemas.microsoft.com/office/powerpoint/2010/main" val="1169208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E31112-B80B-435E-954E-A5E218B0C540}"/>
              </a:ext>
            </a:extLst>
          </p:cNvPr>
          <p:cNvSpPr txBox="1"/>
          <p:nvPr/>
        </p:nvSpPr>
        <p:spPr>
          <a:xfrm>
            <a:off x="4249284" y="123412"/>
            <a:ext cx="6010507" cy="461665"/>
          </a:xfrm>
          <a:prstGeom prst="rect">
            <a:avLst/>
          </a:prstGeom>
          <a:noFill/>
        </p:spPr>
        <p:txBody>
          <a:bodyPr wrap="square" rtlCol="0">
            <a:spAutoFit/>
          </a:bodyPr>
          <a:lstStyle/>
          <a:p>
            <a:r>
              <a:rPr lang="en-US" sz="2400" b="1" dirty="0"/>
              <a:t>Russian Laser Weapons</a:t>
            </a:r>
          </a:p>
        </p:txBody>
      </p:sp>
      <p:sp>
        <p:nvSpPr>
          <p:cNvPr id="5" name="AutoShape 2">
            <a:extLst>
              <a:ext uri="{FF2B5EF4-FFF2-40B4-BE49-F238E27FC236}">
                <a16:creationId xmlns:a16="http://schemas.microsoft.com/office/drawing/2014/main" id="{186719A7-A80E-4274-B54D-9EDB84B3CCE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56B7383-8754-49C4-B885-74E774B5DEB5}"/>
              </a:ext>
            </a:extLst>
          </p:cNvPr>
          <p:cNvPicPr>
            <a:picLocks noChangeAspect="1"/>
          </p:cNvPicPr>
          <p:nvPr/>
        </p:nvPicPr>
        <p:blipFill>
          <a:blip r:embed="rId2"/>
          <a:stretch>
            <a:fillRect/>
          </a:stretch>
        </p:blipFill>
        <p:spPr>
          <a:xfrm>
            <a:off x="5728009" y="585077"/>
            <a:ext cx="6422482" cy="4816862"/>
          </a:xfrm>
          <a:prstGeom prst="rect">
            <a:avLst/>
          </a:prstGeom>
        </p:spPr>
      </p:pic>
      <p:pic>
        <p:nvPicPr>
          <p:cNvPr id="7" name="Picture 6">
            <a:extLst>
              <a:ext uri="{FF2B5EF4-FFF2-40B4-BE49-F238E27FC236}">
                <a16:creationId xmlns:a16="http://schemas.microsoft.com/office/drawing/2014/main" id="{4CACDB20-34C5-485D-89B6-2A0E6D085453}"/>
              </a:ext>
            </a:extLst>
          </p:cNvPr>
          <p:cNvPicPr>
            <a:picLocks noChangeAspect="1"/>
          </p:cNvPicPr>
          <p:nvPr/>
        </p:nvPicPr>
        <p:blipFill>
          <a:blip r:embed="rId3"/>
          <a:stretch>
            <a:fillRect/>
          </a:stretch>
        </p:blipFill>
        <p:spPr>
          <a:xfrm>
            <a:off x="589952" y="1279008"/>
            <a:ext cx="4572000" cy="3429000"/>
          </a:xfrm>
          <a:prstGeom prst="rect">
            <a:avLst/>
          </a:prstGeom>
        </p:spPr>
      </p:pic>
      <p:sp>
        <p:nvSpPr>
          <p:cNvPr id="2" name="Rectangle 1">
            <a:extLst>
              <a:ext uri="{FF2B5EF4-FFF2-40B4-BE49-F238E27FC236}">
                <a16:creationId xmlns:a16="http://schemas.microsoft.com/office/drawing/2014/main" id="{9930C64F-A676-4922-A76C-3A8162A741B1}"/>
              </a:ext>
            </a:extLst>
          </p:cNvPr>
          <p:cNvSpPr/>
          <p:nvPr/>
        </p:nvSpPr>
        <p:spPr>
          <a:xfrm>
            <a:off x="118508" y="123412"/>
            <a:ext cx="942887" cy="369332"/>
          </a:xfrm>
          <a:prstGeom prst="rect">
            <a:avLst/>
          </a:prstGeom>
        </p:spPr>
        <p:txBody>
          <a:bodyPr wrap="none">
            <a:spAutoFit/>
          </a:bodyPr>
          <a:lstStyle/>
          <a:p>
            <a:r>
              <a:rPr lang="en-US" b="1" dirty="0">
                <a:solidFill>
                  <a:srgbClr val="FFC000"/>
                </a:solidFill>
              </a:rPr>
              <a:t>RUSSIA</a:t>
            </a:r>
          </a:p>
        </p:txBody>
      </p:sp>
    </p:spTree>
    <p:extLst>
      <p:ext uri="{BB962C8B-B14F-4D97-AF65-F5344CB8AC3E}">
        <p14:creationId xmlns:p14="http://schemas.microsoft.com/office/powerpoint/2010/main" val="1300909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7ECF3E-C80E-4C4B-B739-3572788AACB2}"/>
              </a:ext>
            </a:extLst>
          </p:cNvPr>
          <p:cNvSpPr/>
          <p:nvPr/>
        </p:nvSpPr>
        <p:spPr>
          <a:xfrm>
            <a:off x="551003" y="4201657"/>
            <a:ext cx="11419840" cy="2308324"/>
          </a:xfrm>
          <a:prstGeom prst="rect">
            <a:avLst/>
          </a:prstGeom>
        </p:spPr>
        <p:txBody>
          <a:bodyPr wrap="square">
            <a:spAutoFit/>
          </a:bodyPr>
          <a:lstStyle/>
          <a:p>
            <a:r>
              <a:rPr lang="en-US" sz="2400" dirty="0"/>
              <a:t>“In November 2017, the new Russian federal defense procurement program from 2018 to 2027 had allocated funding for the development of the Rudolph </a:t>
            </a:r>
            <a:r>
              <a:rPr lang="en-US" sz="2400" b="1" dirty="0"/>
              <a:t>mobile anti-satellite </a:t>
            </a:r>
            <a:r>
              <a:rPr lang="en-US" sz="2400" dirty="0"/>
              <a:t>complex, RIA Novosti reported. </a:t>
            </a:r>
            <a:r>
              <a:rPr lang="en-US" sz="2400" dirty="0" err="1"/>
              <a:t>Ochasov</a:t>
            </a:r>
            <a:r>
              <a:rPr lang="en-US" sz="2400" dirty="0"/>
              <a:t> was also quoted disclosing the development of the Tirada-2S </a:t>
            </a:r>
            <a:r>
              <a:rPr lang="en-US" sz="2400" b="1" dirty="0"/>
              <a:t>electronic warfare complex </a:t>
            </a:r>
            <a:r>
              <a:rPr lang="en-US" sz="2400" dirty="0"/>
              <a:t>apparently specialized </a:t>
            </a:r>
            <a:r>
              <a:rPr lang="en-US" sz="2400" b="1" dirty="0"/>
              <a:t>in jamming communications satellites</a:t>
            </a:r>
            <a:r>
              <a:rPr lang="en-US" sz="2400" dirty="0"/>
              <a:t> and expected to be available in ‘ground’ and ‘mobile’ architectures.”</a:t>
            </a:r>
          </a:p>
        </p:txBody>
      </p:sp>
      <p:pic>
        <p:nvPicPr>
          <p:cNvPr id="3" name="Picture 2">
            <a:extLst>
              <a:ext uri="{FF2B5EF4-FFF2-40B4-BE49-F238E27FC236}">
                <a16:creationId xmlns:a16="http://schemas.microsoft.com/office/drawing/2014/main" id="{94BA72CD-F649-457C-884E-8180E1F0480B}"/>
              </a:ext>
            </a:extLst>
          </p:cNvPr>
          <p:cNvPicPr>
            <a:picLocks noChangeAspect="1"/>
          </p:cNvPicPr>
          <p:nvPr/>
        </p:nvPicPr>
        <p:blipFill>
          <a:blip r:embed="rId2"/>
          <a:stretch>
            <a:fillRect/>
          </a:stretch>
        </p:blipFill>
        <p:spPr>
          <a:xfrm>
            <a:off x="5413248" y="0"/>
            <a:ext cx="6893737" cy="3729512"/>
          </a:xfrm>
          <a:prstGeom prst="rect">
            <a:avLst/>
          </a:prstGeom>
        </p:spPr>
      </p:pic>
      <p:sp>
        <p:nvSpPr>
          <p:cNvPr id="4" name="Rectangle 3">
            <a:extLst>
              <a:ext uri="{FF2B5EF4-FFF2-40B4-BE49-F238E27FC236}">
                <a16:creationId xmlns:a16="http://schemas.microsoft.com/office/drawing/2014/main" id="{A32BCC2B-0E1A-4EFC-8827-33322DFE33EC}"/>
              </a:ext>
            </a:extLst>
          </p:cNvPr>
          <p:cNvSpPr/>
          <p:nvPr/>
        </p:nvSpPr>
        <p:spPr>
          <a:xfrm>
            <a:off x="117230" y="18835"/>
            <a:ext cx="942887" cy="369332"/>
          </a:xfrm>
          <a:prstGeom prst="rect">
            <a:avLst/>
          </a:prstGeom>
        </p:spPr>
        <p:txBody>
          <a:bodyPr wrap="none">
            <a:spAutoFit/>
          </a:bodyPr>
          <a:lstStyle/>
          <a:p>
            <a:r>
              <a:rPr lang="en-US" b="1" dirty="0">
                <a:solidFill>
                  <a:srgbClr val="FFC000"/>
                </a:solidFill>
              </a:rPr>
              <a:t>RUSSIA</a:t>
            </a:r>
          </a:p>
        </p:txBody>
      </p:sp>
      <p:pic>
        <p:nvPicPr>
          <p:cNvPr id="6" name="Picture 5">
            <a:extLst>
              <a:ext uri="{FF2B5EF4-FFF2-40B4-BE49-F238E27FC236}">
                <a16:creationId xmlns:a16="http://schemas.microsoft.com/office/drawing/2014/main" id="{77885FA8-32D2-4FAC-8926-A47261BDEB4D}"/>
              </a:ext>
            </a:extLst>
          </p:cNvPr>
          <p:cNvPicPr>
            <a:picLocks noChangeAspect="1"/>
          </p:cNvPicPr>
          <p:nvPr/>
        </p:nvPicPr>
        <p:blipFill>
          <a:blip r:embed="rId3"/>
          <a:stretch>
            <a:fillRect/>
          </a:stretch>
        </p:blipFill>
        <p:spPr>
          <a:xfrm>
            <a:off x="-717186" y="332811"/>
            <a:ext cx="6877194" cy="3868846"/>
          </a:xfrm>
          <a:prstGeom prst="rect">
            <a:avLst/>
          </a:prstGeom>
        </p:spPr>
      </p:pic>
    </p:spTree>
    <p:extLst>
      <p:ext uri="{BB962C8B-B14F-4D97-AF65-F5344CB8AC3E}">
        <p14:creationId xmlns:p14="http://schemas.microsoft.com/office/powerpoint/2010/main" val="407819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B9EE5D-0689-4533-904D-B232F4317529}"/>
              </a:ext>
            </a:extLst>
          </p:cNvPr>
          <p:cNvSpPr/>
          <p:nvPr/>
        </p:nvSpPr>
        <p:spPr>
          <a:xfrm>
            <a:off x="161544" y="3596777"/>
            <a:ext cx="11868912" cy="2862322"/>
          </a:xfrm>
          <a:prstGeom prst="rect">
            <a:avLst/>
          </a:prstGeom>
        </p:spPr>
        <p:txBody>
          <a:bodyPr wrap="square">
            <a:spAutoFit/>
          </a:bodyPr>
          <a:lstStyle/>
          <a:p>
            <a:pPr algn="ctr"/>
            <a:r>
              <a:rPr lang="en-US" sz="2000" dirty="0"/>
              <a:t>“(The Avanguard hypersonic missile) [Vladimir Putin] mentioned is well tested,” Borisov told the Russian language newspaper Red Star. “It came about through considerable effort, because temperatures on the surface of a combat unit reach up to 2000 degrees [Celsius]. It really does go through the </a:t>
            </a:r>
            <a:r>
              <a:rPr lang="en-US" sz="2000" b="1" dirty="0"/>
              <a:t>air surrounded by plasma. </a:t>
            </a:r>
            <a:r>
              <a:rPr lang="en-US" sz="2000" dirty="0"/>
              <a:t>Practical tests have confirmed the chosen approach’s feasibility. In fact, we have secured a contract for </a:t>
            </a:r>
            <a:r>
              <a:rPr lang="en-US" sz="2000" b="1" dirty="0"/>
              <a:t>mass production</a:t>
            </a:r>
            <a:r>
              <a:rPr lang="en-US" sz="2000" dirty="0"/>
              <a:t> of these systems. </a:t>
            </a:r>
            <a:r>
              <a:rPr lang="en-US" sz="2000" dirty="0">
                <a:solidFill>
                  <a:srgbClr val="FFC000"/>
                </a:solidFill>
              </a:rPr>
              <a:t>So this is </a:t>
            </a:r>
            <a:r>
              <a:rPr lang="en-US" sz="2000" b="1" dirty="0">
                <a:solidFill>
                  <a:srgbClr val="FFC000"/>
                </a:solidFill>
              </a:rPr>
              <a:t>no bluff</a:t>
            </a:r>
            <a:r>
              <a:rPr lang="en-US" sz="2000" dirty="0">
                <a:solidFill>
                  <a:srgbClr val="FFC000"/>
                </a:solidFill>
              </a:rPr>
              <a:t>, but a serious undertaking</a:t>
            </a:r>
            <a:r>
              <a:rPr lang="en-US" sz="2000" dirty="0"/>
              <a:t>.” Russia recently launched a hypersonic missile, the Zircon, from a submarine, and since late 2019 has had the hypersonic nuclear-capable Avangard missiles in service. The Avangard can travel at up to Mach 27, changing course and altitude.</a:t>
            </a:r>
          </a:p>
        </p:txBody>
      </p:sp>
      <p:pic>
        <p:nvPicPr>
          <p:cNvPr id="4" name="Picture 3">
            <a:extLst>
              <a:ext uri="{FF2B5EF4-FFF2-40B4-BE49-F238E27FC236}">
                <a16:creationId xmlns:a16="http://schemas.microsoft.com/office/drawing/2014/main" id="{763CF84F-9CFC-43FF-82CB-7CFF57C50972}"/>
              </a:ext>
            </a:extLst>
          </p:cNvPr>
          <p:cNvPicPr>
            <a:picLocks noChangeAspect="1"/>
          </p:cNvPicPr>
          <p:nvPr/>
        </p:nvPicPr>
        <p:blipFill>
          <a:blip r:embed="rId2"/>
          <a:stretch>
            <a:fillRect/>
          </a:stretch>
        </p:blipFill>
        <p:spPr>
          <a:xfrm>
            <a:off x="-1728597" y="-65544"/>
            <a:ext cx="6883724" cy="3441862"/>
          </a:xfrm>
          <a:prstGeom prst="rect">
            <a:avLst/>
          </a:prstGeom>
        </p:spPr>
      </p:pic>
      <p:pic>
        <p:nvPicPr>
          <p:cNvPr id="5" name="Picture 4">
            <a:extLst>
              <a:ext uri="{FF2B5EF4-FFF2-40B4-BE49-F238E27FC236}">
                <a16:creationId xmlns:a16="http://schemas.microsoft.com/office/drawing/2014/main" id="{D0BA5C1E-D9A6-4F27-B2A9-70D4F10C0FEC}"/>
              </a:ext>
            </a:extLst>
          </p:cNvPr>
          <p:cNvPicPr>
            <a:picLocks noChangeAspect="1"/>
          </p:cNvPicPr>
          <p:nvPr/>
        </p:nvPicPr>
        <p:blipFill>
          <a:blip r:embed="rId3"/>
          <a:stretch>
            <a:fillRect/>
          </a:stretch>
        </p:blipFill>
        <p:spPr>
          <a:xfrm>
            <a:off x="5522976" y="0"/>
            <a:ext cx="6669024" cy="3596777"/>
          </a:xfrm>
          <a:prstGeom prst="rect">
            <a:avLst/>
          </a:prstGeom>
        </p:spPr>
      </p:pic>
      <p:sp>
        <p:nvSpPr>
          <p:cNvPr id="6" name="TextBox 5">
            <a:extLst>
              <a:ext uri="{FF2B5EF4-FFF2-40B4-BE49-F238E27FC236}">
                <a16:creationId xmlns:a16="http://schemas.microsoft.com/office/drawing/2014/main" id="{B8A6FB63-34B4-4ADA-9677-2411BB861E3C}"/>
              </a:ext>
            </a:extLst>
          </p:cNvPr>
          <p:cNvSpPr txBox="1"/>
          <p:nvPr/>
        </p:nvSpPr>
        <p:spPr>
          <a:xfrm>
            <a:off x="237744" y="0"/>
            <a:ext cx="1799082" cy="677108"/>
          </a:xfrm>
          <a:prstGeom prst="rect">
            <a:avLst/>
          </a:prstGeom>
          <a:noFill/>
        </p:spPr>
        <p:txBody>
          <a:bodyPr wrap="square" rtlCol="0">
            <a:spAutoFit/>
          </a:bodyPr>
          <a:lstStyle/>
          <a:p>
            <a:r>
              <a:rPr lang="en-US" sz="2000" b="1" dirty="0">
                <a:solidFill>
                  <a:srgbClr val="FFC000"/>
                </a:solidFill>
              </a:rPr>
              <a:t>Russia</a:t>
            </a:r>
          </a:p>
          <a:p>
            <a:endParaRPr lang="en-US" dirty="0"/>
          </a:p>
        </p:txBody>
      </p:sp>
      <p:sp>
        <p:nvSpPr>
          <p:cNvPr id="7" name="TextBox 6">
            <a:extLst>
              <a:ext uri="{FF2B5EF4-FFF2-40B4-BE49-F238E27FC236}">
                <a16:creationId xmlns:a16="http://schemas.microsoft.com/office/drawing/2014/main" id="{D6B6DA80-17ED-4BB2-95F7-1116D016741E}"/>
              </a:ext>
            </a:extLst>
          </p:cNvPr>
          <p:cNvSpPr txBox="1"/>
          <p:nvPr/>
        </p:nvSpPr>
        <p:spPr>
          <a:xfrm>
            <a:off x="5676900" y="2974215"/>
            <a:ext cx="2141220" cy="369332"/>
          </a:xfrm>
          <a:prstGeom prst="rect">
            <a:avLst/>
          </a:prstGeom>
          <a:noFill/>
        </p:spPr>
        <p:txBody>
          <a:bodyPr wrap="square" rtlCol="0">
            <a:spAutoFit/>
          </a:bodyPr>
          <a:lstStyle/>
          <a:p>
            <a:r>
              <a:rPr lang="en-US" dirty="0"/>
              <a:t>Nuclear capable</a:t>
            </a:r>
          </a:p>
        </p:txBody>
      </p:sp>
      <p:sp>
        <p:nvSpPr>
          <p:cNvPr id="3" name="TextBox 2">
            <a:extLst>
              <a:ext uri="{FF2B5EF4-FFF2-40B4-BE49-F238E27FC236}">
                <a16:creationId xmlns:a16="http://schemas.microsoft.com/office/drawing/2014/main" id="{59C6346A-2EFB-4217-B1FC-D904EDDB0A6B}"/>
              </a:ext>
            </a:extLst>
          </p:cNvPr>
          <p:cNvSpPr txBox="1"/>
          <p:nvPr/>
        </p:nvSpPr>
        <p:spPr>
          <a:xfrm rot="20923145">
            <a:off x="3127819" y="1506598"/>
            <a:ext cx="4422464" cy="1384995"/>
          </a:xfrm>
          <a:prstGeom prst="rect">
            <a:avLst/>
          </a:prstGeom>
          <a:noFill/>
        </p:spPr>
        <p:txBody>
          <a:bodyPr wrap="square" rtlCol="0">
            <a:spAutoFit/>
          </a:bodyPr>
          <a:lstStyle/>
          <a:p>
            <a:r>
              <a:rPr lang="en-US" sz="2800" b="1" dirty="0">
                <a:solidFill>
                  <a:srgbClr val="FF0000"/>
                </a:solidFill>
              </a:rPr>
              <a:t>RUSSIA ANNOUNCED THIS IS NOW OPERATIONAL  Sept 2020</a:t>
            </a:r>
          </a:p>
        </p:txBody>
      </p:sp>
    </p:spTree>
    <p:extLst>
      <p:ext uri="{BB962C8B-B14F-4D97-AF65-F5344CB8AC3E}">
        <p14:creationId xmlns:p14="http://schemas.microsoft.com/office/powerpoint/2010/main" val="4491726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7" name="Picture 1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AFDDD9-5B7B-40F7-8775-37F8FB548678}"/>
              </a:ext>
            </a:extLst>
          </p:cNvPr>
          <p:cNvSpPr txBox="1"/>
          <p:nvPr/>
        </p:nvSpPr>
        <p:spPr>
          <a:xfrm>
            <a:off x="648931" y="629266"/>
            <a:ext cx="4166510" cy="1622321"/>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300" b="0" i="0" kern="1200">
                <a:solidFill>
                  <a:srgbClr val="EBEBEB"/>
                </a:solidFill>
                <a:latin typeface="+mj-lt"/>
                <a:ea typeface="+mj-ea"/>
                <a:cs typeface="+mj-cs"/>
              </a:rPr>
              <a:t>Putin Hails Successful Launch of Zircon Hypersonic Cruise Missile as 'Major Event' for Russia</a:t>
            </a:r>
          </a:p>
        </p:txBody>
      </p:sp>
      <p:sp>
        <p:nvSpPr>
          <p:cNvPr id="25"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7" name="Freeform: Shape 26">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6" name="Picture 5">
            <a:extLst>
              <a:ext uri="{FF2B5EF4-FFF2-40B4-BE49-F238E27FC236}">
                <a16:creationId xmlns:a16="http://schemas.microsoft.com/office/drawing/2014/main" id="{B62026C4-4017-4C38-B788-F99B281E182B}"/>
              </a:ext>
            </a:extLst>
          </p:cNvPr>
          <p:cNvPicPr>
            <a:picLocks noChangeAspect="1"/>
          </p:cNvPicPr>
          <p:nvPr/>
        </p:nvPicPr>
        <p:blipFill>
          <a:blip r:embed="rId6"/>
          <a:stretch>
            <a:fillRect/>
          </a:stretch>
        </p:blipFill>
        <p:spPr>
          <a:xfrm>
            <a:off x="4754323" y="1381256"/>
            <a:ext cx="7703109" cy="3928585"/>
          </a:xfrm>
          <a:prstGeom prst="rect">
            <a:avLst/>
          </a:prstGeom>
          <a:effectLst/>
        </p:spPr>
      </p:pic>
      <p:sp>
        <p:nvSpPr>
          <p:cNvPr id="29" name="Rectangle 28">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 name="TextBox 4">
            <a:extLst>
              <a:ext uri="{FF2B5EF4-FFF2-40B4-BE49-F238E27FC236}">
                <a16:creationId xmlns:a16="http://schemas.microsoft.com/office/drawing/2014/main" id="{91303C4E-32A6-4E2A-9F6E-6003C56F5E22}"/>
              </a:ext>
            </a:extLst>
          </p:cNvPr>
          <p:cNvSpPr txBox="1"/>
          <p:nvPr/>
        </p:nvSpPr>
        <p:spPr>
          <a:xfrm>
            <a:off x="648931" y="2438400"/>
            <a:ext cx="4166509" cy="378541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a:solidFill>
                  <a:srgbClr val="EBEBEB"/>
                </a:solidFill>
                <a:latin typeface="+mj-lt"/>
                <a:ea typeface="+mj-ea"/>
                <a:cs typeface="+mj-cs"/>
              </a:rPr>
              <a:t>“A Zircon hypersonic cruise missile has successfully hit a target in the Barents Sea, the Russian Ministry of Defence stated. The military stressed that the missile flew around 450 kilometres, reaching Mach 8 speeds.”</a:t>
            </a:r>
          </a:p>
          <a:p>
            <a:pPr>
              <a:spcBef>
                <a:spcPts val="1000"/>
              </a:spcBef>
              <a:buClr>
                <a:schemeClr val="bg2">
                  <a:lumMod val="40000"/>
                  <a:lumOff val="60000"/>
                </a:schemeClr>
              </a:buClr>
              <a:buSzPct val="80000"/>
              <a:buFont typeface="Wingdings 3" charset="2"/>
              <a:buChar char=""/>
            </a:pPr>
            <a:endParaRPr lang="en-US">
              <a:solidFill>
                <a:srgbClr val="EBEBEB"/>
              </a:solidFill>
              <a:latin typeface="+mj-lt"/>
              <a:ea typeface="+mj-ea"/>
              <a:cs typeface="+mj-cs"/>
            </a:endParaRPr>
          </a:p>
        </p:txBody>
      </p:sp>
    </p:spTree>
    <p:extLst>
      <p:ext uri="{BB962C8B-B14F-4D97-AF65-F5344CB8AC3E}">
        <p14:creationId xmlns:p14="http://schemas.microsoft.com/office/powerpoint/2010/main" val="400729437"/>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BA61C5-FC44-4533-A794-62882F7A29FA}"/>
              </a:ext>
            </a:extLst>
          </p:cNvPr>
          <p:cNvSpPr txBox="1"/>
          <p:nvPr/>
        </p:nvSpPr>
        <p:spPr>
          <a:xfrm>
            <a:off x="319595" y="194388"/>
            <a:ext cx="11141475" cy="923330"/>
          </a:xfrm>
          <a:prstGeom prst="rect">
            <a:avLst/>
          </a:prstGeom>
          <a:noFill/>
        </p:spPr>
        <p:txBody>
          <a:bodyPr wrap="square">
            <a:spAutoFit/>
          </a:bodyPr>
          <a:lstStyle/>
          <a:p>
            <a:pPr algn="ctr"/>
            <a:r>
              <a:rPr lang="en-US" dirty="0"/>
              <a:t>“US conducts 'successful' test of hypersonic missile technology</a:t>
            </a:r>
          </a:p>
          <a:p>
            <a:pPr algn="ctr"/>
            <a:r>
              <a:rPr lang="en-US" dirty="0"/>
              <a:t>by AFP Staff Writers</a:t>
            </a:r>
          </a:p>
          <a:p>
            <a:pPr algn="ctr"/>
            <a:r>
              <a:rPr lang="en-US" dirty="0"/>
              <a:t>Washington (AFP) Oct 21, 2021”</a:t>
            </a:r>
          </a:p>
        </p:txBody>
      </p:sp>
      <p:pic>
        <p:nvPicPr>
          <p:cNvPr id="4" name="Picture 3">
            <a:extLst>
              <a:ext uri="{FF2B5EF4-FFF2-40B4-BE49-F238E27FC236}">
                <a16:creationId xmlns:a16="http://schemas.microsoft.com/office/drawing/2014/main" id="{44B3ABFF-EA48-424F-BD29-4476D7191712}"/>
              </a:ext>
            </a:extLst>
          </p:cNvPr>
          <p:cNvPicPr>
            <a:picLocks noChangeAspect="1"/>
          </p:cNvPicPr>
          <p:nvPr/>
        </p:nvPicPr>
        <p:blipFill>
          <a:blip r:embed="rId2"/>
          <a:stretch>
            <a:fillRect/>
          </a:stretch>
        </p:blipFill>
        <p:spPr>
          <a:xfrm>
            <a:off x="3032832" y="2201846"/>
            <a:ext cx="5715000" cy="4762500"/>
          </a:xfrm>
          <a:prstGeom prst="rect">
            <a:avLst/>
          </a:prstGeom>
        </p:spPr>
      </p:pic>
      <p:sp>
        <p:nvSpPr>
          <p:cNvPr id="6" name="TextBox 5">
            <a:extLst>
              <a:ext uri="{FF2B5EF4-FFF2-40B4-BE49-F238E27FC236}">
                <a16:creationId xmlns:a16="http://schemas.microsoft.com/office/drawing/2014/main" id="{B608D07E-7EFE-4DD1-B2DD-56E426E82451}"/>
              </a:ext>
            </a:extLst>
          </p:cNvPr>
          <p:cNvSpPr txBox="1"/>
          <p:nvPr/>
        </p:nvSpPr>
        <p:spPr>
          <a:xfrm>
            <a:off x="719091" y="1397675"/>
            <a:ext cx="11381173" cy="1477328"/>
          </a:xfrm>
          <a:prstGeom prst="rect">
            <a:avLst/>
          </a:prstGeom>
          <a:noFill/>
        </p:spPr>
        <p:txBody>
          <a:bodyPr wrap="square">
            <a:spAutoFit/>
          </a:bodyPr>
          <a:lstStyle/>
          <a:p>
            <a:r>
              <a:rPr lang="en-US" dirty="0"/>
              <a:t>“Hypersonic missiles, like traditional ballistic missiles, can fly more than five times the speed of sound (Mach 5).</a:t>
            </a:r>
          </a:p>
          <a:p>
            <a:endParaRPr lang="en-US" dirty="0"/>
          </a:p>
          <a:p>
            <a:r>
              <a:rPr lang="en-US" dirty="0"/>
              <a:t>But they are more maneuverable than their ballistic counterparts and can trace a low trajectory in the atmosphere, making them harder to defend against.”</a:t>
            </a:r>
          </a:p>
        </p:txBody>
      </p:sp>
    </p:spTree>
    <p:extLst>
      <p:ext uri="{BB962C8B-B14F-4D97-AF65-F5344CB8AC3E}">
        <p14:creationId xmlns:p14="http://schemas.microsoft.com/office/powerpoint/2010/main" val="756182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F97841-C2F5-46A5-8E38-BAD8E197553D}"/>
              </a:ext>
            </a:extLst>
          </p:cNvPr>
          <p:cNvPicPr>
            <a:picLocks noChangeAspect="1"/>
          </p:cNvPicPr>
          <p:nvPr/>
        </p:nvPicPr>
        <p:blipFill>
          <a:blip r:embed="rId2"/>
          <a:stretch>
            <a:fillRect/>
          </a:stretch>
        </p:blipFill>
        <p:spPr>
          <a:xfrm>
            <a:off x="-81798" y="0"/>
            <a:ext cx="12929118" cy="6787787"/>
          </a:xfrm>
          <a:prstGeom prst="rect">
            <a:avLst/>
          </a:prstGeom>
        </p:spPr>
      </p:pic>
      <p:sp>
        <p:nvSpPr>
          <p:cNvPr id="3" name="TextBox 2">
            <a:extLst>
              <a:ext uri="{FF2B5EF4-FFF2-40B4-BE49-F238E27FC236}">
                <a16:creationId xmlns:a16="http://schemas.microsoft.com/office/drawing/2014/main" id="{954CC220-DE68-4BD7-B97B-8A4F71145002}"/>
              </a:ext>
            </a:extLst>
          </p:cNvPr>
          <p:cNvSpPr txBox="1"/>
          <p:nvPr/>
        </p:nvSpPr>
        <p:spPr>
          <a:xfrm>
            <a:off x="621792" y="3452409"/>
            <a:ext cx="3675888" cy="523220"/>
          </a:xfrm>
          <a:prstGeom prst="rect">
            <a:avLst/>
          </a:prstGeom>
          <a:noFill/>
        </p:spPr>
        <p:txBody>
          <a:bodyPr wrap="square" rtlCol="0">
            <a:spAutoFit/>
          </a:bodyPr>
          <a:lstStyle/>
          <a:p>
            <a:r>
              <a:rPr lang="en-US" sz="2800" b="1" dirty="0">
                <a:solidFill>
                  <a:srgbClr val="FFC000"/>
                </a:solidFill>
              </a:rPr>
              <a:t>Chinese ASAT</a:t>
            </a:r>
          </a:p>
        </p:txBody>
      </p:sp>
    </p:spTree>
    <p:extLst>
      <p:ext uri="{BB962C8B-B14F-4D97-AF65-F5344CB8AC3E}">
        <p14:creationId xmlns:p14="http://schemas.microsoft.com/office/powerpoint/2010/main" val="4090159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D9BE83-AA8E-4B52-9813-E616D5100845}"/>
              </a:ext>
            </a:extLst>
          </p:cNvPr>
          <p:cNvSpPr txBox="1"/>
          <p:nvPr/>
        </p:nvSpPr>
        <p:spPr>
          <a:xfrm>
            <a:off x="1544714" y="276079"/>
            <a:ext cx="10005133" cy="369332"/>
          </a:xfrm>
          <a:prstGeom prst="rect">
            <a:avLst/>
          </a:prstGeom>
          <a:noFill/>
        </p:spPr>
        <p:txBody>
          <a:bodyPr wrap="square">
            <a:spAutoFit/>
          </a:bodyPr>
          <a:lstStyle/>
          <a:p>
            <a:r>
              <a:rPr lang="en-US" dirty="0"/>
              <a:t>Chinese spacecraft launched mystery object into space before returning to Earth</a:t>
            </a:r>
          </a:p>
        </p:txBody>
      </p:sp>
      <p:pic>
        <p:nvPicPr>
          <p:cNvPr id="4" name="Picture 3">
            <a:extLst>
              <a:ext uri="{FF2B5EF4-FFF2-40B4-BE49-F238E27FC236}">
                <a16:creationId xmlns:a16="http://schemas.microsoft.com/office/drawing/2014/main" id="{0EBBC55E-26AA-4FF7-B3EA-450E67C7609B}"/>
              </a:ext>
            </a:extLst>
          </p:cNvPr>
          <p:cNvPicPr>
            <a:picLocks noChangeAspect="1"/>
          </p:cNvPicPr>
          <p:nvPr/>
        </p:nvPicPr>
        <p:blipFill>
          <a:blip r:embed="rId2"/>
          <a:stretch>
            <a:fillRect/>
          </a:stretch>
        </p:blipFill>
        <p:spPr>
          <a:xfrm>
            <a:off x="2956880" y="1471083"/>
            <a:ext cx="5715000" cy="4762500"/>
          </a:xfrm>
          <a:prstGeom prst="rect">
            <a:avLst/>
          </a:prstGeom>
        </p:spPr>
      </p:pic>
    </p:spTree>
    <p:extLst>
      <p:ext uri="{BB962C8B-B14F-4D97-AF65-F5344CB8AC3E}">
        <p14:creationId xmlns:p14="http://schemas.microsoft.com/office/powerpoint/2010/main" val="40794816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5E7D4C-1F7A-4622-9F60-E189A56AD703}"/>
              </a:ext>
            </a:extLst>
          </p:cNvPr>
          <p:cNvSpPr/>
          <p:nvPr/>
        </p:nvSpPr>
        <p:spPr>
          <a:xfrm>
            <a:off x="-73152" y="70027"/>
            <a:ext cx="12098528" cy="6740307"/>
          </a:xfrm>
          <a:prstGeom prst="rect">
            <a:avLst/>
          </a:prstGeom>
        </p:spPr>
        <p:txBody>
          <a:bodyPr wrap="square">
            <a:spAutoFit/>
          </a:bodyPr>
          <a:lstStyle/>
          <a:p>
            <a:pPr algn="ctr"/>
            <a:r>
              <a:rPr lang="en-US" sz="2000" dirty="0"/>
              <a:t>“</a:t>
            </a:r>
            <a:r>
              <a:rPr lang="en-US" sz="2000" b="1" dirty="0">
                <a:solidFill>
                  <a:srgbClr val="FFC000"/>
                </a:solidFill>
              </a:rPr>
              <a:t>China, Russia </a:t>
            </a:r>
            <a:r>
              <a:rPr lang="en-US" sz="2000" dirty="0"/>
              <a:t>Building Attack Satellites and Space Lasers”: Pentagon Report</a:t>
            </a:r>
          </a:p>
          <a:p>
            <a:pPr algn="ctr"/>
            <a:r>
              <a:rPr lang="en-US" sz="2000" dirty="0"/>
              <a:t>“DIA (Defense Intelligence Agency) estimates that China will deploy a terrestrial laser that can </a:t>
            </a:r>
            <a:r>
              <a:rPr lang="en-US" sz="2000" b="1" dirty="0"/>
              <a:t>shoot down satellites </a:t>
            </a:r>
            <a:r>
              <a:rPr lang="en-US" sz="2000" dirty="0"/>
              <a:t>in low Earth orbit by 2020 and may be able to hit targets in </a:t>
            </a:r>
            <a:r>
              <a:rPr lang="en-US" sz="2000" b="1" dirty="0"/>
              <a:t>geostationary</a:t>
            </a:r>
            <a:r>
              <a:rPr lang="en-US" sz="2000" dirty="0"/>
              <a:t> orbit ‘by the mid-2020s.’”</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sz="2000" dirty="0"/>
              <a:t>“For sure, they are developing” </a:t>
            </a:r>
            <a:r>
              <a:rPr lang="en-US" sz="2000" b="1" dirty="0"/>
              <a:t>space-based attack satellites </a:t>
            </a:r>
            <a:r>
              <a:rPr lang="en-US" sz="2000" dirty="0" err="1"/>
              <a:t>Kokorich</a:t>
            </a:r>
            <a:r>
              <a:rPr lang="en-US" sz="2000" dirty="0"/>
              <a:t> told congressional staffers.</a:t>
            </a:r>
          </a:p>
          <a:p>
            <a:pPr algn="ctr"/>
            <a:r>
              <a:rPr lang="en-US" sz="2000" dirty="0"/>
              <a:t>”The Washington Free Beacon quotes unnamed defense officials as saying that the DN-3 is “primarily a </a:t>
            </a:r>
            <a:r>
              <a:rPr lang="en-US" sz="2000" b="1" dirty="0"/>
              <a:t>direct-ascent missile </a:t>
            </a:r>
            <a:r>
              <a:rPr lang="en-US" sz="2000" i="1" dirty="0"/>
              <a:t>designed </a:t>
            </a:r>
            <a:r>
              <a:rPr lang="en-US" sz="2000" b="1" i="1" dirty="0"/>
              <a:t>to ram into satellites and destroy them</a:t>
            </a:r>
            <a:r>
              <a:rPr lang="en-US" sz="2000" dirty="0"/>
              <a:t>,                                                                  even if intelligence assessments hold that the weapon has </a:t>
            </a:r>
            <a:r>
              <a:rPr lang="en-US" sz="2000" b="1" dirty="0"/>
              <a:t>some missile defense capabilities.</a:t>
            </a:r>
            <a:r>
              <a:rPr lang="en-US" sz="2000" dirty="0"/>
              <a:t>”</a:t>
            </a:r>
          </a:p>
        </p:txBody>
      </p:sp>
      <p:pic>
        <p:nvPicPr>
          <p:cNvPr id="4" name="Picture 3">
            <a:extLst>
              <a:ext uri="{FF2B5EF4-FFF2-40B4-BE49-F238E27FC236}">
                <a16:creationId xmlns:a16="http://schemas.microsoft.com/office/drawing/2014/main" id="{37EFA574-B9A8-4FBD-A48A-DFD9204D5E4A}"/>
              </a:ext>
            </a:extLst>
          </p:cNvPr>
          <p:cNvPicPr>
            <a:picLocks noChangeAspect="1"/>
          </p:cNvPicPr>
          <p:nvPr/>
        </p:nvPicPr>
        <p:blipFill>
          <a:blip r:embed="rId2"/>
          <a:stretch>
            <a:fillRect/>
          </a:stretch>
        </p:blipFill>
        <p:spPr>
          <a:xfrm>
            <a:off x="840865" y="1485991"/>
            <a:ext cx="11272758" cy="3547563"/>
          </a:xfrm>
          <a:prstGeom prst="rect">
            <a:avLst/>
          </a:prstGeom>
        </p:spPr>
      </p:pic>
    </p:spTree>
    <p:extLst>
      <p:ext uri="{BB962C8B-B14F-4D97-AF65-F5344CB8AC3E}">
        <p14:creationId xmlns:p14="http://schemas.microsoft.com/office/powerpoint/2010/main" val="480723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EA9C40-EE33-4DF7-9BF0-014737DE3B4A}"/>
              </a:ext>
            </a:extLst>
          </p:cNvPr>
          <p:cNvSpPr/>
          <p:nvPr/>
        </p:nvSpPr>
        <p:spPr>
          <a:xfrm>
            <a:off x="264160" y="389941"/>
            <a:ext cx="11663680" cy="2062103"/>
          </a:xfrm>
          <a:prstGeom prst="rect">
            <a:avLst/>
          </a:prstGeom>
        </p:spPr>
        <p:txBody>
          <a:bodyPr wrap="square">
            <a:spAutoFit/>
          </a:bodyPr>
          <a:lstStyle/>
          <a:p>
            <a:pPr algn="ctr"/>
            <a:r>
              <a:rPr lang="en-US" sz="2400" dirty="0"/>
              <a:t>“Lt. Gen. Jay Raymond, (of the US Space Force),</a:t>
            </a:r>
          </a:p>
          <a:p>
            <a:pPr algn="ctr"/>
            <a:r>
              <a:rPr lang="en-US" sz="2400" dirty="0"/>
              <a:t> said this week that </a:t>
            </a:r>
            <a:r>
              <a:rPr lang="en-US" sz="2400" b="1" dirty="0">
                <a:solidFill>
                  <a:srgbClr val="FFC000"/>
                </a:solidFill>
              </a:rPr>
              <a:t>China’</a:t>
            </a:r>
            <a:r>
              <a:rPr lang="en-US" sz="2400" dirty="0"/>
              <a:t>s amassing formidable </a:t>
            </a:r>
            <a:r>
              <a:rPr lang="en-US" sz="2400" b="1" dirty="0"/>
              <a:t>anti-satellite capabilities</a:t>
            </a:r>
            <a:r>
              <a:rPr lang="en-US" sz="2400" dirty="0"/>
              <a:t>. Raymond claimed that Beijing is </a:t>
            </a:r>
            <a:r>
              <a:rPr lang="en-US" sz="2400" b="1" dirty="0"/>
              <a:t>already capable of holding </a:t>
            </a:r>
            <a:r>
              <a:rPr lang="en-US" sz="3200" b="1" dirty="0"/>
              <a:t>every</a:t>
            </a:r>
            <a:r>
              <a:rPr lang="en-US" sz="2400" b="1" dirty="0"/>
              <a:t> low-orbit satellite at ris</a:t>
            </a:r>
            <a:r>
              <a:rPr lang="en-US" sz="2400" dirty="0"/>
              <a:t>k, and ‘</a:t>
            </a:r>
            <a:r>
              <a:rPr lang="en-US" sz="2400" b="1" dirty="0"/>
              <a:t>soon every satellite in every orbit will be able to be held at risk</a:t>
            </a:r>
            <a:r>
              <a:rPr lang="en-US" sz="2400" dirty="0"/>
              <a:t>’ by China’s anti-satellite (ASAT) capabilities.” (2018)</a:t>
            </a:r>
          </a:p>
        </p:txBody>
      </p:sp>
      <p:sp>
        <p:nvSpPr>
          <p:cNvPr id="5" name="TextBox 4">
            <a:extLst>
              <a:ext uri="{FF2B5EF4-FFF2-40B4-BE49-F238E27FC236}">
                <a16:creationId xmlns:a16="http://schemas.microsoft.com/office/drawing/2014/main" id="{825849A5-58F6-4B9F-8BE0-544424B90E48}"/>
              </a:ext>
            </a:extLst>
          </p:cNvPr>
          <p:cNvSpPr txBox="1"/>
          <p:nvPr/>
        </p:nvSpPr>
        <p:spPr>
          <a:xfrm>
            <a:off x="148856" y="0"/>
            <a:ext cx="1424763" cy="400110"/>
          </a:xfrm>
          <a:prstGeom prst="rect">
            <a:avLst/>
          </a:prstGeom>
          <a:noFill/>
        </p:spPr>
        <p:txBody>
          <a:bodyPr wrap="square" rtlCol="0">
            <a:spAutoFit/>
          </a:bodyPr>
          <a:lstStyle/>
          <a:p>
            <a:r>
              <a:rPr lang="en-US" sz="2000" b="1" dirty="0">
                <a:solidFill>
                  <a:srgbClr val="FFC000"/>
                </a:solidFill>
              </a:rPr>
              <a:t>China</a:t>
            </a:r>
          </a:p>
        </p:txBody>
      </p:sp>
      <p:pic>
        <p:nvPicPr>
          <p:cNvPr id="4" name="Picture 3">
            <a:extLst>
              <a:ext uri="{FF2B5EF4-FFF2-40B4-BE49-F238E27FC236}">
                <a16:creationId xmlns:a16="http://schemas.microsoft.com/office/drawing/2014/main" id="{E947D57E-61CB-4C30-B0C7-9CC43FF2E5B6}"/>
              </a:ext>
            </a:extLst>
          </p:cNvPr>
          <p:cNvPicPr>
            <a:picLocks noChangeAspect="1"/>
          </p:cNvPicPr>
          <p:nvPr/>
        </p:nvPicPr>
        <p:blipFill>
          <a:blip r:embed="rId2"/>
          <a:stretch>
            <a:fillRect/>
          </a:stretch>
        </p:blipFill>
        <p:spPr>
          <a:xfrm>
            <a:off x="1820091" y="2477859"/>
            <a:ext cx="8343126" cy="4380141"/>
          </a:xfrm>
          <a:prstGeom prst="rect">
            <a:avLst/>
          </a:prstGeom>
        </p:spPr>
      </p:pic>
    </p:spTree>
    <p:extLst>
      <p:ext uri="{BB962C8B-B14F-4D97-AF65-F5344CB8AC3E}">
        <p14:creationId xmlns:p14="http://schemas.microsoft.com/office/powerpoint/2010/main" val="2910515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BB9E18-4604-4975-930C-C3810D06C170}"/>
              </a:ext>
            </a:extLst>
          </p:cNvPr>
          <p:cNvSpPr txBox="1"/>
          <p:nvPr/>
        </p:nvSpPr>
        <p:spPr>
          <a:xfrm>
            <a:off x="2987750" y="2782669"/>
            <a:ext cx="7899990" cy="646331"/>
          </a:xfrm>
          <a:prstGeom prst="rect">
            <a:avLst/>
          </a:prstGeom>
          <a:noFill/>
        </p:spPr>
        <p:txBody>
          <a:bodyPr wrap="square" rtlCol="0">
            <a:spAutoFit/>
          </a:bodyPr>
          <a:lstStyle/>
          <a:p>
            <a:r>
              <a:rPr lang="en-US" sz="3600" b="1" dirty="0">
                <a:solidFill>
                  <a:srgbClr val="FFC000"/>
                </a:solidFill>
              </a:rPr>
              <a:t>Organization and Mandate</a:t>
            </a:r>
          </a:p>
        </p:txBody>
      </p:sp>
    </p:spTree>
    <p:extLst>
      <p:ext uri="{BB962C8B-B14F-4D97-AF65-F5344CB8AC3E}">
        <p14:creationId xmlns:p14="http://schemas.microsoft.com/office/powerpoint/2010/main" val="40985639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00E2E2-FB1C-4B54-90FA-CFB1D8D3AC04}"/>
              </a:ext>
            </a:extLst>
          </p:cNvPr>
          <p:cNvPicPr>
            <a:picLocks noChangeAspect="1"/>
          </p:cNvPicPr>
          <p:nvPr/>
        </p:nvPicPr>
        <p:blipFill>
          <a:blip r:embed="rId2"/>
          <a:stretch>
            <a:fillRect/>
          </a:stretch>
        </p:blipFill>
        <p:spPr>
          <a:xfrm>
            <a:off x="1057940" y="0"/>
            <a:ext cx="6897512" cy="3998559"/>
          </a:xfrm>
          <a:prstGeom prst="rect">
            <a:avLst/>
          </a:prstGeom>
        </p:spPr>
      </p:pic>
      <p:sp>
        <p:nvSpPr>
          <p:cNvPr id="3" name="Rectangle 2">
            <a:extLst>
              <a:ext uri="{FF2B5EF4-FFF2-40B4-BE49-F238E27FC236}">
                <a16:creationId xmlns:a16="http://schemas.microsoft.com/office/drawing/2014/main" id="{E995A166-333F-4F92-A679-DC6082EAADCD}"/>
              </a:ext>
            </a:extLst>
          </p:cNvPr>
          <p:cNvSpPr/>
          <p:nvPr/>
        </p:nvSpPr>
        <p:spPr>
          <a:xfrm>
            <a:off x="-17552" y="4147415"/>
            <a:ext cx="12029440" cy="2677656"/>
          </a:xfrm>
          <a:prstGeom prst="rect">
            <a:avLst/>
          </a:prstGeom>
        </p:spPr>
        <p:txBody>
          <a:bodyPr wrap="square">
            <a:spAutoFit/>
          </a:bodyPr>
          <a:lstStyle/>
          <a:p>
            <a:pPr algn="ctr"/>
            <a:r>
              <a:rPr lang="en-US" sz="2400" b="1" dirty="0"/>
              <a:t>“China</a:t>
            </a:r>
            <a:r>
              <a:rPr lang="en-US" sz="2400" dirty="0"/>
              <a:t> shot down its own satellite to tell the world it </a:t>
            </a:r>
            <a:r>
              <a:rPr lang="en-US" sz="2400" b="1" i="1" u="sng" dirty="0"/>
              <a:t>could blind our navigation and military in one shot </a:t>
            </a:r>
            <a:r>
              <a:rPr lang="en-US" sz="2400" dirty="0"/>
              <a:t>in 2007.  That test generated a swarm of </a:t>
            </a:r>
            <a:r>
              <a:rPr lang="en-US" sz="2400" b="1" dirty="0">
                <a:solidFill>
                  <a:srgbClr val="FFC000"/>
                </a:solidFill>
              </a:rPr>
              <a:t>long-lived shrapnel </a:t>
            </a:r>
            <a:r>
              <a:rPr lang="en-US" sz="2400" dirty="0"/>
              <a:t>that constitutes nearly 1/6 of all the radar-trackable debris in orbit. </a:t>
            </a:r>
            <a:r>
              <a:rPr lang="en-US" sz="2400" b="1" dirty="0">
                <a:solidFill>
                  <a:srgbClr val="FFC000"/>
                </a:solidFill>
              </a:rPr>
              <a:t>40,000</a:t>
            </a:r>
            <a:r>
              <a:rPr lang="en-US" sz="2400" dirty="0"/>
              <a:t> new pieces)” “…From the U.S. perspective, China’s capacity to destroy satellites means it can target an American military weakness:  the reliance on satellites for intelligence gathering and                                                                             the operations of high-precision weaponry.”</a:t>
            </a:r>
          </a:p>
        </p:txBody>
      </p:sp>
      <p:sp>
        <p:nvSpPr>
          <p:cNvPr id="4" name="TextBox 3">
            <a:extLst>
              <a:ext uri="{FF2B5EF4-FFF2-40B4-BE49-F238E27FC236}">
                <a16:creationId xmlns:a16="http://schemas.microsoft.com/office/drawing/2014/main" id="{99B65A86-6E8D-4B55-9326-9337CE4D67ED}"/>
              </a:ext>
            </a:extLst>
          </p:cNvPr>
          <p:cNvSpPr txBox="1"/>
          <p:nvPr/>
        </p:nvSpPr>
        <p:spPr>
          <a:xfrm>
            <a:off x="101600" y="148856"/>
            <a:ext cx="1184940" cy="400110"/>
          </a:xfrm>
          <a:prstGeom prst="rect">
            <a:avLst/>
          </a:prstGeom>
          <a:noFill/>
        </p:spPr>
        <p:txBody>
          <a:bodyPr wrap="square" rtlCol="0">
            <a:spAutoFit/>
          </a:bodyPr>
          <a:lstStyle/>
          <a:p>
            <a:r>
              <a:rPr lang="en-US" sz="2000" b="1" dirty="0">
                <a:solidFill>
                  <a:srgbClr val="FFC000"/>
                </a:solidFill>
              </a:rPr>
              <a:t>China</a:t>
            </a:r>
          </a:p>
        </p:txBody>
      </p:sp>
      <p:pic>
        <p:nvPicPr>
          <p:cNvPr id="5" name="Picture 4">
            <a:extLst>
              <a:ext uri="{FF2B5EF4-FFF2-40B4-BE49-F238E27FC236}">
                <a16:creationId xmlns:a16="http://schemas.microsoft.com/office/drawing/2014/main" id="{6472D940-DED8-418F-A2BA-6C8B5CA72E80}"/>
              </a:ext>
            </a:extLst>
          </p:cNvPr>
          <p:cNvPicPr>
            <a:picLocks noChangeAspect="1"/>
          </p:cNvPicPr>
          <p:nvPr/>
        </p:nvPicPr>
        <p:blipFill>
          <a:blip r:embed="rId3"/>
          <a:stretch>
            <a:fillRect/>
          </a:stretch>
        </p:blipFill>
        <p:spPr>
          <a:xfrm>
            <a:off x="7876581" y="457423"/>
            <a:ext cx="4315419" cy="3412896"/>
          </a:xfrm>
          <a:prstGeom prst="rect">
            <a:avLst/>
          </a:prstGeom>
        </p:spPr>
      </p:pic>
    </p:spTree>
    <p:extLst>
      <p:ext uri="{BB962C8B-B14F-4D97-AF65-F5344CB8AC3E}">
        <p14:creationId xmlns:p14="http://schemas.microsoft.com/office/powerpoint/2010/main" val="157491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3E605B-E1C7-4A92-B5E0-93BA57AAAF3D}"/>
              </a:ext>
            </a:extLst>
          </p:cNvPr>
          <p:cNvSpPr/>
          <p:nvPr/>
        </p:nvSpPr>
        <p:spPr>
          <a:xfrm>
            <a:off x="161108" y="105013"/>
            <a:ext cx="11869783" cy="6647974"/>
          </a:xfrm>
          <a:prstGeom prst="rect">
            <a:avLst/>
          </a:prstGeom>
        </p:spPr>
        <p:txBody>
          <a:bodyPr wrap="square">
            <a:spAutoFit/>
          </a:bodyPr>
          <a:lstStyle/>
          <a:p>
            <a:pPr algn="ctr"/>
            <a:r>
              <a:rPr lang="en-US" sz="2400" dirty="0">
                <a:latin typeface="Montserrat"/>
              </a:rPr>
              <a:t>“</a:t>
            </a:r>
            <a:r>
              <a:rPr lang="en-US" sz="2400" b="1" dirty="0">
                <a:solidFill>
                  <a:srgbClr val="FFC000"/>
                </a:solidFill>
                <a:latin typeface="Montserrat"/>
              </a:rPr>
              <a:t>China</a:t>
            </a:r>
            <a:r>
              <a:rPr lang="en-US" sz="2400" dirty="0">
                <a:latin typeface="Montserrat"/>
              </a:rPr>
              <a:t>, in addition to </a:t>
            </a:r>
            <a:r>
              <a:rPr lang="en-US" sz="2400" b="1" dirty="0">
                <a:solidFill>
                  <a:srgbClr val="FFC000"/>
                </a:solidFill>
                <a:latin typeface="Montserrat"/>
              </a:rPr>
              <a:t>Russia</a:t>
            </a:r>
            <a:r>
              <a:rPr lang="en-US" sz="2400" dirty="0">
                <a:latin typeface="Montserrat"/>
              </a:rPr>
              <a:t>, also has a well-developed space warfare capability that </a:t>
            </a:r>
            <a:r>
              <a:rPr lang="en-US" sz="2400" b="1" dirty="0">
                <a:latin typeface="Montserrat"/>
              </a:rPr>
              <a:t>includes three types of ground-launched anti-satellite missiles, anti-satellite lasers, and maneuvering satellites</a:t>
            </a:r>
            <a:r>
              <a:rPr lang="en-US" sz="2400" dirty="0">
                <a:latin typeface="Montserrat"/>
              </a:rPr>
              <a:t>.</a:t>
            </a:r>
          </a:p>
          <a:p>
            <a:pPr algn="ctr"/>
            <a:r>
              <a:rPr lang="en-US" sz="2400" dirty="0">
                <a:latin typeface="Montserrat"/>
              </a:rPr>
              <a:t>U.S. intelligence agencies have observed small Chinese maneuvering satellites with robotic arms capable of </a:t>
            </a:r>
            <a:r>
              <a:rPr lang="en-US" sz="2400" b="1" dirty="0">
                <a:latin typeface="Montserrat"/>
              </a:rPr>
              <a:t>grabbing and crushing satellites.”</a:t>
            </a:r>
          </a:p>
          <a:p>
            <a:pPr algn="ctr"/>
            <a:endParaRPr lang="en-US" b="0" i="0" dirty="0">
              <a:effectLst/>
              <a:latin typeface="Montserrat"/>
            </a:endParaRPr>
          </a:p>
          <a:p>
            <a:pPr algn="ctr"/>
            <a:endParaRPr lang="en-US" dirty="0">
              <a:latin typeface="Montserrat"/>
            </a:endParaRPr>
          </a:p>
          <a:p>
            <a:pPr algn="ctr"/>
            <a:endParaRPr lang="en-US" b="0" i="0" dirty="0">
              <a:effectLst/>
              <a:latin typeface="Montserrat"/>
            </a:endParaRPr>
          </a:p>
          <a:p>
            <a:pPr algn="ctr"/>
            <a:endParaRPr lang="en-US" dirty="0">
              <a:latin typeface="Montserrat"/>
            </a:endParaRPr>
          </a:p>
          <a:p>
            <a:pPr algn="ctr"/>
            <a:endParaRPr lang="en-US" b="0" i="0" dirty="0">
              <a:effectLst/>
              <a:latin typeface="Montserrat"/>
            </a:endParaRPr>
          </a:p>
          <a:p>
            <a:pPr algn="ctr"/>
            <a:endParaRPr lang="en-US" dirty="0">
              <a:latin typeface="Montserrat"/>
            </a:endParaRPr>
          </a:p>
          <a:p>
            <a:pPr algn="ctr"/>
            <a:endParaRPr lang="en-US" b="0" i="0" dirty="0">
              <a:effectLst/>
              <a:latin typeface="Montserrat"/>
            </a:endParaRPr>
          </a:p>
          <a:p>
            <a:pPr algn="ctr"/>
            <a:endParaRPr lang="en-US" dirty="0">
              <a:latin typeface="Montserrat"/>
            </a:endParaRPr>
          </a:p>
          <a:p>
            <a:pPr algn="ctr"/>
            <a:endParaRPr lang="en-US" b="0" i="0" dirty="0">
              <a:effectLst/>
              <a:latin typeface="Montserrat"/>
            </a:endParaRPr>
          </a:p>
          <a:p>
            <a:pPr algn="ctr"/>
            <a:endParaRPr lang="en-US" dirty="0">
              <a:latin typeface="Montserrat"/>
            </a:endParaRPr>
          </a:p>
          <a:p>
            <a:pPr algn="ctr"/>
            <a:endParaRPr lang="en-US" b="0" i="0" dirty="0">
              <a:effectLst/>
              <a:latin typeface="Montserrat"/>
            </a:endParaRPr>
          </a:p>
          <a:p>
            <a:pPr algn="ctr"/>
            <a:endParaRPr lang="en-US" dirty="0">
              <a:latin typeface="Montserrat"/>
            </a:endParaRPr>
          </a:p>
          <a:p>
            <a:pPr algn="ctr"/>
            <a:endParaRPr lang="en-US" b="0" i="0" dirty="0">
              <a:effectLst/>
              <a:latin typeface="Montserrat"/>
            </a:endParaRPr>
          </a:p>
          <a:p>
            <a:pPr algn="ctr"/>
            <a:r>
              <a:rPr lang="en-US" sz="2400" dirty="0">
                <a:latin typeface="Montserrat"/>
              </a:rPr>
              <a:t>U.S. defense officials familiar with the DN-3 told The Washington Free Beacon that it is “primarily a direct-ascent missile designed to </a:t>
            </a:r>
            <a:r>
              <a:rPr lang="en-US" sz="2400" b="1" dirty="0">
                <a:latin typeface="Montserrat"/>
              </a:rPr>
              <a:t>ram into satellites and destroy </a:t>
            </a:r>
            <a:r>
              <a:rPr lang="en-US" sz="2400" dirty="0">
                <a:latin typeface="Montserrat"/>
              </a:rPr>
              <a:t>them, even if intelligence assessments hold that the weapon has some missile defense capabilities.”</a:t>
            </a:r>
            <a:endParaRPr lang="en-US" sz="2400" b="0" i="0" dirty="0">
              <a:effectLst/>
              <a:latin typeface="Montserrat"/>
            </a:endParaRPr>
          </a:p>
        </p:txBody>
      </p:sp>
      <p:pic>
        <p:nvPicPr>
          <p:cNvPr id="5" name="Picture 4">
            <a:extLst>
              <a:ext uri="{FF2B5EF4-FFF2-40B4-BE49-F238E27FC236}">
                <a16:creationId xmlns:a16="http://schemas.microsoft.com/office/drawing/2014/main" id="{D9D09714-327E-46F7-8333-636AEBC72597}"/>
              </a:ext>
            </a:extLst>
          </p:cNvPr>
          <p:cNvPicPr>
            <a:picLocks noChangeAspect="1"/>
          </p:cNvPicPr>
          <p:nvPr/>
        </p:nvPicPr>
        <p:blipFill>
          <a:blip r:embed="rId2"/>
          <a:stretch>
            <a:fillRect/>
          </a:stretch>
        </p:blipFill>
        <p:spPr>
          <a:xfrm>
            <a:off x="0" y="2008277"/>
            <a:ext cx="4613366" cy="3460025"/>
          </a:xfrm>
          <a:prstGeom prst="rect">
            <a:avLst/>
          </a:prstGeom>
        </p:spPr>
      </p:pic>
      <p:pic>
        <p:nvPicPr>
          <p:cNvPr id="6" name="Picture 5">
            <a:extLst>
              <a:ext uri="{FF2B5EF4-FFF2-40B4-BE49-F238E27FC236}">
                <a16:creationId xmlns:a16="http://schemas.microsoft.com/office/drawing/2014/main" id="{178C4185-1E58-403C-AA16-C76FE208A7F1}"/>
              </a:ext>
            </a:extLst>
          </p:cNvPr>
          <p:cNvPicPr>
            <a:picLocks noChangeAspect="1"/>
          </p:cNvPicPr>
          <p:nvPr/>
        </p:nvPicPr>
        <p:blipFill>
          <a:blip r:embed="rId3"/>
          <a:stretch>
            <a:fillRect/>
          </a:stretch>
        </p:blipFill>
        <p:spPr>
          <a:xfrm>
            <a:off x="8231750" y="2449285"/>
            <a:ext cx="4046269" cy="2730409"/>
          </a:xfrm>
          <a:prstGeom prst="rect">
            <a:avLst/>
          </a:prstGeom>
        </p:spPr>
      </p:pic>
      <p:pic>
        <p:nvPicPr>
          <p:cNvPr id="7" name="Picture 6">
            <a:extLst>
              <a:ext uri="{FF2B5EF4-FFF2-40B4-BE49-F238E27FC236}">
                <a16:creationId xmlns:a16="http://schemas.microsoft.com/office/drawing/2014/main" id="{6F0EEAB5-B5A8-4C9A-8AE8-444434829609}"/>
              </a:ext>
            </a:extLst>
          </p:cNvPr>
          <p:cNvPicPr>
            <a:picLocks noChangeAspect="1"/>
          </p:cNvPicPr>
          <p:nvPr/>
        </p:nvPicPr>
        <p:blipFill>
          <a:blip r:embed="rId4"/>
          <a:stretch>
            <a:fillRect/>
          </a:stretch>
        </p:blipFill>
        <p:spPr>
          <a:xfrm>
            <a:off x="4613366" y="2411186"/>
            <a:ext cx="4490574" cy="2806609"/>
          </a:xfrm>
          <a:prstGeom prst="rect">
            <a:avLst/>
          </a:prstGeom>
        </p:spPr>
      </p:pic>
    </p:spTree>
    <p:extLst>
      <p:ext uri="{BB962C8B-B14F-4D97-AF65-F5344CB8AC3E}">
        <p14:creationId xmlns:p14="http://schemas.microsoft.com/office/powerpoint/2010/main" val="1471864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A12F9E-EF4F-4FFC-BD96-34F9B5FDB1C4}"/>
              </a:ext>
            </a:extLst>
          </p:cNvPr>
          <p:cNvPicPr>
            <a:picLocks noChangeAspect="1"/>
          </p:cNvPicPr>
          <p:nvPr/>
        </p:nvPicPr>
        <p:blipFill>
          <a:blip r:embed="rId2"/>
          <a:stretch>
            <a:fillRect/>
          </a:stretch>
        </p:blipFill>
        <p:spPr>
          <a:xfrm>
            <a:off x="6096000" y="3802242"/>
            <a:ext cx="5868543" cy="2934272"/>
          </a:xfrm>
          <a:prstGeom prst="rect">
            <a:avLst/>
          </a:prstGeom>
        </p:spPr>
      </p:pic>
      <p:sp>
        <p:nvSpPr>
          <p:cNvPr id="3" name="TextBox 2">
            <a:extLst>
              <a:ext uri="{FF2B5EF4-FFF2-40B4-BE49-F238E27FC236}">
                <a16:creationId xmlns:a16="http://schemas.microsoft.com/office/drawing/2014/main" id="{0ECA9809-2D33-4976-A165-399BB7DD84BB}"/>
              </a:ext>
            </a:extLst>
          </p:cNvPr>
          <p:cNvSpPr txBox="1"/>
          <p:nvPr/>
        </p:nvSpPr>
        <p:spPr>
          <a:xfrm>
            <a:off x="3735976" y="402223"/>
            <a:ext cx="6322423" cy="461665"/>
          </a:xfrm>
          <a:prstGeom prst="rect">
            <a:avLst/>
          </a:prstGeom>
          <a:noFill/>
        </p:spPr>
        <p:txBody>
          <a:bodyPr wrap="square" rtlCol="0">
            <a:spAutoFit/>
          </a:bodyPr>
          <a:lstStyle/>
          <a:p>
            <a:r>
              <a:rPr lang="en-US" sz="2400" dirty="0"/>
              <a:t>China may have deployed its new ASAT</a:t>
            </a:r>
          </a:p>
        </p:txBody>
      </p:sp>
      <p:sp>
        <p:nvSpPr>
          <p:cNvPr id="4" name="TextBox 3">
            <a:extLst>
              <a:ext uri="{FF2B5EF4-FFF2-40B4-BE49-F238E27FC236}">
                <a16:creationId xmlns:a16="http://schemas.microsoft.com/office/drawing/2014/main" id="{D5827343-CFF7-4973-BE29-AA995FF12912}"/>
              </a:ext>
            </a:extLst>
          </p:cNvPr>
          <p:cNvSpPr txBox="1"/>
          <p:nvPr/>
        </p:nvSpPr>
        <p:spPr>
          <a:xfrm>
            <a:off x="69669" y="0"/>
            <a:ext cx="1811382" cy="400110"/>
          </a:xfrm>
          <a:prstGeom prst="rect">
            <a:avLst/>
          </a:prstGeom>
          <a:noFill/>
        </p:spPr>
        <p:txBody>
          <a:bodyPr wrap="square" rtlCol="0">
            <a:spAutoFit/>
          </a:bodyPr>
          <a:lstStyle/>
          <a:p>
            <a:r>
              <a:rPr lang="en-US" sz="2000" b="1" dirty="0">
                <a:solidFill>
                  <a:srgbClr val="FFC000"/>
                </a:solidFill>
              </a:rPr>
              <a:t>China</a:t>
            </a:r>
          </a:p>
        </p:txBody>
      </p:sp>
      <p:pic>
        <p:nvPicPr>
          <p:cNvPr id="5" name="Picture 4">
            <a:extLst>
              <a:ext uri="{FF2B5EF4-FFF2-40B4-BE49-F238E27FC236}">
                <a16:creationId xmlns:a16="http://schemas.microsoft.com/office/drawing/2014/main" id="{88729E73-9F94-441C-AE09-2501C63A700B}"/>
              </a:ext>
            </a:extLst>
          </p:cNvPr>
          <p:cNvPicPr>
            <a:picLocks noChangeAspect="1"/>
          </p:cNvPicPr>
          <p:nvPr/>
        </p:nvPicPr>
        <p:blipFill>
          <a:blip r:embed="rId3"/>
          <a:stretch>
            <a:fillRect/>
          </a:stretch>
        </p:blipFill>
        <p:spPr>
          <a:xfrm>
            <a:off x="457199" y="400110"/>
            <a:ext cx="2991395" cy="2441955"/>
          </a:xfrm>
          <a:prstGeom prst="rect">
            <a:avLst/>
          </a:prstGeom>
        </p:spPr>
      </p:pic>
      <p:sp>
        <p:nvSpPr>
          <p:cNvPr id="6" name="Rectangle 5">
            <a:extLst>
              <a:ext uri="{FF2B5EF4-FFF2-40B4-BE49-F238E27FC236}">
                <a16:creationId xmlns:a16="http://schemas.microsoft.com/office/drawing/2014/main" id="{F7F9C290-F0C7-4F73-9E48-DE8D713EA482}"/>
              </a:ext>
            </a:extLst>
          </p:cNvPr>
          <p:cNvSpPr/>
          <p:nvPr/>
        </p:nvSpPr>
        <p:spPr>
          <a:xfrm>
            <a:off x="3587931" y="980112"/>
            <a:ext cx="8499565" cy="2677656"/>
          </a:xfrm>
          <a:prstGeom prst="rect">
            <a:avLst/>
          </a:prstGeom>
        </p:spPr>
        <p:txBody>
          <a:bodyPr wrap="square">
            <a:spAutoFit/>
          </a:bodyPr>
          <a:lstStyle/>
          <a:p>
            <a:pPr algn="ctr"/>
            <a:r>
              <a:rPr lang="en-US" sz="2400" dirty="0"/>
              <a:t>“Aviation Week highlighted that the SC-19 </a:t>
            </a:r>
            <a:r>
              <a:rPr lang="en-US" sz="2400" b="1" dirty="0"/>
              <a:t>kinetic missile </a:t>
            </a:r>
            <a:r>
              <a:rPr lang="en-US" sz="2400" dirty="0"/>
              <a:t>that took down the </a:t>
            </a:r>
            <a:r>
              <a:rPr lang="en-US" sz="2400" dirty="0" err="1"/>
              <a:t>FengYun</a:t>
            </a:r>
            <a:r>
              <a:rPr lang="en-US" sz="2400" dirty="0"/>
              <a:t> 1C satellite in 2007 "appears to have been declared operational," according to the March 30 report. Researchers also noted that China has in development "as many as three direct ascent ASAT systems," but it is not clear whether all of them are dedicated to counterspace missions</a:t>
            </a:r>
            <a:r>
              <a:rPr lang="en-US" dirty="0"/>
              <a:t>.”</a:t>
            </a:r>
          </a:p>
        </p:txBody>
      </p:sp>
      <p:pic>
        <p:nvPicPr>
          <p:cNvPr id="7" name="Picture 6">
            <a:extLst>
              <a:ext uri="{FF2B5EF4-FFF2-40B4-BE49-F238E27FC236}">
                <a16:creationId xmlns:a16="http://schemas.microsoft.com/office/drawing/2014/main" id="{20CCA954-9CE8-4078-9646-7E13214D3E68}"/>
              </a:ext>
            </a:extLst>
          </p:cNvPr>
          <p:cNvPicPr>
            <a:picLocks noChangeAspect="1"/>
          </p:cNvPicPr>
          <p:nvPr/>
        </p:nvPicPr>
        <p:blipFill>
          <a:blip r:embed="rId4"/>
          <a:stretch>
            <a:fillRect/>
          </a:stretch>
        </p:blipFill>
        <p:spPr>
          <a:xfrm>
            <a:off x="-248440" y="3608115"/>
            <a:ext cx="6207280" cy="3249885"/>
          </a:xfrm>
          <a:prstGeom prst="rect">
            <a:avLst/>
          </a:prstGeom>
        </p:spPr>
      </p:pic>
    </p:spTree>
    <p:extLst>
      <p:ext uri="{BB962C8B-B14F-4D97-AF65-F5344CB8AC3E}">
        <p14:creationId xmlns:p14="http://schemas.microsoft.com/office/powerpoint/2010/main" val="1393271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072D54-C81E-4E1F-B5B0-F69297664341}"/>
              </a:ext>
            </a:extLst>
          </p:cNvPr>
          <p:cNvSpPr/>
          <p:nvPr/>
        </p:nvSpPr>
        <p:spPr>
          <a:xfrm>
            <a:off x="425606" y="5165907"/>
            <a:ext cx="11679308" cy="1631216"/>
          </a:xfrm>
          <a:prstGeom prst="rect">
            <a:avLst/>
          </a:prstGeom>
        </p:spPr>
        <p:txBody>
          <a:bodyPr wrap="square">
            <a:spAutoFit/>
          </a:bodyPr>
          <a:lstStyle/>
          <a:p>
            <a:pPr algn="ctr"/>
            <a:r>
              <a:rPr lang="en-US" sz="2000" dirty="0"/>
              <a:t>“The S-500 is not just a conventional air and missile defense system, but an </a:t>
            </a:r>
            <a:r>
              <a:rPr lang="en-US" sz="2000" b="1" dirty="0"/>
              <a:t>anti-space weapon </a:t>
            </a:r>
            <a:r>
              <a:rPr lang="en-US" sz="2000" dirty="0"/>
              <a:t>whose introduction will fundamentally change Russia's air defense capabilities, says Col. (ret) Sergei </a:t>
            </a:r>
            <a:r>
              <a:rPr lang="en-US" sz="2000" dirty="0" err="1"/>
              <a:t>Khatylev</a:t>
            </a:r>
            <a:r>
              <a:rPr lang="en-US" sz="2000" dirty="0"/>
              <a:t> With its ability to take out targets at a range of up to </a:t>
            </a:r>
            <a:r>
              <a:rPr lang="en-US" sz="2000" b="1" dirty="0"/>
              <a:t>600 km and an altitude of nearly 200 km</a:t>
            </a:r>
            <a:r>
              <a:rPr lang="en-US" sz="2000" dirty="0"/>
              <a:t>, the S-500 can effectively defend against targets in near space. In other words, "this is an </a:t>
            </a:r>
            <a:r>
              <a:rPr lang="en-US" sz="2000" b="1" dirty="0"/>
              <a:t>anti-space weapon</a:t>
            </a:r>
            <a:r>
              <a:rPr lang="en-US" sz="2000" dirty="0"/>
              <a:t>," </a:t>
            </a:r>
            <a:r>
              <a:rPr lang="en-US" sz="2000" dirty="0" err="1"/>
              <a:t>Khatylev</a:t>
            </a:r>
            <a:r>
              <a:rPr lang="en-US" sz="2000" dirty="0"/>
              <a:t> stresses.”</a:t>
            </a:r>
          </a:p>
        </p:txBody>
      </p:sp>
      <p:pic>
        <p:nvPicPr>
          <p:cNvPr id="3" name="Picture 2">
            <a:extLst>
              <a:ext uri="{FF2B5EF4-FFF2-40B4-BE49-F238E27FC236}">
                <a16:creationId xmlns:a16="http://schemas.microsoft.com/office/drawing/2014/main" id="{20AFBDA6-FC3F-4BD7-8F1D-06B50EDEEA5B}"/>
              </a:ext>
            </a:extLst>
          </p:cNvPr>
          <p:cNvPicPr>
            <a:picLocks noChangeAspect="1"/>
          </p:cNvPicPr>
          <p:nvPr/>
        </p:nvPicPr>
        <p:blipFill>
          <a:blip r:embed="rId2"/>
          <a:stretch>
            <a:fillRect/>
          </a:stretch>
        </p:blipFill>
        <p:spPr>
          <a:xfrm>
            <a:off x="3305407" y="434434"/>
            <a:ext cx="5246090" cy="4371742"/>
          </a:xfrm>
          <a:prstGeom prst="rect">
            <a:avLst/>
          </a:prstGeom>
        </p:spPr>
      </p:pic>
      <p:sp>
        <p:nvSpPr>
          <p:cNvPr id="4" name="TextBox 3">
            <a:extLst>
              <a:ext uri="{FF2B5EF4-FFF2-40B4-BE49-F238E27FC236}">
                <a16:creationId xmlns:a16="http://schemas.microsoft.com/office/drawing/2014/main" id="{8CDCFF5F-B6E6-4D27-9A52-E3A9D3DEF85D}"/>
              </a:ext>
            </a:extLst>
          </p:cNvPr>
          <p:cNvSpPr txBox="1"/>
          <p:nvPr/>
        </p:nvSpPr>
        <p:spPr>
          <a:xfrm>
            <a:off x="425606" y="217714"/>
            <a:ext cx="2030211" cy="383177"/>
          </a:xfrm>
          <a:prstGeom prst="rect">
            <a:avLst/>
          </a:prstGeom>
          <a:noFill/>
        </p:spPr>
        <p:txBody>
          <a:bodyPr wrap="square" rtlCol="0">
            <a:spAutoFit/>
          </a:bodyPr>
          <a:lstStyle/>
          <a:p>
            <a:r>
              <a:rPr lang="en-US" b="1" dirty="0">
                <a:solidFill>
                  <a:srgbClr val="FFC000"/>
                </a:solidFill>
              </a:rPr>
              <a:t>CHINA</a:t>
            </a:r>
          </a:p>
        </p:txBody>
      </p:sp>
    </p:spTree>
    <p:extLst>
      <p:ext uri="{BB962C8B-B14F-4D97-AF65-F5344CB8AC3E}">
        <p14:creationId xmlns:p14="http://schemas.microsoft.com/office/powerpoint/2010/main" val="4212282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0684F-5D95-4D78-898C-2C6A20A32CD3}"/>
              </a:ext>
            </a:extLst>
          </p:cNvPr>
          <p:cNvPicPr>
            <a:picLocks noChangeAspect="1"/>
          </p:cNvPicPr>
          <p:nvPr/>
        </p:nvPicPr>
        <p:blipFill>
          <a:blip r:embed="rId2"/>
          <a:stretch>
            <a:fillRect/>
          </a:stretch>
        </p:blipFill>
        <p:spPr>
          <a:xfrm>
            <a:off x="1791769" y="768446"/>
            <a:ext cx="7968379" cy="5321107"/>
          </a:xfrm>
          <a:prstGeom prst="rect">
            <a:avLst/>
          </a:prstGeom>
        </p:spPr>
      </p:pic>
      <p:sp>
        <p:nvSpPr>
          <p:cNvPr id="3" name="TextBox 2">
            <a:extLst>
              <a:ext uri="{FF2B5EF4-FFF2-40B4-BE49-F238E27FC236}">
                <a16:creationId xmlns:a16="http://schemas.microsoft.com/office/drawing/2014/main" id="{F72C52AC-027A-4CCC-868B-134F95930688}"/>
              </a:ext>
            </a:extLst>
          </p:cNvPr>
          <p:cNvSpPr txBox="1"/>
          <p:nvPr/>
        </p:nvSpPr>
        <p:spPr>
          <a:xfrm>
            <a:off x="7866233" y="4488365"/>
            <a:ext cx="6244683" cy="646331"/>
          </a:xfrm>
          <a:prstGeom prst="rect">
            <a:avLst/>
          </a:prstGeom>
          <a:noFill/>
        </p:spPr>
        <p:txBody>
          <a:bodyPr wrap="square" rtlCol="0">
            <a:spAutoFit/>
          </a:bodyPr>
          <a:lstStyle/>
          <a:p>
            <a:pPr algn="ctr"/>
            <a:r>
              <a:rPr lang="en-US" dirty="0"/>
              <a:t>Notice the people</a:t>
            </a:r>
          </a:p>
          <a:p>
            <a:pPr algn="ctr"/>
            <a:r>
              <a:rPr lang="en-US" dirty="0"/>
              <a:t> for size.</a:t>
            </a:r>
          </a:p>
        </p:txBody>
      </p:sp>
      <p:sp>
        <p:nvSpPr>
          <p:cNvPr id="4" name="Rectangle 3">
            <a:extLst>
              <a:ext uri="{FF2B5EF4-FFF2-40B4-BE49-F238E27FC236}">
                <a16:creationId xmlns:a16="http://schemas.microsoft.com/office/drawing/2014/main" id="{69344981-6B5E-453A-96A5-0014BB0D32BE}"/>
              </a:ext>
            </a:extLst>
          </p:cNvPr>
          <p:cNvSpPr/>
          <p:nvPr/>
        </p:nvSpPr>
        <p:spPr>
          <a:xfrm>
            <a:off x="154514" y="135374"/>
            <a:ext cx="928459" cy="369332"/>
          </a:xfrm>
          <a:prstGeom prst="rect">
            <a:avLst/>
          </a:prstGeom>
        </p:spPr>
        <p:txBody>
          <a:bodyPr wrap="none">
            <a:spAutoFit/>
          </a:bodyPr>
          <a:lstStyle/>
          <a:p>
            <a:r>
              <a:rPr lang="en-US" b="1" dirty="0">
                <a:solidFill>
                  <a:srgbClr val="FFC000"/>
                </a:solidFill>
              </a:rPr>
              <a:t>CHINA</a:t>
            </a:r>
          </a:p>
        </p:txBody>
      </p:sp>
    </p:spTree>
    <p:extLst>
      <p:ext uri="{BB962C8B-B14F-4D97-AF65-F5344CB8AC3E}">
        <p14:creationId xmlns:p14="http://schemas.microsoft.com/office/powerpoint/2010/main" val="1685970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DB5AF3-D58E-4E27-8867-176881884F01}"/>
              </a:ext>
            </a:extLst>
          </p:cNvPr>
          <p:cNvPicPr>
            <a:picLocks noChangeAspect="1"/>
          </p:cNvPicPr>
          <p:nvPr/>
        </p:nvPicPr>
        <p:blipFill>
          <a:blip r:embed="rId2"/>
          <a:stretch>
            <a:fillRect/>
          </a:stretch>
        </p:blipFill>
        <p:spPr>
          <a:xfrm>
            <a:off x="988798" y="2353124"/>
            <a:ext cx="4998720" cy="3602019"/>
          </a:xfrm>
          <a:prstGeom prst="rect">
            <a:avLst/>
          </a:prstGeom>
        </p:spPr>
      </p:pic>
      <p:sp>
        <p:nvSpPr>
          <p:cNvPr id="5" name="TextBox 4">
            <a:extLst>
              <a:ext uri="{FF2B5EF4-FFF2-40B4-BE49-F238E27FC236}">
                <a16:creationId xmlns:a16="http://schemas.microsoft.com/office/drawing/2014/main" id="{B382905B-E689-42F3-A9C6-81D219B5C526}"/>
              </a:ext>
            </a:extLst>
          </p:cNvPr>
          <p:cNvSpPr txBox="1"/>
          <p:nvPr/>
        </p:nvSpPr>
        <p:spPr>
          <a:xfrm>
            <a:off x="95794" y="6159704"/>
            <a:ext cx="8106600" cy="461665"/>
          </a:xfrm>
          <a:prstGeom prst="rect">
            <a:avLst/>
          </a:prstGeom>
          <a:noFill/>
        </p:spPr>
        <p:txBody>
          <a:bodyPr wrap="square" rtlCol="0">
            <a:spAutoFit/>
          </a:bodyPr>
          <a:lstStyle/>
          <a:p>
            <a:r>
              <a:rPr lang="en-US" sz="2400" dirty="0"/>
              <a:t>A-Sat (anti-satellite) weapons are here to stay.</a:t>
            </a:r>
          </a:p>
        </p:txBody>
      </p:sp>
      <p:sp>
        <p:nvSpPr>
          <p:cNvPr id="6" name="Rectangle 5">
            <a:extLst>
              <a:ext uri="{FF2B5EF4-FFF2-40B4-BE49-F238E27FC236}">
                <a16:creationId xmlns:a16="http://schemas.microsoft.com/office/drawing/2014/main" id="{3CC6483E-0246-4B9F-8CFA-D2F5A5C54221}"/>
              </a:ext>
            </a:extLst>
          </p:cNvPr>
          <p:cNvSpPr/>
          <p:nvPr/>
        </p:nvSpPr>
        <p:spPr>
          <a:xfrm>
            <a:off x="0" y="0"/>
            <a:ext cx="11975036" cy="1938992"/>
          </a:xfrm>
          <a:prstGeom prst="rect">
            <a:avLst/>
          </a:prstGeom>
        </p:spPr>
        <p:txBody>
          <a:bodyPr wrap="square">
            <a:spAutoFit/>
          </a:bodyPr>
          <a:lstStyle/>
          <a:p>
            <a:pPr algn="ctr"/>
            <a:r>
              <a:rPr lang="en-US" sz="2400" dirty="0"/>
              <a:t>“</a:t>
            </a:r>
            <a:r>
              <a:rPr lang="en-US" sz="2400" b="1" dirty="0">
                <a:solidFill>
                  <a:srgbClr val="FFC000"/>
                </a:solidFill>
              </a:rPr>
              <a:t>China</a:t>
            </a:r>
            <a:r>
              <a:rPr lang="en-US" sz="2400" dirty="0"/>
              <a:t> -Beijing’s recent space activities indicate that it is developing co-orbital anti-satellite systems to target U.S. space assets. Co-orbital anti-satellite systems consist of a satellite “armed with a weapon such as an </a:t>
            </a:r>
            <a:r>
              <a:rPr lang="en-US" sz="2400" b="1" dirty="0"/>
              <a:t>explosive charge, fragmentation device, kinetic energy weapon, laser, radio frequency weapon, jammer, or robotic arm.”</a:t>
            </a:r>
          </a:p>
        </p:txBody>
      </p:sp>
      <p:pic>
        <p:nvPicPr>
          <p:cNvPr id="2" name="Picture 1">
            <a:extLst>
              <a:ext uri="{FF2B5EF4-FFF2-40B4-BE49-F238E27FC236}">
                <a16:creationId xmlns:a16="http://schemas.microsoft.com/office/drawing/2014/main" id="{2C9FE6E1-4738-4059-ABE5-EAF5E00678D8}"/>
              </a:ext>
            </a:extLst>
          </p:cNvPr>
          <p:cNvPicPr>
            <a:picLocks noChangeAspect="1"/>
          </p:cNvPicPr>
          <p:nvPr/>
        </p:nvPicPr>
        <p:blipFill>
          <a:blip r:embed="rId3"/>
          <a:stretch>
            <a:fillRect/>
          </a:stretch>
        </p:blipFill>
        <p:spPr>
          <a:xfrm>
            <a:off x="7665157" y="2206802"/>
            <a:ext cx="3240339" cy="2018435"/>
          </a:xfrm>
          <a:prstGeom prst="rect">
            <a:avLst/>
          </a:prstGeom>
        </p:spPr>
      </p:pic>
      <p:pic>
        <p:nvPicPr>
          <p:cNvPr id="4" name="Picture 3">
            <a:extLst>
              <a:ext uri="{FF2B5EF4-FFF2-40B4-BE49-F238E27FC236}">
                <a16:creationId xmlns:a16="http://schemas.microsoft.com/office/drawing/2014/main" id="{13226784-84D3-45A9-89FA-1687EC7B9A1F}"/>
              </a:ext>
            </a:extLst>
          </p:cNvPr>
          <p:cNvPicPr>
            <a:picLocks noChangeAspect="1"/>
          </p:cNvPicPr>
          <p:nvPr/>
        </p:nvPicPr>
        <p:blipFill>
          <a:blip r:embed="rId4"/>
          <a:stretch>
            <a:fillRect/>
          </a:stretch>
        </p:blipFill>
        <p:spPr>
          <a:xfrm>
            <a:off x="6998291" y="4180345"/>
            <a:ext cx="4574069" cy="2508360"/>
          </a:xfrm>
          <a:prstGeom prst="rect">
            <a:avLst/>
          </a:prstGeom>
        </p:spPr>
      </p:pic>
    </p:spTree>
    <p:extLst>
      <p:ext uri="{BB962C8B-B14F-4D97-AF65-F5344CB8AC3E}">
        <p14:creationId xmlns:p14="http://schemas.microsoft.com/office/powerpoint/2010/main" val="198722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13DB40-2EEE-4CEF-A530-5FFAFFBE4E6B}"/>
              </a:ext>
            </a:extLst>
          </p:cNvPr>
          <p:cNvSpPr/>
          <p:nvPr/>
        </p:nvSpPr>
        <p:spPr>
          <a:xfrm>
            <a:off x="104503" y="0"/>
            <a:ext cx="11673840" cy="6894195"/>
          </a:xfrm>
          <a:prstGeom prst="rect">
            <a:avLst/>
          </a:prstGeom>
        </p:spPr>
        <p:txBody>
          <a:bodyPr wrap="square">
            <a:spAutoFit/>
          </a:bodyPr>
          <a:lstStyle/>
          <a:p>
            <a:pPr algn="ctr"/>
            <a:r>
              <a:rPr lang="en-US" sz="2800" dirty="0">
                <a:solidFill>
                  <a:srgbClr val="FFC000"/>
                </a:solidFill>
              </a:rPr>
              <a:t>India</a:t>
            </a:r>
            <a:r>
              <a:rPr lang="en-US" dirty="0"/>
              <a:t>. </a:t>
            </a:r>
            <a:r>
              <a:rPr lang="en-US" sz="2400" dirty="0"/>
              <a:t>“India successfully shot down a satellite in low earth orbit using an </a:t>
            </a:r>
            <a:r>
              <a:rPr lang="en-US" sz="2400" dirty="0" err="1"/>
              <a:t>Shaki</a:t>
            </a:r>
            <a:r>
              <a:rPr lang="en-US" sz="2400" dirty="0"/>
              <a:t> Anti-Satellite (A-SAT) missile, Prime Minister Narendra Modi said.  With this technological mission, India becomes the </a:t>
            </a:r>
            <a:r>
              <a:rPr lang="en-US" sz="2400" b="1" dirty="0"/>
              <a:t>fourth</a:t>
            </a:r>
            <a:r>
              <a:rPr lang="en-US" sz="2400" dirty="0"/>
              <a:t> country, after US, China and Russia, with the </a:t>
            </a:r>
            <a:r>
              <a:rPr lang="en-US" sz="2400" b="1" dirty="0"/>
              <a:t>capability to destroy a low-orbit satellite</a:t>
            </a:r>
            <a:r>
              <a:rPr lang="en-US" sz="2400" dirty="0"/>
              <a:t>.”</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pic>
        <p:nvPicPr>
          <p:cNvPr id="5" name="Picture 4">
            <a:extLst>
              <a:ext uri="{FF2B5EF4-FFF2-40B4-BE49-F238E27FC236}">
                <a16:creationId xmlns:a16="http://schemas.microsoft.com/office/drawing/2014/main" id="{0A5BA1F2-D606-4B2E-95F6-F43EBB9748BC}"/>
              </a:ext>
            </a:extLst>
          </p:cNvPr>
          <p:cNvPicPr>
            <a:picLocks noChangeAspect="1"/>
          </p:cNvPicPr>
          <p:nvPr/>
        </p:nvPicPr>
        <p:blipFill>
          <a:blip r:embed="rId2"/>
          <a:stretch>
            <a:fillRect/>
          </a:stretch>
        </p:blipFill>
        <p:spPr>
          <a:xfrm>
            <a:off x="0" y="1761503"/>
            <a:ext cx="8302835" cy="5022474"/>
          </a:xfrm>
          <a:prstGeom prst="rect">
            <a:avLst/>
          </a:prstGeom>
        </p:spPr>
      </p:pic>
      <p:pic>
        <p:nvPicPr>
          <p:cNvPr id="4" name="Picture 3">
            <a:extLst>
              <a:ext uri="{FF2B5EF4-FFF2-40B4-BE49-F238E27FC236}">
                <a16:creationId xmlns:a16="http://schemas.microsoft.com/office/drawing/2014/main" id="{C6A6A0BC-2420-4058-935E-EB27AFB3A0E9}"/>
              </a:ext>
            </a:extLst>
          </p:cNvPr>
          <p:cNvPicPr>
            <a:picLocks noChangeAspect="1"/>
          </p:cNvPicPr>
          <p:nvPr/>
        </p:nvPicPr>
        <p:blipFill>
          <a:blip r:embed="rId3"/>
          <a:stretch>
            <a:fillRect/>
          </a:stretch>
        </p:blipFill>
        <p:spPr>
          <a:xfrm>
            <a:off x="7980134" y="1559845"/>
            <a:ext cx="4211866" cy="2618963"/>
          </a:xfrm>
          <a:prstGeom prst="rect">
            <a:avLst/>
          </a:prstGeom>
        </p:spPr>
      </p:pic>
    </p:spTree>
    <p:extLst>
      <p:ext uri="{BB962C8B-B14F-4D97-AF65-F5344CB8AC3E}">
        <p14:creationId xmlns:p14="http://schemas.microsoft.com/office/powerpoint/2010/main" val="25288675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19C899-430E-4EC1-8746-56A035FE5095}"/>
              </a:ext>
            </a:extLst>
          </p:cNvPr>
          <p:cNvSpPr txBox="1"/>
          <p:nvPr/>
        </p:nvSpPr>
        <p:spPr>
          <a:xfrm>
            <a:off x="124287" y="68270"/>
            <a:ext cx="11683014" cy="2246769"/>
          </a:xfrm>
          <a:prstGeom prst="rect">
            <a:avLst/>
          </a:prstGeom>
          <a:noFill/>
        </p:spPr>
        <p:txBody>
          <a:bodyPr wrap="square">
            <a:spAutoFit/>
          </a:bodyPr>
          <a:lstStyle/>
          <a:p>
            <a:pPr algn="ctr"/>
            <a:r>
              <a:rPr lang="en-US" sz="2000" dirty="0"/>
              <a:t>“</a:t>
            </a:r>
            <a:r>
              <a:rPr lang="en-US" sz="2000" b="1" dirty="0">
                <a:solidFill>
                  <a:srgbClr val="FFC000"/>
                </a:solidFill>
              </a:rPr>
              <a:t>India's </a:t>
            </a:r>
            <a:r>
              <a:rPr lang="en-US" sz="2000" dirty="0"/>
              <a:t>state-funded DRDO has flight tested the Hypersonic Technology Demonstrator Vehicle (HSTDV) using the domestically-developed scramjet propulsion system, Indian Defense Minister Rajnath Singh announced on Monday.</a:t>
            </a:r>
          </a:p>
          <a:p>
            <a:pPr algn="ctr"/>
            <a:endParaRPr lang="en-US" sz="2000" dirty="0"/>
          </a:p>
          <a:p>
            <a:pPr algn="ctr"/>
            <a:r>
              <a:rPr lang="en-US" sz="2000" dirty="0"/>
              <a:t>The development will pave the way for the development of a hypersonic cruise missile which will have a speed of over Mach 6.5. It will have multiple civilian applications, including the launching of low-cost satellite and long-range cruise missile.”</a:t>
            </a:r>
          </a:p>
        </p:txBody>
      </p:sp>
      <p:pic>
        <p:nvPicPr>
          <p:cNvPr id="4" name="Picture 3">
            <a:extLst>
              <a:ext uri="{FF2B5EF4-FFF2-40B4-BE49-F238E27FC236}">
                <a16:creationId xmlns:a16="http://schemas.microsoft.com/office/drawing/2014/main" id="{7C73C207-663B-4809-BBD8-F67355EDAFB9}"/>
              </a:ext>
            </a:extLst>
          </p:cNvPr>
          <p:cNvPicPr>
            <a:picLocks noChangeAspect="1"/>
          </p:cNvPicPr>
          <p:nvPr/>
        </p:nvPicPr>
        <p:blipFill>
          <a:blip r:embed="rId2"/>
          <a:stretch>
            <a:fillRect/>
          </a:stretch>
        </p:blipFill>
        <p:spPr>
          <a:xfrm>
            <a:off x="6363439" y="2388278"/>
            <a:ext cx="5715000" cy="4762500"/>
          </a:xfrm>
          <a:prstGeom prst="rect">
            <a:avLst/>
          </a:prstGeom>
        </p:spPr>
      </p:pic>
      <p:sp>
        <p:nvSpPr>
          <p:cNvPr id="6" name="TextBox 5">
            <a:extLst>
              <a:ext uri="{FF2B5EF4-FFF2-40B4-BE49-F238E27FC236}">
                <a16:creationId xmlns:a16="http://schemas.microsoft.com/office/drawing/2014/main" id="{56FEE6F4-D316-4264-BA92-496B5D5AC924}"/>
              </a:ext>
            </a:extLst>
          </p:cNvPr>
          <p:cNvSpPr txBox="1"/>
          <p:nvPr/>
        </p:nvSpPr>
        <p:spPr>
          <a:xfrm>
            <a:off x="268919" y="2809225"/>
            <a:ext cx="6094520" cy="3785652"/>
          </a:xfrm>
          <a:prstGeom prst="rect">
            <a:avLst/>
          </a:prstGeom>
          <a:noFill/>
        </p:spPr>
        <p:txBody>
          <a:bodyPr wrap="square">
            <a:spAutoFit/>
          </a:bodyPr>
          <a:lstStyle/>
          <a:p>
            <a:r>
              <a:rPr lang="en-US" sz="2400" dirty="0"/>
              <a:t>“After successfully demonstrating an anti-satellite missile last year, Narendra Modi's government has given the green light to the maiden test flight of a prototype of the Hypersonic Technology Demonstrator Vehicle. The state-owned Defense Research and Development Organization (DRDO) developed the prototype for the test a few years ago.”</a:t>
            </a:r>
          </a:p>
        </p:txBody>
      </p:sp>
    </p:spTree>
    <p:extLst>
      <p:ext uri="{BB962C8B-B14F-4D97-AF65-F5344CB8AC3E}">
        <p14:creationId xmlns:p14="http://schemas.microsoft.com/office/powerpoint/2010/main" val="557245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C80844-619D-4E08-B53C-A1DAAD20757F}"/>
              </a:ext>
            </a:extLst>
          </p:cNvPr>
          <p:cNvSpPr txBox="1"/>
          <p:nvPr/>
        </p:nvSpPr>
        <p:spPr>
          <a:xfrm>
            <a:off x="0" y="124554"/>
            <a:ext cx="11878056" cy="1200329"/>
          </a:xfrm>
          <a:prstGeom prst="rect">
            <a:avLst/>
          </a:prstGeom>
          <a:noFill/>
        </p:spPr>
        <p:txBody>
          <a:bodyPr wrap="square" rtlCol="0">
            <a:spAutoFit/>
          </a:bodyPr>
          <a:lstStyle/>
          <a:p>
            <a:pPr algn="ctr"/>
            <a:r>
              <a:rPr lang="en-US" dirty="0"/>
              <a:t>“The Wednesday launch marks the second successful test of a hypersonic missile by North Korea and the second test in two months. The new test proves North Korea has no intention of backing down and disarming and will instead press on with plans to modernize its arsenal. “</a:t>
            </a:r>
          </a:p>
          <a:p>
            <a:endParaRPr lang="en-US" dirty="0"/>
          </a:p>
        </p:txBody>
      </p:sp>
      <p:pic>
        <p:nvPicPr>
          <p:cNvPr id="3" name="Picture 2">
            <a:extLst>
              <a:ext uri="{FF2B5EF4-FFF2-40B4-BE49-F238E27FC236}">
                <a16:creationId xmlns:a16="http://schemas.microsoft.com/office/drawing/2014/main" id="{D1D53419-1996-4BF3-8C0F-724B8A3DDE90}"/>
              </a:ext>
            </a:extLst>
          </p:cNvPr>
          <p:cNvPicPr>
            <a:picLocks noChangeAspect="1"/>
          </p:cNvPicPr>
          <p:nvPr/>
        </p:nvPicPr>
        <p:blipFill>
          <a:blip r:embed="rId2"/>
          <a:stretch>
            <a:fillRect/>
          </a:stretch>
        </p:blipFill>
        <p:spPr>
          <a:xfrm>
            <a:off x="1545336" y="1597634"/>
            <a:ext cx="8631348" cy="4858030"/>
          </a:xfrm>
          <a:prstGeom prst="rect">
            <a:avLst/>
          </a:prstGeom>
        </p:spPr>
      </p:pic>
    </p:spTree>
    <p:extLst>
      <p:ext uri="{BB962C8B-B14F-4D97-AF65-F5344CB8AC3E}">
        <p14:creationId xmlns:p14="http://schemas.microsoft.com/office/powerpoint/2010/main" val="1589252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D1DAF3-452B-4B87-A297-8F3CA900192D}"/>
              </a:ext>
            </a:extLst>
          </p:cNvPr>
          <p:cNvSpPr txBox="1"/>
          <p:nvPr/>
        </p:nvSpPr>
        <p:spPr>
          <a:xfrm>
            <a:off x="3753393" y="2795451"/>
            <a:ext cx="4502331" cy="461665"/>
          </a:xfrm>
          <a:prstGeom prst="rect">
            <a:avLst/>
          </a:prstGeom>
          <a:noFill/>
        </p:spPr>
        <p:txBody>
          <a:bodyPr wrap="square" rtlCol="0">
            <a:spAutoFit/>
          </a:bodyPr>
          <a:lstStyle/>
          <a:p>
            <a:r>
              <a:rPr lang="en-US" sz="2400" b="1" dirty="0">
                <a:solidFill>
                  <a:srgbClr val="FFC000"/>
                </a:solidFill>
              </a:rPr>
              <a:t>US Anti-satellite Systems</a:t>
            </a:r>
          </a:p>
        </p:txBody>
      </p:sp>
    </p:spTree>
    <p:extLst>
      <p:ext uri="{BB962C8B-B14F-4D97-AF65-F5344CB8AC3E}">
        <p14:creationId xmlns:p14="http://schemas.microsoft.com/office/powerpoint/2010/main" val="851919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E8C97E-270B-4B9A-A860-00964734CAEB}"/>
              </a:ext>
            </a:extLst>
          </p:cNvPr>
          <p:cNvPicPr>
            <a:picLocks noChangeAspect="1"/>
          </p:cNvPicPr>
          <p:nvPr/>
        </p:nvPicPr>
        <p:blipFill>
          <a:blip r:embed="rId2"/>
          <a:stretch>
            <a:fillRect/>
          </a:stretch>
        </p:blipFill>
        <p:spPr>
          <a:xfrm>
            <a:off x="0" y="0"/>
            <a:ext cx="11970738" cy="6733541"/>
          </a:xfrm>
          <a:prstGeom prst="rect">
            <a:avLst/>
          </a:prstGeom>
        </p:spPr>
      </p:pic>
    </p:spTree>
    <p:extLst>
      <p:ext uri="{BB962C8B-B14F-4D97-AF65-F5344CB8AC3E}">
        <p14:creationId xmlns:p14="http://schemas.microsoft.com/office/powerpoint/2010/main" val="1343491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413975-F2E0-4092-B9AE-20F95BA22DFE}"/>
              </a:ext>
            </a:extLst>
          </p:cNvPr>
          <p:cNvPicPr>
            <a:picLocks noChangeAspect="1"/>
          </p:cNvPicPr>
          <p:nvPr/>
        </p:nvPicPr>
        <p:blipFill>
          <a:blip r:embed="rId2"/>
          <a:stretch>
            <a:fillRect/>
          </a:stretch>
        </p:blipFill>
        <p:spPr>
          <a:xfrm>
            <a:off x="3915052" y="0"/>
            <a:ext cx="4214208" cy="2528526"/>
          </a:xfrm>
          <a:prstGeom prst="rect">
            <a:avLst/>
          </a:prstGeom>
        </p:spPr>
      </p:pic>
      <p:sp>
        <p:nvSpPr>
          <p:cNvPr id="4" name="TextBox 3">
            <a:extLst>
              <a:ext uri="{FF2B5EF4-FFF2-40B4-BE49-F238E27FC236}">
                <a16:creationId xmlns:a16="http://schemas.microsoft.com/office/drawing/2014/main" id="{E177442C-4925-4F1E-8816-8343AF3CDF4B}"/>
              </a:ext>
            </a:extLst>
          </p:cNvPr>
          <p:cNvSpPr txBox="1"/>
          <p:nvPr/>
        </p:nvSpPr>
        <p:spPr>
          <a:xfrm>
            <a:off x="159797" y="2683678"/>
            <a:ext cx="11869446" cy="3693319"/>
          </a:xfrm>
          <a:prstGeom prst="rect">
            <a:avLst/>
          </a:prstGeom>
          <a:noFill/>
        </p:spPr>
        <p:txBody>
          <a:bodyPr wrap="square">
            <a:spAutoFit/>
          </a:bodyPr>
          <a:lstStyle/>
          <a:p>
            <a:pPr algn="ctr"/>
            <a:r>
              <a:rPr lang="en-US" dirty="0"/>
              <a:t>“U.S. disarmament ambassador Robert Wood said that Washington is concerned about China’s possible deployment of hypersonic weaponry, and said the United States hadn’t developed a means of countering it. “Thus, reports that China has combined a HGV  [hypersonic glide vehicle] strike system with a Fractional Orbital Bombardment System (FOBS) must be taken very seriously.”</a:t>
            </a:r>
          </a:p>
          <a:p>
            <a:pPr algn="ctr"/>
            <a:endParaRPr lang="en-US" dirty="0"/>
          </a:p>
          <a:p>
            <a:pPr algn="ctr"/>
            <a:r>
              <a:rPr lang="en-US" dirty="0"/>
              <a:t>HGVs are highly maneuverable vehicles that skip or “glide” their way to a target after being brought to low orbit by a rocket booster. FOBS is a system first theorized in the Soviet Union, in which a missile enters low orbit before striking its target, rather than arcing out of orbit before coming back to the surface.</a:t>
            </a:r>
          </a:p>
          <a:p>
            <a:pPr algn="ctr"/>
            <a:endParaRPr lang="en-US" dirty="0"/>
          </a:p>
          <a:p>
            <a:pPr algn="ctr"/>
            <a:r>
              <a:rPr lang="en-US" dirty="0"/>
              <a:t>The combination of the two technologies is important because, unlike a traditional intercontinental ballistic missile (ICBM) that exits the atmosphere and reenters using a predictable arc, the HSV/FOBS design allows for a </a:t>
            </a:r>
            <a:r>
              <a:rPr lang="en-US" b="1" dirty="0"/>
              <a:t>payload to strike out with near-unlimited range from any direction once it is in orbit, effectively negating traditional early warning systems.”</a:t>
            </a:r>
          </a:p>
        </p:txBody>
      </p:sp>
    </p:spTree>
    <p:extLst>
      <p:ext uri="{BB962C8B-B14F-4D97-AF65-F5344CB8AC3E}">
        <p14:creationId xmlns:p14="http://schemas.microsoft.com/office/powerpoint/2010/main" val="6315037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A965FDC5-A7B0-4D96-B629-C114BFE2F46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0FCDA78-0ADF-430B-BE43-5892E42FFC25}"/>
              </a:ext>
            </a:extLst>
          </p:cNvPr>
          <p:cNvPicPr>
            <a:picLocks noChangeAspect="1"/>
          </p:cNvPicPr>
          <p:nvPr/>
        </p:nvPicPr>
        <p:blipFill>
          <a:blip r:embed="rId2"/>
          <a:stretch>
            <a:fillRect/>
          </a:stretch>
        </p:blipFill>
        <p:spPr>
          <a:xfrm>
            <a:off x="6660752" y="17418"/>
            <a:ext cx="5531248" cy="6858000"/>
          </a:xfrm>
          <a:prstGeom prst="rect">
            <a:avLst/>
          </a:prstGeom>
        </p:spPr>
      </p:pic>
      <p:pic>
        <p:nvPicPr>
          <p:cNvPr id="1028" name="Picture 4">
            <a:extLst>
              <a:ext uri="{FF2B5EF4-FFF2-40B4-BE49-F238E27FC236}">
                <a16:creationId xmlns:a16="http://schemas.microsoft.com/office/drawing/2014/main" id="{42B26495-F65A-4926-B77B-3AA9D8121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711" y="4658389"/>
            <a:ext cx="3385023" cy="1257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BC905BB-E0FD-4027-8E99-F17BC38657B9}"/>
              </a:ext>
            </a:extLst>
          </p:cNvPr>
          <p:cNvPicPr>
            <a:picLocks noChangeAspect="1"/>
          </p:cNvPicPr>
          <p:nvPr/>
        </p:nvPicPr>
        <p:blipFill>
          <a:blip r:embed="rId4"/>
          <a:stretch>
            <a:fillRect/>
          </a:stretch>
        </p:blipFill>
        <p:spPr>
          <a:xfrm>
            <a:off x="5038344" y="-1"/>
            <a:ext cx="2461108" cy="3716409"/>
          </a:xfrm>
          <a:prstGeom prst="rect">
            <a:avLst/>
          </a:prstGeom>
        </p:spPr>
      </p:pic>
      <p:sp>
        <p:nvSpPr>
          <p:cNvPr id="6" name="Rectangle 5">
            <a:extLst>
              <a:ext uri="{FF2B5EF4-FFF2-40B4-BE49-F238E27FC236}">
                <a16:creationId xmlns:a16="http://schemas.microsoft.com/office/drawing/2014/main" id="{88D425AD-14E1-461D-8560-162A0F292A90}"/>
              </a:ext>
            </a:extLst>
          </p:cNvPr>
          <p:cNvSpPr/>
          <p:nvPr/>
        </p:nvSpPr>
        <p:spPr>
          <a:xfrm>
            <a:off x="0" y="576212"/>
            <a:ext cx="5149815" cy="5632311"/>
          </a:xfrm>
          <a:prstGeom prst="rect">
            <a:avLst/>
          </a:prstGeom>
        </p:spPr>
        <p:txBody>
          <a:bodyPr wrap="square">
            <a:spAutoFit/>
          </a:bodyPr>
          <a:lstStyle/>
          <a:p>
            <a:pPr algn="ctr"/>
            <a:r>
              <a:rPr lang="en-US" sz="2400" dirty="0"/>
              <a:t>“ In </a:t>
            </a:r>
            <a:r>
              <a:rPr lang="en-US" sz="2400" b="1" dirty="0">
                <a:solidFill>
                  <a:srgbClr val="FFC000"/>
                </a:solidFill>
              </a:rPr>
              <a:t>2008</a:t>
            </a:r>
            <a:r>
              <a:rPr lang="en-US" sz="2400" dirty="0"/>
              <a:t>, the Pentagon announced it would shoot down it’s dead spacecraft. Officially, Washington insisted that the </a:t>
            </a:r>
            <a:r>
              <a:rPr lang="en-US" sz="2400" b="1" dirty="0">
                <a:solidFill>
                  <a:srgbClr val="FFC000"/>
                </a:solidFill>
              </a:rPr>
              <a:t>anti-satellite operation </a:t>
            </a:r>
            <a:r>
              <a:rPr lang="en-US" sz="2400" dirty="0"/>
              <a:t>was a safety measure, to prevent the defunct craft’s toxic fuel from harming someone when the satellite’s orbit decayed and it tumbled to Earth.” “A  high-tech Aegis radar, launched a specially modified SM-3 antiballistic-missile interceptor… struck the malfunctioning satellite, destroying it.”</a:t>
            </a:r>
          </a:p>
        </p:txBody>
      </p:sp>
      <p:sp>
        <p:nvSpPr>
          <p:cNvPr id="7" name="Rectangle 6">
            <a:extLst>
              <a:ext uri="{FF2B5EF4-FFF2-40B4-BE49-F238E27FC236}">
                <a16:creationId xmlns:a16="http://schemas.microsoft.com/office/drawing/2014/main" id="{E2C4E394-E536-427A-86DA-EB191A171A97}"/>
              </a:ext>
            </a:extLst>
          </p:cNvPr>
          <p:cNvSpPr/>
          <p:nvPr/>
        </p:nvSpPr>
        <p:spPr>
          <a:xfrm>
            <a:off x="7208434" y="1084043"/>
            <a:ext cx="3603910" cy="2308324"/>
          </a:xfrm>
          <a:prstGeom prst="rect">
            <a:avLst/>
          </a:prstGeom>
        </p:spPr>
        <p:txBody>
          <a:bodyPr wrap="square">
            <a:spAutoFit/>
          </a:bodyPr>
          <a:lstStyle/>
          <a:p>
            <a:pPr algn="ctr"/>
            <a:r>
              <a:rPr lang="en-US" sz="2400" b="1" dirty="0">
                <a:solidFill>
                  <a:srgbClr val="FFC000"/>
                </a:solidFill>
              </a:rPr>
              <a:t>“In 1985, a US F-15 A took out one of our failing satellites in LEO.”</a:t>
            </a:r>
          </a:p>
          <a:p>
            <a:pPr algn="ctr"/>
            <a:r>
              <a:rPr lang="en-US" sz="2400" b="1" dirty="0">
                <a:solidFill>
                  <a:srgbClr val="FFC000"/>
                </a:solidFill>
              </a:rPr>
              <a:t>(Low Earth Orbit -                      100 to 1240 miles). </a:t>
            </a:r>
          </a:p>
        </p:txBody>
      </p:sp>
      <p:sp>
        <p:nvSpPr>
          <p:cNvPr id="8" name="TextBox 7">
            <a:extLst>
              <a:ext uri="{FF2B5EF4-FFF2-40B4-BE49-F238E27FC236}">
                <a16:creationId xmlns:a16="http://schemas.microsoft.com/office/drawing/2014/main" id="{2658D141-A9F6-4247-9B30-84D502D438BE}"/>
              </a:ext>
            </a:extLst>
          </p:cNvPr>
          <p:cNvSpPr txBox="1"/>
          <p:nvPr/>
        </p:nvSpPr>
        <p:spPr>
          <a:xfrm>
            <a:off x="226423" y="152400"/>
            <a:ext cx="1210491" cy="400110"/>
          </a:xfrm>
          <a:prstGeom prst="rect">
            <a:avLst/>
          </a:prstGeom>
          <a:noFill/>
        </p:spPr>
        <p:txBody>
          <a:bodyPr wrap="square" rtlCol="0">
            <a:spAutoFit/>
          </a:bodyPr>
          <a:lstStyle/>
          <a:p>
            <a:r>
              <a:rPr lang="en-US" sz="2000" b="1" dirty="0">
                <a:solidFill>
                  <a:srgbClr val="FFC000"/>
                </a:solidFill>
              </a:rPr>
              <a:t>US</a:t>
            </a:r>
          </a:p>
        </p:txBody>
      </p:sp>
      <p:pic>
        <p:nvPicPr>
          <p:cNvPr id="2" name="Picture 1">
            <a:extLst>
              <a:ext uri="{FF2B5EF4-FFF2-40B4-BE49-F238E27FC236}">
                <a16:creationId xmlns:a16="http://schemas.microsoft.com/office/drawing/2014/main" id="{0711ACA4-039A-4689-9AD3-BB7161B401AE}"/>
              </a:ext>
            </a:extLst>
          </p:cNvPr>
          <p:cNvPicPr>
            <a:picLocks noChangeAspect="1"/>
          </p:cNvPicPr>
          <p:nvPr/>
        </p:nvPicPr>
        <p:blipFill>
          <a:blip r:embed="rId5"/>
          <a:stretch>
            <a:fillRect/>
          </a:stretch>
        </p:blipFill>
        <p:spPr>
          <a:xfrm>
            <a:off x="10574642" y="259071"/>
            <a:ext cx="1570768" cy="2196878"/>
          </a:xfrm>
          <a:prstGeom prst="rect">
            <a:avLst/>
          </a:prstGeom>
        </p:spPr>
      </p:pic>
    </p:spTree>
    <p:extLst>
      <p:ext uri="{BB962C8B-B14F-4D97-AF65-F5344CB8AC3E}">
        <p14:creationId xmlns:p14="http://schemas.microsoft.com/office/powerpoint/2010/main" val="25235101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F08C21-DAFE-4CED-B6A8-DEC8BB753B56}"/>
              </a:ext>
            </a:extLst>
          </p:cNvPr>
          <p:cNvPicPr>
            <a:picLocks noChangeAspect="1"/>
          </p:cNvPicPr>
          <p:nvPr/>
        </p:nvPicPr>
        <p:blipFill>
          <a:blip r:embed="rId2"/>
          <a:stretch>
            <a:fillRect/>
          </a:stretch>
        </p:blipFill>
        <p:spPr>
          <a:xfrm>
            <a:off x="0" y="2950643"/>
            <a:ext cx="5952476" cy="3968317"/>
          </a:xfrm>
          <a:prstGeom prst="rect">
            <a:avLst/>
          </a:prstGeom>
        </p:spPr>
      </p:pic>
      <p:sp>
        <p:nvSpPr>
          <p:cNvPr id="3" name="Rectangle 2">
            <a:extLst>
              <a:ext uri="{FF2B5EF4-FFF2-40B4-BE49-F238E27FC236}">
                <a16:creationId xmlns:a16="http://schemas.microsoft.com/office/drawing/2014/main" id="{130694CA-FF4E-4F99-A230-5F1CC3E9D2C6}"/>
              </a:ext>
            </a:extLst>
          </p:cNvPr>
          <p:cNvSpPr/>
          <p:nvPr/>
        </p:nvSpPr>
        <p:spPr>
          <a:xfrm>
            <a:off x="461554" y="1983881"/>
            <a:ext cx="10842172" cy="954107"/>
          </a:xfrm>
          <a:prstGeom prst="rect">
            <a:avLst/>
          </a:prstGeom>
        </p:spPr>
        <p:txBody>
          <a:bodyPr wrap="square">
            <a:spAutoFit/>
          </a:bodyPr>
          <a:lstStyle/>
          <a:p>
            <a:pPr algn="ctr"/>
            <a:r>
              <a:rPr lang="en-US" sz="2800" dirty="0"/>
              <a:t>“A vision for the future of the </a:t>
            </a:r>
            <a:r>
              <a:rPr lang="en-US" sz="2800" b="1" dirty="0">
                <a:solidFill>
                  <a:srgbClr val="FFC000"/>
                </a:solidFill>
              </a:rPr>
              <a:t>US Space Command </a:t>
            </a:r>
            <a:r>
              <a:rPr lang="en-US" sz="2800" dirty="0"/>
              <a:t>for 2020:                  a space-based high-energy laser destroys a terrestrial target.”</a:t>
            </a:r>
          </a:p>
        </p:txBody>
      </p:sp>
      <p:sp>
        <p:nvSpPr>
          <p:cNvPr id="5" name="TextBox 4">
            <a:extLst>
              <a:ext uri="{FF2B5EF4-FFF2-40B4-BE49-F238E27FC236}">
                <a16:creationId xmlns:a16="http://schemas.microsoft.com/office/drawing/2014/main" id="{1E736382-ED1E-42B6-93D6-B69A55ED69C6}"/>
              </a:ext>
            </a:extLst>
          </p:cNvPr>
          <p:cNvSpPr txBox="1"/>
          <p:nvPr/>
        </p:nvSpPr>
        <p:spPr>
          <a:xfrm>
            <a:off x="372140" y="170121"/>
            <a:ext cx="542260" cy="400110"/>
          </a:xfrm>
          <a:prstGeom prst="rect">
            <a:avLst/>
          </a:prstGeom>
          <a:noFill/>
        </p:spPr>
        <p:txBody>
          <a:bodyPr wrap="square" rtlCol="0">
            <a:spAutoFit/>
          </a:bodyPr>
          <a:lstStyle/>
          <a:p>
            <a:r>
              <a:rPr lang="en-US" sz="2000" b="1" dirty="0">
                <a:solidFill>
                  <a:srgbClr val="FFC000"/>
                </a:solidFill>
              </a:rPr>
              <a:t>US</a:t>
            </a:r>
          </a:p>
        </p:txBody>
      </p:sp>
      <p:pic>
        <p:nvPicPr>
          <p:cNvPr id="6" name="Picture 5">
            <a:extLst>
              <a:ext uri="{FF2B5EF4-FFF2-40B4-BE49-F238E27FC236}">
                <a16:creationId xmlns:a16="http://schemas.microsoft.com/office/drawing/2014/main" id="{A246CF4F-8E82-4C36-94C1-E972E87B4703}"/>
              </a:ext>
            </a:extLst>
          </p:cNvPr>
          <p:cNvPicPr>
            <a:picLocks noChangeAspect="1"/>
          </p:cNvPicPr>
          <p:nvPr/>
        </p:nvPicPr>
        <p:blipFill>
          <a:blip r:embed="rId3"/>
          <a:stretch>
            <a:fillRect/>
          </a:stretch>
        </p:blipFill>
        <p:spPr>
          <a:xfrm>
            <a:off x="5728305" y="3796938"/>
            <a:ext cx="6463695" cy="3635828"/>
          </a:xfrm>
          <a:prstGeom prst="rect">
            <a:avLst/>
          </a:prstGeom>
        </p:spPr>
      </p:pic>
    </p:spTree>
    <p:extLst>
      <p:ext uri="{BB962C8B-B14F-4D97-AF65-F5344CB8AC3E}">
        <p14:creationId xmlns:p14="http://schemas.microsoft.com/office/powerpoint/2010/main" val="1327776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2E2868-7FF8-43EC-9FA0-A2141B20CC88}"/>
              </a:ext>
            </a:extLst>
          </p:cNvPr>
          <p:cNvPicPr>
            <a:picLocks noChangeAspect="1"/>
          </p:cNvPicPr>
          <p:nvPr/>
        </p:nvPicPr>
        <p:blipFill>
          <a:blip r:embed="rId2"/>
          <a:stretch>
            <a:fillRect/>
          </a:stretch>
        </p:blipFill>
        <p:spPr>
          <a:xfrm>
            <a:off x="4265446" y="4851769"/>
            <a:ext cx="3661107" cy="2054703"/>
          </a:xfrm>
          <a:prstGeom prst="rect">
            <a:avLst/>
          </a:prstGeom>
        </p:spPr>
      </p:pic>
      <p:pic>
        <p:nvPicPr>
          <p:cNvPr id="5" name="Picture 4">
            <a:extLst>
              <a:ext uri="{FF2B5EF4-FFF2-40B4-BE49-F238E27FC236}">
                <a16:creationId xmlns:a16="http://schemas.microsoft.com/office/drawing/2014/main" id="{98FECB14-81A6-4775-92C6-0D710107857B}"/>
              </a:ext>
            </a:extLst>
          </p:cNvPr>
          <p:cNvPicPr>
            <a:picLocks noChangeAspect="1"/>
          </p:cNvPicPr>
          <p:nvPr/>
        </p:nvPicPr>
        <p:blipFill>
          <a:blip r:embed="rId3"/>
          <a:stretch>
            <a:fillRect/>
          </a:stretch>
        </p:blipFill>
        <p:spPr>
          <a:xfrm>
            <a:off x="3679350" y="-846126"/>
            <a:ext cx="9200414" cy="6135526"/>
          </a:xfrm>
          <a:prstGeom prst="rect">
            <a:avLst/>
          </a:prstGeom>
        </p:spPr>
      </p:pic>
      <p:sp>
        <p:nvSpPr>
          <p:cNvPr id="6" name="TextBox 5">
            <a:extLst>
              <a:ext uri="{FF2B5EF4-FFF2-40B4-BE49-F238E27FC236}">
                <a16:creationId xmlns:a16="http://schemas.microsoft.com/office/drawing/2014/main" id="{FB7D40B1-36CF-464F-BED9-4DE712D45E47}"/>
              </a:ext>
            </a:extLst>
          </p:cNvPr>
          <p:cNvSpPr txBox="1"/>
          <p:nvPr/>
        </p:nvSpPr>
        <p:spPr>
          <a:xfrm>
            <a:off x="798990" y="217307"/>
            <a:ext cx="4038600" cy="523220"/>
          </a:xfrm>
          <a:prstGeom prst="rect">
            <a:avLst/>
          </a:prstGeom>
          <a:noFill/>
        </p:spPr>
        <p:txBody>
          <a:bodyPr wrap="square" rtlCol="0">
            <a:spAutoFit/>
          </a:bodyPr>
          <a:lstStyle/>
          <a:p>
            <a:r>
              <a:rPr lang="en-US" sz="2800" b="1" dirty="0">
                <a:solidFill>
                  <a:srgbClr val="FFC000"/>
                </a:solidFill>
              </a:rPr>
              <a:t>US L</a:t>
            </a:r>
            <a:r>
              <a:rPr lang="en-US" sz="2800" b="1" dirty="0"/>
              <a:t>asers</a:t>
            </a:r>
          </a:p>
        </p:txBody>
      </p:sp>
      <p:pic>
        <p:nvPicPr>
          <p:cNvPr id="7" name="Picture 6">
            <a:extLst>
              <a:ext uri="{FF2B5EF4-FFF2-40B4-BE49-F238E27FC236}">
                <a16:creationId xmlns:a16="http://schemas.microsoft.com/office/drawing/2014/main" id="{06AE0276-A63A-4915-8DF1-3D19E7C41E3A}"/>
              </a:ext>
            </a:extLst>
          </p:cNvPr>
          <p:cNvPicPr>
            <a:picLocks noChangeAspect="1"/>
          </p:cNvPicPr>
          <p:nvPr/>
        </p:nvPicPr>
        <p:blipFill>
          <a:blip r:embed="rId4"/>
          <a:stretch>
            <a:fillRect/>
          </a:stretch>
        </p:blipFill>
        <p:spPr>
          <a:xfrm>
            <a:off x="0" y="973120"/>
            <a:ext cx="3746783" cy="1967061"/>
          </a:xfrm>
          <a:prstGeom prst="rect">
            <a:avLst/>
          </a:prstGeom>
        </p:spPr>
      </p:pic>
      <p:pic>
        <p:nvPicPr>
          <p:cNvPr id="8" name="Picture 7">
            <a:extLst>
              <a:ext uri="{FF2B5EF4-FFF2-40B4-BE49-F238E27FC236}">
                <a16:creationId xmlns:a16="http://schemas.microsoft.com/office/drawing/2014/main" id="{4075DAA5-52B0-4C68-BF55-583B2491F254}"/>
              </a:ext>
            </a:extLst>
          </p:cNvPr>
          <p:cNvPicPr>
            <a:picLocks noChangeAspect="1"/>
          </p:cNvPicPr>
          <p:nvPr/>
        </p:nvPicPr>
        <p:blipFill>
          <a:blip r:embed="rId5"/>
          <a:stretch>
            <a:fillRect/>
          </a:stretch>
        </p:blipFill>
        <p:spPr>
          <a:xfrm>
            <a:off x="153924" y="3350133"/>
            <a:ext cx="4038600" cy="3028950"/>
          </a:xfrm>
          <a:prstGeom prst="rect">
            <a:avLst/>
          </a:prstGeom>
        </p:spPr>
      </p:pic>
      <p:sp>
        <p:nvSpPr>
          <p:cNvPr id="3" name="TextBox 2">
            <a:extLst>
              <a:ext uri="{FF2B5EF4-FFF2-40B4-BE49-F238E27FC236}">
                <a16:creationId xmlns:a16="http://schemas.microsoft.com/office/drawing/2014/main" id="{290509EC-2876-458D-A7AC-36AE0D440A7E}"/>
              </a:ext>
            </a:extLst>
          </p:cNvPr>
          <p:cNvSpPr txBox="1"/>
          <p:nvPr/>
        </p:nvSpPr>
        <p:spPr>
          <a:xfrm>
            <a:off x="4151391" y="385636"/>
            <a:ext cx="3566559" cy="2554545"/>
          </a:xfrm>
          <a:prstGeom prst="rect">
            <a:avLst/>
          </a:prstGeom>
          <a:noFill/>
        </p:spPr>
        <p:txBody>
          <a:bodyPr wrap="square" rtlCol="0">
            <a:spAutoFit/>
          </a:bodyPr>
          <a:lstStyle/>
          <a:p>
            <a:pPr algn="ctr"/>
            <a:r>
              <a:rPr lang="en-US" sz="4000" b="1" dirty="0">
                <a:solidFill>
                  <a:srgbClr val="FFC000"/>
                </a:solidFill>
              </a:rPr>
              <a:t>These are deployed and  operational.</a:t>
            </a:r>
          </a:p>
        </p:txBody>
      </p:sp>
      <p:pic>
        <p:nvPicPr>
          <p:cNvPr id="4" name="Picture 3">
            <a:extLst>
              <a:ext uri="{FF2B5EF4-FFF2-40B4-BE49-F238E27FC236}">
                <a16:creationId xmlns:a16="http://schemas.microsoft.com/office/drawing/2014/main" id="{81ECB385-5468-4917-9D3E-AF9B4A7746D2}"/>
              </a:ext>
            </a:extLst>
          </p:cNvPr>
          <p:cNvPicPr>
            <a:picLocks noChangeAspect="1"/>
          </p:cNvPicPr>
          <p:nvPr/>
        </p:nvPicPr>
        <p:blipFill>
          <a:blip r:embed="rId6"/>
          <a:stretch>
            <a:fillRect/>
          </a:stretch>
        </p:blipFill>
        <p:spPr>
          <a:xfrm>
            <a:off x="8261087" y="4640562"/>
            <a:ext cx="3930913" cy="2217438"/>
          </a:xfrm>
          <a:prstGeom prst="rect">
            <a:avLst/>
          </a:prstGeom>
        </p:spPr>
      </p:pic>
    </p:spTree>
    <p:extLst>
      <p:ext uri="{BB962C8B-B14F-4D97-AF65-F5344CB8AC3E}">
        <p14:creationId xmlns:p14="http://schemas.microsoft.com/office/powerpoint/2010/main" val="9306780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428416BA-0EBC-48FD-8703-B43A534BC1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4DEFF942-414E-497A-AA7F-23ABDA12E9BB}"/>
              </a:ext>
            </a:extLst>
          </p:cNvPr>
          <p:cNvPicPr>
            <a:picLocks noChangeAspect="1"/>
          </p:cNvPicPr>
          <p:nvPr/>
        </p:nvPicPr>
        <p:blipFill>
          <a:blip r:embed="rId2"/>
          <a:stretch>
            <a:fillRect/>
          </a:stretch>
        </p:blipFill>
        <p:spPr>
          <a:xfrm>
            <a:off x="4567647" y="94362"/>
            <a:ext cx="7319554" cy="6763638"/>
          </a:xfrm>
          <a:prstGeom prst="rect">
            <a:avLst/>
          </a:prstGeom>
        </p:spPr>
      </p:pic>
      <p:sp>
        <p:nvSpPr>
          <p:cNvPr id="4" name="Rectangle 3">
            <a:extLst>
              <a:ext uri="{FF2B5EF4-FFF2-40B4-BE49-F238E27FC236}">
                <a16:creationId xmlns:a16="http://schemas.microsoft.com/office/drawing/2014/main" id="{4495DDBB-9D87-41DC-A280-7536C52C58B0}"/>
              </a:ext>
            </a:extLst>
          </p:cNvPr>
          <p:cNvSpPr/>
          <p:nvPr/>
        </p:nvSpPr>
        <p:spPr>
          <a:xfrm>
            <a:off x="0" y="258596"/>
            <a:ext cx="4777799" cy="3416320"/>
          </a:xfrm>
          <a:prstGeom prst="rect">
            <a:avLst/>
          </a:prstGeom>
        </p:spPr>
        <p:txBody>
          <a:bodyPr wrap="square">
            <a:spAutoFit/>
          </a:bodyPr>
          <a:lstStyle/>
          <a:p>
            <a:pPr algn="ctr"/>
            <a:r>
              <a:rPr lang="en-US" sz="2400" b="1" dirty="0">
                <a:solidFill>
                  <a:srgbClr val="FFC000"/>
                </a:solidFill>
              </a:rPr>
              <a:t>U.S. Air Force has the “highly maneuverable X-37B robotic space planes.”                                                                                                “</a:t>
            </a:r>
            <a:r>
              <a:rPr lang="en-US" sz="2400" b="1" dirty="0"/>
              <a:t>’Offensive space control’” </a:t>
            </a:r>
            <a:r>
              <a:rPr lang="en-US" sz="2400" b="1" dirty="0">
                <a:solidFill>
                  <a:srgbClr val="FFC000"/>
                </a:solidFill>
              </a:rPr>
              <a:t>is a clear reference to weapons.                                                                         ‘</a:t>
            </a:r>
            <a:r>
              <a:rPr lang="en-US" sz="2400" b="1" dirty="0"/>
              <a:t>Active defense</a:t>
            </a:r>
            <a:r>
              <a:rPr lang="en-US" sz="2400" b="1" dirty="0">
                <a:solidFill>
                  <a:srgbClr val="FFC000"/>
                </a:solidFill>
              </a:rPr>
              <a:t>’ is much more nebulous, and refers to undefined offensive countermeasures.” </a:t>
            </a:r>
            <a:endParaRPr lang="en-US" sz="2400" dirty="0"/>
          </a:p>
        </p:txBody>
      </p:sp>
      <p:pic>
        <p:nvPicPr>
          <p:cNvPr id="8" name="Picture 7">
            <a:extLst>
              <a:ext uri="{FF2B5EF4-FFF2-40B4-BE49-F238E27FC236}">
                <a16:creationId xmlns:a16="http://schemas.microsoft.com/office/drawing/2014/main" id="{14C76962-B143-4F63-81A0-5C1D71F200B9}"/>
              </a:ext>
            </a:extLst>
          </p:cNvPr>
          <p:cNvPicPr>
            <a:picLocks noChangeAspect="1"/>
          </p:cNvPicPr>
          <p:nvPr/>
        </p:nvPicPr>
        <p:blipFill>
          <a:blip r:embed="rId3"/>
          <a:stretch>
            <a:fillRect/>
          </a:stretch>
        </p:blipFill>
        <p:spPr>
          <a:xfrm>
            <a:off x="4127" y="3674916"/>
            <a:ext cx="4653585" cy="3722868"/>
          </a:xfrm>
          <a:prstGeom prst="rect">
            <a:avLst/>
          </a:prstGeom>
        </p:spPr>
      </p:pic>
      <p:sp>
        <p:nvSpPr>
          <p:cNvPr id="9" name="TextBox 8">
            <a:extLst>
              <a:ext uri="{FF2B5EF4-FFF2-40B4-BE49-F238E27FC236}">
                <a16:creationId xmlns:a16="http://schemas.microsoft.com/office/drawing/2014/main" id="{EF82F699-8C0C-407B-B599-6D1538F9FBF3}"/>
              </a:ext>
            </a:extLst>
          </p:cNvPr>
          <p:cNvSpPr txBox="1"/>
          <p:nvPr/>
        </p:nvSpPr>
        <p:spPr>
          <a:xfrm>
            <a:off x="4705146" y="3581400"/>
            <a:ext cx="1105989" cy="1200329"/>
          </a:xfrm>
          <a:prstGeom prst="rect">
            <a:avLst/>
          </a:prstGeom>
          <a:noFill/>
        </p:spPr>
        <p:txBody>
          <a:bodyPr wrap="square" rtlCol="0">
            <a:spAutoFit/>
          </a:bodyPr>
          <a:lstStyle/>
          <a:p>
            <a:r>
              <a:rPr lang="en-US" b="1" dirty="0"/>
              <a:t>There are 2 planes</a:t>
            </a:r>
          </a:p>
          <a:p>
            <a:r>
              <a:rPr lang="en-US" b="1" dirty="0"/>
              <a:t>so far…</a:t>
            </a:r>
          </a:p>
        </p:txBody>
      </p:sp>
      <p:sp>
        <p:nvSpPr>
          <p:cNvPr id="5" name="Rectangle 4">
            <a:extLst>
              <a:ext uri="{FF2B5EF4-FFF2-40B4-BE49-F238E27FC236}">
                <a16:creationId xmlns:a16="http://schemas.microsoft.com/office/drawing/2014/main" id="{D98822CA-2D82-473B-9452-5C45FBB14B12}"/>
              </a:ext>
            </a:extLst>
          </p:cNvPr>
          <p:cNvSpPr/>
          <p:nvPr/>
        </p:nvSpPr>
        <p:spPr>
          <a:xfrm>
            <a:off x="663067" y="4084711"/>
            <a:ext cx="3472425" cy="369332"/>
          </a:xfrm>
          <a:prstGeom prst="rect">
            <a:avLst/>
          </a:prstGeom>
        </p:spPr>
        <p:txBody>
          <a:bodyPr wrap="none">
            <a:spAutoFit/>
          </a:bodyPr>
          <a:lstStyle/>
          <a:p>
            <a:r>
              <a:rPr lang="en-US" b="1" dirty="0">
                <a:solidFill>
                  <a:srgbClr val="FFC000"/>
                </a:solidFill>
              </a:rPr>
              <a:t>One mission lasted 780 days</a:t>
            </a:r>
          </a:p>
        </p:txBody>
      </p:sp>
    </p:spTree>
    <p:extLst>
      <p:ext uri="{BB962C8B-B14F-4D97-AF65-F5344CB8AC3E}">
        <p14:creationId xmlns:p14="http://schemas.microsoft.com/office/powerpoint/2010/main" val="21122461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08791A-B6FA-4181-AF30-6ED1485278B3}"/>
              </a:ext>
            </a:extLst>
          </p:cNvPr>
          <p:cNvPicPr>
            <a:picLocks noChangeAspect="1"/>
          </p:cNvPicPr>
          <p:nvPr/>
        </p:nvPicPr>
        <p:blipFill>
          <a:blip r:embed="rId2"/>
          <a:stretch>
            <a:fillRect/>
          </a:stretch>
        </p:blipFill>
        <p:spPr>
          <a:xfrm>
            <a:off x="1959837" y="0"/>
            <a:ext cx="8681109" cy="6910119"/>
          </a:xfrm>
          <a:prstGeom prst="rect">
            <a:avLst/>
          </a:prstGeom>
        </p:spPr>
      </p:pic>
      <p:sp>
        <p:nvSpPr>
          <p:cNvPr id="3" name="TextBox 2">
            <a:extLst>
              <a:ext uri="{FF2B5EF4-FFF2-40B4-BE49-F238E27FC236}">
                <a16:creationId xmlns:a16="http://schemas.microsoft.com/office/drawing/2014/main" id="{477F41B0-B6C4-4B32-B9EA-F3CFDCEB630D}"/>
              </a:ext>
            </a:extLst>
          </p:cNvPr>
          <p:cNvSpPr txBox="1"/>
          <p:nvPr/>
        </p:nvSpPr>
        <p:spPr>
          <a:xfrm>
            <a:off x="87086" y="148046"/>
            <a:ext cx="1393371" cy="400110"/>
          </a:xfrm>
          <a:prstGeom prst="rect">
            <a:avLst/>
          </a:prstGeom>
          <a:noFill/>
        </p:spPr>
        <p:txBody>
          <a:bodyPr wrap="square" rtlCol="0">
            <a:spAutoFit/>
          </a:bodyPr>
          <a:lstStyle/>
          <a:p>
            <a:r>
              <a:rPr lang="en-US" sz="2000" b="1" dirty="0">
                <a:solidFill>
                  <a:srgbClr val="FFC000"/>
                </a:solidFill>
              </a:rPr>
              <a:t>US</a:t>
            </a:r>
          </a:p>
        </p:txBody>
      </p:sp>
      <p:sp>
        <p:nvSpPr>
          <p:cNvPr id="4" name="TextBox 3">
            <a:extLst>
              <a:ext uri="{FF2B5EF4-FFF2-40B4-BE49-F238E27FC236}">
                <a16:creationId xmlns:a16="http://schemas.microsoft.com/office/drawing/2014/main" id="{FE453DB5-662E-451D-B57B-F6CB87D82A02}"/>
              </a:ext>
            </a:extLst>
          </p:cNvPr>
          <p:cNvSpPr txBox="1"/>
          <p:nvPr/>
        </p:nvSpPr>
        <p:spPr>
          <a:xfrm>
            <a:off x="0" y="1373071"/>
            <a:ext cx="1959837" cy="2862322"/>
          </a:xfrm>
          <a:prstGeom prst="rect">
            <a:avLst/>
          </a:prstGeom>
          <a:noFill/>
        </p:spPr>
        <p:txBody>
          <a:bodyPr wrap="square" rtlCol="0">
            <a:spAutoFit/>
          </a:bodyPr>
          <a:lstStyle/>
          <a:p>
            <a:r>
              <a:rPr lang="en-US" sz="2800" b="1" dirty="0"/>
              <a:t>    2010</a:t>
            </a:r>
          </a:p>
          <a:p>
            <a:endParaRPr lang="en-US" sz="2800" b="1" dirty="0"/>
          </a:p>
          <a:p>
            <a:endParaRPr lang="en-US" sz="2800" b="1" dirty="0"/>
          </a:p>
          <a:p>
            <a:pPr algn="ctr"/>
            <a:r>
              <a:rPr lang="en-US" sz="2400" b="1" dirty="0"/>
              <a:t>New York to Los Angeles in 12 minutes</a:t>
            </a:r>
          </a:p>
        </p:txBody>
      </p:sp>
    </p:spTree>
    <p:extLst>
      <p:ext uri="{BB962C8B-B14F-4D97-AF65-F5344CB8AC3E}">
        <p14:creationId xmlns:p14="http://schemas.microsoft.com/office/powerpoint/2010/main" val="20613740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5501BE-D5EB-4E15-99EE-DD15C09AA35D}"/>
              </a:ext>
            </a:extLst>
          </p:cNvPr>
          <p:cNvSpPr/>
          <p:nvPr/>
        </p:nvSpPr>
        <p:spPr>
          <a:xfrm>
            <a:off x="1666820" y="-255385"/>
            <a:ext cx="9166643" cy="738664"/>
          </a:xfrm>
          <a:prstGeom prst="rect">
            <a:avLst/>
          </a:prstGeom>
        </p:spPr>
        <p:txBody>
          <a:bodyPr wrap="square">
            <a:spAutoFit/>
          </a:bodyPr>
          <a:lstStyle/>
          <a:p>
            <a:r>
              <a:rPr lang="en-US" dirty="0"/>
              <a:t>	</a:t>
            </a:r>
          </a:p>
          <a:p>
            <a:r>
              <a:rPr lang="en-US" sz="2400" b="1" dirty="0"/>
              <a:t>Pentagon</a:t>
            </a:r>
            <a:r>
              <a:rPr lang="en-US" sz="2400" dirty="0"/>
              <a:t> successfully tests </a:t>
            </a:r>
            <a:r>
              <a:rPr lang="en-US" sz="2400" b="1" dirty="0">
                <a:solidFill>
                  <a:srgbClr val="FFC000"/>
                </a:solidFill>
              </a:rPr>
              <a:t>hypersonic missile </a:t>
            </a:r>
            <a:r>
              <a:rPr lang="en-US" sz="2400" dirty="0"/>
              <a:t>March 2020</a:t>
            </a:r>
          </a:p>
        </p:txBody>
      </p:sp>
      <p:sp>
        <p:nvSpPr>
          <p:cNvPr id="4" name="Rectangle 3">
            <a:extLst>
              <a:ext uri="{FF2B5EF4-FFF2-40B4-BE49-F238E27FC236}">
                <a16:creationId xmlns:a16="http://schemas.microsoft.com/office/drawing/2014/main" id="{3034F88B-E89E-4573-98AF-989C56FE20A7}"/>
              </a:ext>
            </a:extLst>
          </p:cNvPr>
          <p:cNvSpPr/>
          <p:nvPr/>
        </p:nvSpPr>
        <p:spPr>
          <a:xfrm>
            <a:off x="1" y="3053963"/>
            <a:ext cx="12191999" cy="3785652"/>
          </a:xfrm>
          <a:prstGeom prst="rect">
            <a:avLst/>
          </a:prstGeom>
        </p:spPr>
        <p:txBody>
          <a:bodyPr wrap="square">
            <a:spAutoFit/>
          </a:bodyPr>
          <a:lstStyle/>
          <a:p>
            <a:pPr algn="ctr"/>
            <a:r>
              <a:rPr lang="en-US" sz="2400" dirty="0"/>
              <a:t>“The United States … has successfully tested an unarmed prototype of a hypersonic missile, a </a:t>
            </a:r>
            <a:r>
              <a:rPr lang="en-US" sz="2400" b="1" dirty="0"/>
              <a:t>nuclear-capable weapon (hypersonic speeds more than five times the speed of sound, or Mach 5) </a:t>
            </a:r>
            <a:r>
              <a:rPr lang="en-US" sz="2400" dirty="0"/>
              <a:t>that could accelerate the arms race between superpowers.</a:t>
            </a:r>
          </a:p>
          <a:p>
            <a:pPr algn="ctr"/>
            <a:r>
              <a:rPr lang="en-US" sz="2400" dirty="0"/>
              <a:t>They can travel </a:t>
            </a:r>
            <a:r>
              <a:rPr lang="en-US" sz="2400" b="1" dirty="0"/>
              <a:t>much faster </a:t>
            </a:r>
            <a:r>
              <a:rPr lang="en-US" sz="2400" dirty="0"/>
              <a:t>than current nuclear-capable ballistic and cruise missiles at low altitudes, can </a:t>
            </a:r>
            <a:r>
              <a:rPr lang="en-US" sz="2400" b="1" dirty="0"/>
              <a:t>switch direction in flight </a:t>
            </a:r>
            <a:r>
              <a:rPr lang="en-US" sz="2400" dirty="0"/>
              <a:t>and </a:t>
            </a:r>
            <a:r>
              <a:rPr lang="en-US" sz="2400" b="1" dirty="0"/>
              <a:t>do not follow a predictable arc </a:t>
            </a:r>
            <a:r>
              <a:rPr lang="en-US" sz="2400" dirty="0"/>
              <a:t>like conventional missiles, making them much harder to track and intercept.</a:t>
            </a:r>
          </a:p>
          <a:p>
            <a:pPr algn="ctr"/>
            <a:r>
              <a:rPr lang="en-US" sz="2400" dirty="0"/>
              <a:t> The Pentagon is pressing to </a:t>
            </a:r>
            <a:r>
              <a:rPr lang="en-US" sz="2400" b="1" dirty="0"/>
              <a:t>catch up with rivals Moscow and Beijing </a:t>
            </a:r>
            <a:r>
              <a:rPr lang="en-US" sz="2400" dirty="0"/>
              <a:t>in the race to develop </a:t>
            </a:r>
            <a:r>
              <a:rPr lang="en-US" sz="2400" b="1" dirty="0"/>
              <a:t>hypersonics</a:t>
            </a:r>
            <a:r>
              <a:rPr lang="en-US" sz="2400" dirty="0"/>
              <a:t>.”</a:t>
            </a:r>
          </a:p>
        </p:txBody>
      </p:sp>
      <p:pic>
        <p:nvPicPr>
          <p:cNvPr id="6" name="Picture 5">
            <a:extLst>
              <a:ext uri="{FF2B5EF4-FFF2-40B4-BE49-F238E27FC236}">
                <a16:creationId xmlns:a16="http://schemas.microsoft.com/office/drawing/2014/main" id="{CE7800B0-B390-49FA-953D-4141364D2B5C}"/>
              </a:ext>
            </a:extLst>
          </p:cNvPr>
          <p:cNvPicPr>
            <a:picLocks noChangeAspect="1"/>
          </p:cNvPicPr>
          <p:nvPr/>
        </p:nvPicPr>
        <p:blipFill>
          <a:blip r:embed="rId2"/>
          <a:stretch>
            <a:fillRect/>
          </a:stretch>
        </p:blipFill>
        <p:spPr>
          <a:xfrm>
            <a:off x="7019778" y="407345"/>
            <a:ext cx="3291678" cy="2743066"/>
          </a:xfrm>
          <a:prstGeom prst="rect">
            <a:avLst/>
          </a:prstGeom>
        </p:spPr>
      </p:pic>
      <p:pic>
        <p:nvPicPr>
          <p:cNvPr id="8" name="Picture 7">
            <a:extLst>
              <a:ext uri="{FF2B5EF4-FFF2-40B4-BE49-F238E27FC236}">
                <a16:creationId xmlns:a16="http://schemas.microsoft.com/office/drawing/2014/main" id="{219318CF-1818-46DB-A5C5-BC4173558F61}"/>
              </a:ext>
            </a:extLst>
          </p:cNvPr>
          <p:cNvPicPr>
            <a:picLocks noChangeAspect="1"/>
          </p:cNvPicPr>
          <p:nvPr/>
        </p:nvPicPr>
        <p:blipFill>
          <a:blip r:embed="rId3"/>
          <a:stretch>
            <a:fillRect/>
          </a:stretch>
        </p:blipFill>
        <p:spPr>
          <a:xfrm>
            <a:off x="1051560" y="503793"/>
            <a:ext cx="4528620" cy="2550170"/>
          </a:xfrm>
          <a:prstGeom prst="rect">
            <a:avLst/>
          </a:prstGeom>
        </p:spPr>
      </p:pic>
      <p:sp>
        <p:nvSpPr>
          <p:cNvPr id="9" name="TextBox 8">
            <a:extLst>
              <a:ext uri="{FF2B5EF4-FFF2-40B4-BE49-F238E27FC236}">
                <a16:creationId xmlns:a16="http://schemas.microsoft.com/office/drawing/2014/main" id="{AADC140D-9580-45FC-830F-8C55A70F2D37}"/>
              </a:ext>
            </a:extLst>
          </p:cNvPr>
          <p:cNvSpPr txBox="1"/>
          <p:nvPr/>
        </p:nvSpPr>
        <p:spPr>
          <a:xfrm>
            <a:off x="130629" y="0"/>
            <a:ext cx="635725" cy="400110"/>
          </a:xfrm>
          <a:prstGeom prst="rect">
            <a:avLst/>
          </a:prstGeom>
          <a:noFill/>
        </p:spPr>
        <p:txBody>
          <a:bodyPr wrap="square" rtlCol="0">
            <a:spAutoFit/>
          </a:bodyPr>
          <a:lstStyle/>
          <a:p>
            <a:r>
              <a:rPr lang="en-US" sz="2000" b="1" dirty="0">
                <a:solidFill>
                  <a:srgbClr val="FFC000"/>
                </a:solidFill>
              </a:rPr>
              <a:t>US</a:t>
            </a:r>
          </a:p>
        </p:txBody>
      </p:sp>
      <p:sp>
        <p:nvSpPr>
          <p:cNvPr id="3" name="TextBox 2">
            <a:extLst>
              <a:ext uri="{FF2B5EF4-FFF2-40B4-BE49-F238E27FC236}">
                <a16:creationId xmlns:a16="http://schemas.microsoft.com/office/drawing/2014/main" id="{890619D1-2362-4F17-8384-88904698679C}"/>
              </a:ext>
            </a:extLst>
          </p:cNvPr>
          <p:cNvSpPr txBox="1"/>
          <p:nvPr/>
        </p:nvSpPr>
        <p:spPr>
          <a:xfrm>
            <a:off x="4973877" y="2207938"/>
            <a:ext cx="3275890" cy="461665"/>
          </a:xfrm>
          <a:prstGeom prst="rect">
            <a:avLst/>
          </a:prstGeom>
          <a:noFill/>
        </p:spPr>
        <p:txBody>
          <a:bodyPr wrap="square" rtlCol="0">
            <a:spAutoFit/>
          </a:bodyPr>
          <a:lstStyle/>
          <a:p>
            <a:r>
              <a:rPr lang="en-US" sz="2400" b="1" dirty="0"/>
              <a:t>Nuclear capable</a:t>
            </a:r>
          </a:p>
        </p:txBody>
      </p:sp>
    </p:spTree>
    <p:extLst>
      <p:ext uri="{BB962C8B-B14F-4D97-AF65-F5344CB8AC3E}">
        <p14:creationId xmlns:p14="http://schemas.microsoft.com/office/powerpoint/2010/main" val="39597349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25D7DA-9D61-4CFB-A9F7-7B5EA80377DB}"/>
              </a:ext>
            </a:extLst>
          </p:cNvPr>
          <p:cNvSpPr txBox="1"/>
          <p:nvPr/>
        </p:nvSpPr>
        <p:spPr>
          <a:xfrm>
            <a:off x="801815" y="2151727"/>
            <a:ext cx="10446328" cy="2554545"/>
          </a:xfrm>
          <a:prstGeom prst="rect">
            <a:avLst/>
          </a:prstGeom>
          <a:noFill/>
        </p:spPr>
        <p:txBody>
          <a:bodyPr wrap="square">
            <a:spAutoFit/>
          </a:bodyPr>
          <a:lstStyle/>
          <a:p>
            <a:r>
              <a:rPr lang="en-US" sz="3200" dirty="0"/>
              <a:t>“Army secretary reveals that US hypersonic missile hit within 6 inches of its target.”                Oct 2020</a:t>
            </a:r>
          </a:p>
          <a:p>
            <a:endParaRPr lang="en-US" sz="3200" dirty="0"/>
          </a:p>
          <a:p>
            <a:endParaRPr lang="en-US" sz="3200" dirty="0"/>
          </a:p>
          <a:p>
            <a:r>
              <a:rPr lang="en-US" sz="3200" dirty="0"/>
              <a:t>                                 </a:t>
            </a:r>
            <a:r>
              <a:rPr lang="en-US" sz="3200" dirty="0" err="1"/>
              <a:t>Nuff</a:t>
            </a:r>
            <a:r>
              <a:rPr lang="en-US" sz="3200" dirty="0"/>
              <a:t> Said.</a:t>
            </a:r>
          </a:p>
        </p:txBody>
      </p:sp>
    </p:spTree>
    <p:extLst>
      <p:ext uri="{BB962C8B-B14F-4D97-AF65-F5344CB8AC3E}">
        <p14:creationId xmlns:p14="http://schemas.microsoft.com/office/powerpoint/2010/main" val="1722091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5226FA-131E-453C-A810-89C843C33039}"/>
              </a:ext>
            </a:extLst>
          </p:cNvPr>
          <p:cNvPicPr>
            <a:picLocks noChangeAspect="1"/>
          </p:cNvPicPr>
          <p:nvPr/>
        </p:nvPicPr>
        <p:blipFill>
          <a:blip r:embed="rId2"/>
          <a:stretch>
            <a:fillRect/>
          </a:stretch>
        </p:blipFill>
        <p:spPr>
          <a:xfrm>
            <a:off x="6419088" y="-10090"/>
            <a:ext cx="5683835" cy="5683835"/>
          </a:xfrm>
          <a:prstGeom prst="rect">
            <a:avLst/>
          </a:prstGeom>
        </p:spPr>
      </p:pic>
      <p:sp>
        <p:nvSpPr>
          <p:cNvPr id="6" name="Rectangle 5">
            <a:extLst>
              <a:ext uri="{FF2B5EF4-FFF2-40B4-BE49-F238E27FC236}">
                <a16:creationId xmlns:a16="http://schemas.microsoft.com/office/drawing/2014/main" id="{D99F524F-F291-42B9-98EA-FF61D2C0331C}"/>
              </a:ext>
            </a:extLst>
          </p:cNvPr>
          <p:cNvSpPr/>
          <p:nvPr/>
        </p:nvSpPr>
        <p:spPr>
          <a:xfrm>
            <a:off x="640080" y="5673745"/>
            <a:ext cx="9464039" cy="923330"/>
          </a:xfrm>
          <a:prstGeom prst="rect">
            <a:avLst/>
          </a:prstGeom>
        </p:spPr>
        <p:txBody>
          <a:bodyPr wrap="square">
            <a:spAutoFit/>
          </a:bodyPr>
          <a:lstStyle/>
          <a:p>
            <a:pPr algn="ctr"/>
            <a:r>
              <a:rPr lang="en-US" dirty="0"/>
              <a:t>“This optionally manned aircraft currently dubbed the SR-72 “Son Of Blackbird” would achieve Mach 6 (7,400km/h) 4,500 mph.</a:t>
            </a:r>
          </a:p>
          <a:p>
            <a:pPr algn="ctr"/>
            <a:r>
              <a:rPr lang="en-US" dirty="0"/>
              <a:t>May already exist.” President Trump alluded to such an aircraft.</a:t>
            </a:r>
          </a:p>
        </p:txBody>
      </p:sp>
      <p:sp>
        <p:nvSpPr>
          <p:cNvPr id="7" name="TextBox 6">
            <a:extLst>
              <a:ext uri="{FF2B5EF4-FFF2-40B4-BE49-F238E27FC236}">
                <a16:creationId xmlns:a16="http://schemas.microsoft.com/office/drawing/2014/main" id="{361B5A10-65CB-4410-B819-F1733BBE0085}"/>
              </a:ext>
            </a:extLst>
          </p:cNvPr>
          <p:cNvSpPr txBox="1"/>
          <p:nvPr/>
        </p:nvSpPr>
        <p:spPr>
          <a:xfrm>
            <a:off x="0" y="0"/>
            <a:ext cx="640080" cy="461665"/>
          </a:xfrm>
          <a:prstGeom prst="rect">
            <a:avLst/>
          </a:prstGeom>
          <a:noFill/>
        </p:spPr>
        <p:txBody>
          <a:bodyPr wrap="square" rtlCol="0">
            <a:spAutoFit/>
          </a:bodyPr>
          <a:lstStyle/>
          <a:p>
            <a:r>
              <a:rPr lang="en-US" sz="2400" b="1" dirty="0">
                <a:solidFill>
                  <a:srgbClr val="FFC000"/>
                </a:solidFill>
              </a:rPr>
              <a:t>US</a:t>
            </a:r>
          </a:p>
        </p:txBody>
      </p:sp>
      <p:pic>
        <p:nvPicPr>
          <p:cNvPr id="8" name="Picture 7">
            <a:extLst>
              <a:ext uri="{FF2B5EF4-FFF2-40B4-BE49-F238E27FC236}">
                <a16:creationId xmlns:a16="http://schemas.microsoft.com/office/drawing/2014/main" id="{3AFD3638-2403-444B-89D5-F31568441D8D}"/>
              </a:ext>
            </a:extLst>
          </p:cNvPr>
          <p:cNvPicPr>
            <a:picLocks noChangeAspect="1"/>
          </p:cNvPicPr>
          <p:nvPr/>
        </p:nvPicPr>
        <p:blipFill>
          <a:blip r:embed="rId3"/>
          <a:stretch>
            <a:fillRect/>
          </a:stretch>
        </p:blipFill>
        <p:spPr>
          <a:xfrm>
            <a:off x="-317509" y="1083457"/>
            <a:ext cx="6736597" cy="3790295"/>
          </a:xfrm>
          <a:prstGeom prst="rect">
            <a:avLst/>
          </a:prstGeom>
        </p:spPr>
      </p:pic>
    </p:spTree>
    <p:extLst>
      <p:ext uri="{BB962C8B-B14F-4D97-AF65-F5344CB8AC3E}">
        <p14:creationId xmlns:p14="http://schemas.microsoft.com/office/powerpoint/2010/main" val="21572374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A212E0-7855-470B-A656-941A120FBC0C}"/>
              </a:ext>
            </a:extLst>
          </p:cNvPr>
          <p:cNvPicPr>
            <a:picLocks noChangeAspect="1"/>
          </p:cNvPicPr>
          <p:nvPr/>
        </p:nvPicPr>
        <p:blipFill>
          <a:blip r:embed="rId2"/>
          <a:stretch>
            <a:fillRect/>
          </a:stretch>
        </p:blipFill>
        <p:spPr>
          <a:xfrm>
            <a:off x="3487289" y="0"/>
            <a:ext cx="5217421" cy="6858000"/>
          </a:xfrm>
          <a:prstGeom prst="rect">
            <a:avLst/>
          </a:prstGeom>
        </p:spPr>
      </p:pic>
      <p:sp>
        <p:nvSpPr>
          <p:cNvPr id="3" name="TextBox 2">
            <a:extLst>
              <a:ext uri="{FF2B5EF4-FFF2-40B4-BE49-F238E27FC236}">
                <a16:creationId xmlns:a16="http://schemas.microsoft.com/office/drawing/2014/main" id="{C8D1FE12-C759-4481-B66D-18CB10E983B9}"/>
              </a:ext>
            </a:extLst>
          </p:cNvPr>
          <p:cNvSpPr txBox="1"/>
          <p:nvPr/>
        </p:nvSpPr>
        <p:spPr>
          <a:xfrm>
            <a:off x="426720" y="269966"/>
            <a:ext cx="496389" cy="400110"/>
          </a:xfrm>
          <a:prstGeom prst="rect">
            <a:avLst/>
          </a:prstGeom>
          <a:noFill/>
        </p:spPr>
        <p:txBody>
          <a:bodyPr wrap="square" rtlCol="0">
            <a:spAutoFit/>
          </a:bodyPr>
          <a:lstStyle/>
          <a:p>
            <a:r>
              <a:rPr lang="en-US" sz="2000" b="1" dirty="0">
                <a:solidFill>
                  <a:srgbClr val="FFC000"/>
                </a:solidFill>
              </a:rPr>
              <a:t>US</a:t>
            </a:r>
          </a:p>
        </p:txBody>
      </p:sp>
    </p:spTree>
    <p:extLst>
      <p:ext uri="{BB962C8B-B14F-4D97-AF65-F5344CB8AC3E}">
        <p14:creationId xmlns:p14="http://schemas.microsoft.com/office/powerpoint/2010/main" val="2054173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ce President Mike Pence, left, and Defense Secretary Mark Esper, right, applaud as Air Force Gen. John &quot;Jay&quot; Raymond stands with President Donald Trump after presenting the president with a gift during a ceremony to establish the U.S. Space Command in the Rose Garden of the White House on Aug. 29, 2019. (AP Photo/Carolyn Kaster)">
            <a:extLst>
              <a:ext uri="{FF2B5EF4-FFF2-40B4-BE49-F238E27FC236}">
                <a16:creationId xmlns:a16="http://schemas.microsoft.com/office/drawing/2014/main" id="{61CC5751-F5A2-4065-99F9-C869675D2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179" y="315141"/>
            <a:ext cx="5915025" cy="3943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B2E78B-F31C-48B1-97D5-D30B430F87FF}"/>
              </a:ext>
            </a:extLst>
          </p:cNvPr>
          <p:cNvSpPr txBox="1"/>
          <p:nvPr/>
        </p:nvSpPr>
        <p:spPr>
          <a:xfrm>
            <a:off x="7855132" y="1616053"/>
            <a:ext cx="4336868" cy="1200329"/>
          </a:xfrm>
          <a:prstGeom prst="rect">
            <a:avLst/>
          </a:prstGeom>
          <a:noFill/>
        </p:spPr>
        <p:txBody>
          <a:bodyPr wrap="square" rtlCol="0">
            <a:spAutoFit/>
          </a:bodyPr>
          <a:lstStyle/>
          <a:p>
            <a:r>
              <a:rPr lang="en-US" dirty="0"/>
              <a:t>A ceremony to establish the U.S. Space Command in the Rose Garden of the White House on Aug. 29, 2019. (AP Photo/Carolyn </a:t>
            </a:r>
            <a:r>
              <a:rPr lang="en-US" dirty="0" err="1"/>
              <a:t>Kaster</a:t>
            </a:r>
            <a:r>
              <a:rPr lang="en-US" dirty="0"/>
              <a:t>)</a:t>
            </a:r>
          </a:p>
        </p:txBody>
      </p:sp>
      <p:sp>
        <p:nvSpPr>
          <p:cNvPr id="3" name="TextBox 2">
            <a:extLst>
              <a:ext uri="{FF2B5EF4-FFF2-40B4-BE49-F238E27FC236}">
                <a16:creationId xmlns:a16="http://schemas.microsoft.com/office/drawing/2014/main" id="{204C4499-FC8C-48BA-BCF5-899CBE8264B8}"/>
              </a:ext>
            </a:extLst>
          </p:cNvPr>
          <p:cNvSpPr txBox="1"/>
          <p:nvPr/>
        </p:nvSpPr>
        <p:spPr>
          <a:xfrm>
            <a:off x="200297" y="4258491"/>
            <a:ext cx="11538857" cy="2308324"/>
          </a:xfrm>
          <a:prstGeom prst="rect">
            <a:avLst/>
          </a:prstGeom>
          <a:noFill/>
        </p:spPr>
        <p:txBody>
          <a:bodyPr wrap="square" rtlCol="0">
            <a:spAutoFit/>
          </a:bodyPr>
          <a:lstStyle/>
          <a:p>
            <a:pPr algn="ctr"/>
            <a:r>
              <a:rPr lang="en-US" dirty="0"/>
              <a:t>“29 Aug 2019</a:t>
            </a:r>
          </a:p>
          <a:p>
            <a:pPr algn="ctr"/>
            <a:r>
              <a:rPr lang="en-US" dirty="0"/>
              <a:t>Military.com | By Matthew Cox</a:t>
            </a:r>
          </a:p>
          <a:p>
            <a:pPr algn="ctr"/>
            <a:r>
              <a:rPr lang="en-US" dirty="0"/>
              <a:t>The Pentagon on Thursday officially established United States Space Command, a precursor to the Space Force military service President Donald Trump has called for.</a:t>
            </a:r>
          </a:p>
          <a:p>
            <a:pPr algn="ctr"/>
            <a:endParaRPr lang="en-US" dirty="0"/>
          </a:p>
          <a:p>
            <a:pPr algn="ctr"/>
            <a:r>
              <a:rPr lang="en-US" dirty="0"/>
              <a:t>As the nation's 11th geographic combatant command, Space Command was created </a:t>
            </a:r>
            <a:r>
              <a:rPr lang="en-US" b="1" dirty="0"/>
              <a:t>to defend U.S. space-enabled capabilities </a:t>
            </a:r>
            <a:r>
              <a:rPr lang="en-US" dirty="0"/>
              <a:t>in this new warfighting domain, said Air Force Gen. John "Jay" Raymond, who assumed command of U.S. Space Command on Thursday.”</a:t>
            </a:r>
          </a:p>
        </p:txBody>
      </p:sp>
      <p:sp>
        <p:nvSpPr>
          <p:cNvPr id="4" name="TextBox 3">
            <a:extLst>
              <a:ext uri="{FF2B5EF4-FFF2-40B4-BE49-F238E27FC236}">
                <a16:creationId xmlns:a16="http://schemas.microsoft.com/office/drawing/2014/main" id="{234D8553-F643-48F1-BE13-DB77A51030E5}"/>
              </a:ext>
            </a:extLst>
          </p:cNvPr>
          <p:cNvSpPr txBox="1"/>
          <p:nvPr/>
        </p:nvSpPr>
        <p:spPr>
          <a:xfrm>
            <a:off x="0" y="170121"/>
            <a:ext cx="1774179" cy="400110"/>
          </a:xfrm>
          <a:prstGeom prst="rect">
            <a:avLst/>
          </a:prstGeom>
          <a:noFill/>
        </p:spPr>
        <p:txBody>
          <a:bodyPr wrap="square" rtlCol="0">
            <a:spAutoFit/>
          </a:bodyPr>
          <a:lstStyle/>
          <a:p>
            <a:r>
              <a:rPr lang="en-US" sz="2000" b="1" dirty="0">
                <a:solidFill>
                  <a:srgbClr val="FFC000"/>
                </a:solidFill>
              </a:rPr>
              <a:t>Organization</a:t>
            </a:r>
          </a:p>
        </p:txBody>
      </p:sp>
    </p:spTree>
    <p:extLst>
      <p:ext uri="{BB962C8B-B14F-4D97-AF65-F5344CB8AC3E}">
        <p14:creationId xmlns:p14="http://schemas.microsoft.com/office/powerpoint/2010/main" val="18090984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6AA5B2-3B03-4430-AC4A-C72428E8CF6F}"/>
              </a:ext>
            </a:extLst>
          </p:cNvPr>
          <p:cNvPicPr>
            <a:picLocks noChangeAspect="1"/>
          </p:cNvPicPr>
          <p:nvPr/>
        </p:nvPicPr>
        <p:blipFill>
          <a:blip r:embed="rId2"/>
          <a:stretch>
            <a:fillRect/>
          </a:stretch>
        </p:blipFill>
        <p:spPr>
          <a:xfrm>
            <a:off x="2761199" y="1683616"/>
            <a:ext cx="6565682" cy="3546908"/>
          </a:xfrm>
          <a:prstGeom prst="rect">
            <a:avLst/>
          </a:prstGeom>
        </p:spPr>
      </p:pic>
      <p:sp>
        <p:nvSpPr>
          <p:cNvPr id="3" name="TextBox 2">
            <a:extLst>
              <a:ext uri="{FF2B5EF4-FFF2-40B4-BE49-F238E27FC236}">
                <a16:creationId xmlns:a16="http://schemas.microsoft.com/office/drawing/2014/main" id="{0E68E334-2E25-4238-9C3D-C02C2A90A6C6}"/>
              </a:ext>
            </a:extLst>
          </p:cNvPr>
          <p:cNvSpPr txBox="1"/>
          <p:nvPr/>
        </p:nvSpPr>
        <p:spPr>
          <a:xfrm>
            <a:off x="121920" y="104503"/>
            <a:ext cx="844731" cy="369332"/>
          </a:xfrm>
          <a:prstGeom prst="rect">
            <a:avLst/>
          </a:prstGeom>
          <a:noFill/>
        </p:spPr>
        <p:txBody>
          <a:bodyPr wrap="square" rtlCol="0">
            <a:spAutoFit/>
          </a:bodyPr>
          <a:lstStyle/>
          <a:p>
            <a:r>
              <a:rPr lang="en-US" b="1" dirty="0">
                <a:solidFill>
                  <a:srgbClr val="FFC000"/>
                </a:solidFill>
              </a:rPr>
              <a:t>US</a:t>
            </a:r>
          </a:p>
        </p:txBody>
      </p:sp>
    </p:spTree>
    <p:extLst>
      <p:ext uri="{BB962C8B-B14F-4D97-AF65-F5344CB8AC3E}">
        <p14:creationId xmlns:p14="http://schemas.microsoft.com/office/powerpoint/2010/main" val="39790019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C8958B-435C-428A-8E94-0917EBCB214B}"/>
              </a:ext>
            </a:extLst>
          </p:cNvPr>
          <p:cNvSpPr txBox="1"/>
          <p:nvPr/>
        </p:nvSpPr>
        <p:spPr>
          <a:xfrm>
            <a:off x="3047260" y="2129681"/>
            <a:ext cx="6094520" cy="2585323"/>
          </a:xfrm>
          <a:prstGeom prst="rect">
            <a:avLst/>
          </a:prstGeom>
          <a:noFill/>
        </p:spPr>
        <p:txBody>
          <a:bodyPr wrap="square">
            <a:spAutoFit/>
          </a:bodyPr>
          <a:lstStyle/>
          <a:p>
            <a:pPr algn="l"/>
            <a:r>
              <a:rPr lang="en-US" b="0" i="0" dirty="0">
                <a:solidFill>
                  <a:srgbClr val="000000"/>
                </a:solidFill>
                <a:effectLst/>
                <a:latin typeface="helvetica neue"/>
              </a:rPr>
              <a:t>e Hypersonic Air-breathing Weapon Concept program "seeks to develop and demonstrate critical technologies to enable an effective and affordable air-launched hypersonic cruise missile," a DARPA statement on Tuesday said.</a:t>
            </a:r>
          </a:p>
          <a:p>
            <a:pPr algn="l"/>
            <a:r>
              <a:rPr lang="en-US" b="0" i="0" dirty="0">
                <a:solidFill>
                  <a:srgbClr val="000000"/>
                </a:solidFill>
                <a:effectLst/>
                <a:latin typeface="helvetica neue"/>
              </a:rPr>
              <a:t>The HAWC weapon employs "hydrocarbon scramjet-powered propulsion," meaning the traditional fuel and air mixture but in prolonged airflow at speeds in excess of five times the speed of sound.</a:t>
            </a:r>
          </a:p>
        </p:txBody>
      </p:sp>
      <p:sp>
        <p:nvSpPr>
          <p:cNvPr id="5" name="TextBox 4">
            <a:extLst>
              <a:ext uri="{FF2B5EF4-FFF2-40B4-BE49-F238E27FC236}">
                <a16:creationId xmlns:a16="http://schemas.microsoft.com/office/drawing/2014/main" id="{16EADE4B-1A1C-4A21-B1BB-4C6046F7C67B}"/>
              </a:ext>
            </a:extLst>
          </p:cNvPr>
          <p:cNvSpPr txBox="1"/>
          <p:nvPr/>
        </p:nvSpPr>
        <p:spPr>
          <a:xfrm>
            <a:off x="343270" y="922409"/>
            <a:ext cx="11984854" cy="2123658"/>
          </a:xfrm>
          <a:prstGeom prst="rect">
            <a:avLst/>
          </a:prstGeom>
          <a:noFill/>
        </p:spPr>
        <p:txBody>
          <a:bodyPr wrap="square">
            <a:spAutoFit/>
          </a:bodyPr>
          <a:lstStyle/>
          <a:p>
            <a:pPr algn="ctr"/>
            <a:r>
              <a:rPr lang="en-US" dirty="0"/>
              <a:t> The Hypersonic Air-breathing Weapon Concept program "seeks to develop and demonstrate critical technologies to enable an effective and affordable air-launched hypersonic cruise missile," a DARPA statement on Tuesday said.</a:t>
            </a:r>
          </a:p>
          <a:p>
            <a:pPr algn="ctr"/>
            <a:endParaRPr lang="en-US" dirty="0"/>
          </a:p>
          <a:p>
            <a:pPr algn="ctr"/>
            <a:r>
              <a:rPr lang="en-US" dirty="0"/>
              <a:t>The HAWC weapon employs "hydrocarbon scramjet-powered propulsion," meaning the traditional fuel and air mixture but in prolonged airflow at  </a:t>
            </a:r>
          </a:p>
          <a:p>
            <a:pPr algn="ctr"/>
            <a:r>
              <a:rPr lang="en-US" sz="2400" b="1" dirty="0">
                <a:solidFill>
                  <a:srgbClr val="FFC000"/>
                </a:solidFill>
              </a:rPr>
              <a:t>speeds in excess of five times the speed of sound</a:t>
            </a:r>
            <a:r>
              <a:rPr lang="en-US" dirty="0"/>
              <a:t>.”</a:t>
            </a:r>
          </a:p>
        </p:txBody>
      </p:sp>
      <p:sp>
        <p:nvSpPr>
          <p:cNvPr id="7" name="TextBox 6">
            <a:extLst>
              <a:ext uri="{FF2B5EF4-FFF2-40B4-BE49-F238E27FC236}">
                <a16:creationId xmlns:a16="http://schemas.microsoft.com/office/drawing/2014/main" id="{56E11794-E623-4C5A-B8C4-B48D23816213}"/>
              </a:ext>
            </a:extLst>
          </p:cNvPr>
          <p:cNvSpPr txBox="1"/>
          <p:nvPr/>
        </p:nvSpPr>
        <p:spPr>
          <a:xfrm>
            <a:off x="2638888" y="276078"/>
            <a:ext cx="6094520" cy="646331"/>
          </a:xfrm>
          <a:prstGeom prst="rect">
            <a:avLst/>
          </a:prstGeom>
          <a:noFill/>
        </p:spPr>
        <p:txBody>
          <a:bodyPr wrap="square">
            <a:spAutoFit/>
          </a:bodyPr>
          <a:lstStyle/>
          <a:p>
            <a:pPr algn="ctr"/>
            <a:r>
              <a:rPr lang="en-US" dirty="0"/>
              <a:t>Lockheed Martin Space Systems is now testing a Hypersonic Air-breathing Weapon </a:t>
            </a:r>
          </a:p>
        </p:txBody>
      </p:sp>
      <p:pic>
        <p:nvPicPr>
          <p:cNvPr id="9" name="Picture 8">
            <a:extLst>
              <a:ext uri="{FF2B5EF4-FFF2-40B4-BE49-F238E27FC236}">
                <a16:creationId xmlns:a16="http://schemas.microsoft.com/office/drawing/2014/main" id="{EF77BF33-55DB-48BE-A66F-9A56BDCBE84D}"/>
              </a:ext>
            </a:extLst>
          </p:cNvPr>
          <p:cNvPicPr>
            <a:picLocks noChangeAspect="1"/>
          </p:cNvPicPr>
          <p:nvPr/>
        </p:nvPicPr>
        <p:blipFill>
          <a:blip r:embed="rId2"/>
          <a:stretch>
            <a:fillRect/>
          </a:stretch>
        </p:blipFill>
        <p:spPr>
          <a:xfrm>
            <a:off x="2521894" y="3046067"/>
            <a:ext cx="7282476" cy="3717710"/>
          </a:xfrm>
          <a:prstGeom prst="rect">
            <a:avLst/>
          </a:prstGeom>
        </p:spPr>
      </p:pic>
    </p:spTree>
    <p:extLst>
      <p:ext uri="{BB962C8B-B14F-4D97-AF65-F5344CB8AC3E}">
        <p14:creationId xmlns:p14="http://schemas.microsoft.com/office/powerpoint/2010/main" val="24884566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7A07E3-AE87-4C1A-B8A3-DE46A113CD5D}"/>
              </a:ext>
            </a:extLst>
          </p:cNvPr>
          <p:cNvPicPr>
            <a:picLocks noChangeAspect="1"/>
          </p:cNvPicPr>
          <p:nvPr/>
        </p:nvPicPr>
        <p:blipFill>
          <a:blip r:embed="rId2"/>
          <a:stretch>
            <a:fillRect/>
          </a:stretch>
        </p:blipFill>
        <p:spPr>
          <a:xfrm>
            <a:off x="2959826" y="-450124"/>
            <a:ext cx="5715000" cy="4762500"/>
          </a:xfrm>
          <a:prstGeom prst="rect">
            <a:avLst/>
          </a:prstGeom>
        </p:spPr>
      </p:pic>
      <p:sp>
        <p:nvSpPr>
          <p:cNvPr id="3" name="Rectangle 2">
            <a:extLst>
              <a:ext uri="{FF2B5EF4-FFF2-40B4-BE49-F238E27FC236}">
                <a16:creationId xmlns:a16="http://schemas.microsoft.com/office/drawing/2014/main" id="{E80E1B88-1B17-4347-B1B2-90CFAF566CD3}"/>
              </a:ext>
            </a:extLst>
          </p:cNvPr>
          <p:cNvSpPr/>
          <p:nvPr/>
        </p:nvSpPr>
        <p:spPr>
          <a:xfrm>
            <a:off x="71022" y="4312376"/>
            <a:ext cx="11929390" cy="2215991"/>
          </a:xfrm>
          <a:prstGeom prst="rect">
            <a:avLst/>
          </a:prstGeom>
        </p:spPr>
        <p:txBody>
          <a:bodyPr wrap="square">
            <a:spAutoFit/>
          </a:bodyPr>
          <a:lstStyle/>
          <a:p>
            <a:r>
              <a:rPr lang="en-US" dirty="0"/>
              <a:t>	</a:t>
            </a:r>
          </a:p>
          <a:p>
            <a:pPr algn="ctr"/>
            <a:r>
              <a:rPr lang="en-US" sz="2400" dirty="0"/>
              <a:t>“Northrop Grumman and Raytheon Missiles and Defense Partner on a                                             </a:t>
            </a:r>
            <a:r>
              <a:rPr lang="en-US" sz="2400" b="1" dirty="0">
                <a:solidFill>
                  <a:srgbClr val="FFC000"/>
                </a:solidFill>
              </a:rPr>
              <a:t>Next Generation Interceptor</a:t>
            </a:r>
          </a:p>
          <a:p>
            <a:pPr algn="ctr"/>
            <a:r>
              <a:rPr lang="en-US" sz="2400" dirty="0"/>
              <a:t>Northrop Grumman and Raytheon Missiles and Defense currently provide the interceptor booster, kill vehicle, ground systems, fire control and engagement coordination for the country’s  Ground-Based Midcourse Defense system.”</a:t>
            </a:r>
          </a:p>
        </p:txBody>
      </p:sp>
      <p:sp>
        <p:nvSpPr>
          <p:cNvPr id="4" name="TextBox 3">
            <a:extLst>
              <a:ext uri="{FF2B5EF4-FFF2-40B4-BE49-F238E27FC236}">
                <a16:creationId xmlns:a16="http://schemas.microsoft.com/office/drawing/2014/main" id="{FC728970-AD93-4898-8BD7-B7E386FEBBB4}"/>
              </a:ext>
            </a:extLst>
          </p:cNvPr>
          <p:cNvSpPr txBox="1"/>
          <p:nvPr/>
        </p:nvSpPr>
        <p:spPr>
          <a:xfrm>
            <a:off x="139337" y="130629"/>
            <a:ext cx="870857" cy="400110"/>
          </a:xfrm>
          <a:prstGeom prst="rect">
            <a:avLst/>
          </a:prstGeom>
          <a:noFill/>
        </p:spPr>
        <p:txBody>
          <a:bodyPr wrap="square" rtlCol="0">
            <a:spAutoFit/>
          </a:bodyPr>
          <a:lstStyle/>
          <a:p>
            <a:r>
              <a:rPr lang="en-US" sz="2000" b="1" dirty="0">
                <a:solidFill>
                  <a:srgbClr val="FFC000"/>
                </a:solidFill>
              </a:rPr>
              <a:t>US</a:t>
            </a:r>
          </a:p>
        </p:txBody>
      </p:sp>
    </p:spTree>
    <p:extLst>
      <p:ext uri="{BB962C8B-B14F-4D97-AF65-F5344CB8AC3E}">
        <p14:creationId xmlns:p14="http://schemas.microsoft.com/office/powerpoint/2010/main" val="37611472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BB481D-58D4-4C66-936B-B5A25EF97A05}"/>
              </a:ext>
            </a:extLst>
          </p:cNvPr>
          <p:cNvPicPr>
            <a:picLocks noChangeAspect="1"/>
          </p:cNvPicPr>
          <p:nvPr/>
        </p:nvPicPr>
        <p:blipFill>
          <a:blip r:embed="rId2"/>
          <a:stretch>
            <a:fillRect/>
          </a:stretch>
        </p:blipFill>
        <p:spPr>
          <a:xfrm>
            <a:off x="2130638" y="762599"/>
            <a:ext cx="7394485" cy="4913635"/>
          </a:xfrm>
          <a:prstGeom prst="rect">
            <a:avLst/>
          </a:prstGeom>
        </p:spPr>
      </p:pic>
      <p:sp>
        <p:nvSpPr>
          <p:cNvPr id="4" name="TextBox 3">
            <a:extLst>
              <a:ext uri="{FF2B5EF4-FFF2-40B4-BE49-F238E27FC236}">
                <a16:creationId xmlns:a16="http://schemas.microsoft.com/office/drawing/2014/main" id="{5F2FE6A9-1D56-4F88-98EE-FB3FE649C104}"/>
              </a:ext>
            </a:extLst>
          </p:cNvPr>
          <p:cNvSpPr txBox="1"/>
          <p:nvPr/>
        </p:nvSpPr>
        <p:spPr>
          <a:xfrm>
            <a:off x="2780621" y="232586"/>
            <a:ext cx="6094520" cy="369332"/>
          </a:xfrm>
          <a:prstGeom prst="rect">
            <a:avLst/>
          </a:prstGeom>
          <a:noFill/>
        </p:spPr>
        <p:txBody>
          <a:bodyPr wrap="square">
            <a:spAutoFit/>
          </a:bodyPr>
          <a:lstStyle/>
          <a:p>
            <a:r>
              <a:rPr lang="en-US" dirty="0"/>
              <a:t>Northrop Wins $13.3B Contract to Design New ICBMs</a:t>
            </a:r>
          </a:p>
        </p:txBody>
      </p:sp>
      <p:sp>
        <p:nvSpPr>
          <p:cNvPr id="6" name="TextBox 5">
            <a:extLst>
              <a:ext uri="{FF2B5EF4-FFF2-40B4-BE49-F238E27FC236}">
                <a16:creationId xmlns:a16="http://schemas.microsoft.com/office/drawing/2014/main" id="{C3BA95BC-16AE-4C1B-8A85-8E0A775E06B8}"/>
              </a:ext>
            </a:extLst>
          </p:cNvPr>
          <p:cNvSpPr txBox="1"/>
          <p:nvPr/>
        </p:nvSpPr>
        <p:spPr>
          <a:xfrm>
            <a:off x="124287" y="5765893"/>
            <a:ext cx="11869445" cy="923330"/>
          </a:xfrm>
          <a:prstGeom prst="rect">
            <a:avLst/>
          </a:prstGeom>
          <a:noFill/>
        </p:spPr>
        <p:txBody>
          <a:bodyPr wrap="square">
            <a:spAutoFit/>
          </a:bodyPr>
          <a:lstStyle/>
          <a:p>
            <a:pPr algn="ctr"/>
            <a:r>
              <a:rPr lang="en-US" dirty="0"/>
              <a:t>A Minuteman III on alert status at F.E. Warren Air Force Base, Wyo., is worked on by 90th Maintenance Group Airmen. ICBMs must be repaired and maintained frequently.                                                                        Photo: Senior Airman </a:t>
            </a:r>
            <a:r>
              <a:rPr lang="en-US" dirty="0" err="1"/>
              <a:t>Abbigayle</a:t>
            </a:r>
            <a:r>
              <a:rPr lang="en-US" dirty="0"/>
              <a:t> Williams</a:t>
            </a:r>
          </a:p>
        </p:txBody>
      </p:sp>
    </p:spTree>
    <p:extLst>
      <p:ext uri="{BB962C8B-B14F-4D97-AF65-F5344CB8AC3E}">
        <p14:creationId xmlns:p14="http://schemas.microsoft.com/office/powerpoint/2010/main" val="14273861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C66389-5794-401B-BB93-559C3D8E0D81}"/>
              </a:ext>
            </a:extLst>
          </p:cNvPr>
          <p:cNvSpPr txBox="1"/>
          <p:nvPr/>
        </p:nvSpPr>
        <p:spPr>
          <a:xfrm>
            <a:off x="0" y="4807328"/>
            <a:ext cx="11934548" cy="1754326"/>
          </a:xfrm>
          <a:prstGeom prst="rect">
            <a:avLst/>
          </a:prstGeom>
          <a:noFill/>
        </p:spPr>
        <p:txBody>
          <a:bodyPr wrap="square">
            <a:spAutoFit/>
          </a:bodyPr>
          <a:lstStyle/>
          <a:p>
            <a:pPr algn="ctr"/>
            <a:r>
              <a:rPr lang="en-US" dirty="0"/>
              <a:t>“Northrop Grumman will officially move ahead as the sole company in the Air Force’s competition to design a new intercontinental ballistic missile, under a $13.3 billion contract, the service said Sept. 8, 2020. Northrop’s design for the Ground-Based Strategic Deterrent will replace the 400 nuclear-tipped Minuteman III missiles that are scattered in silos around Montana, North Dakota, and Wyoming. The engineering and manufacturing development contract formally unseats Boeing as the Air Force's future ICBM provider after more than 60 years as the primary contractor.”</a:t>
            </a:r>
          </a:p>
        </p:txBody>
      </p:sp>
      <p:pic>
        <p:nvPicPr>
          <p:cNvPr id="6" name="Picture 5">
            <a:extLst>
              <a:ext uri="{FF2B5EF4-FFF2-40B4-BE49-F238E27FC236}">
                <a16:creationId xmlns:a16="http://schemas.microsoft.com/office/drawing/2014/main" id="{40549B2D-ECB6-4026-B30B-274BF06291B8}"/>
              </a:ext>
            </a:extLst>
          </p:cNvPr>
          <p:cNvPicPr>
            <a:picLocks noChangeAspect="1"/>
          </p:cNvPicPr>
          <p:nvPr/>
        </p:nvPicPr>
        <p:blipFill>
          <a:blip r:embed="rId2"/>
          <a:stretch>
            <a:fillRect/>
          </a:stretch>
        </p:blipFill>
        <p:spPr>
          <a:xfrm>
            <a:off x="2221637" y="484704"/>
            <a:ext cx="7338204" cy="4051300"/>
          </a:xfrm>
          <a:prstGeom prst="rect">
            <a:avLst/>
          </a:prstGeom>
        </p:spPr>
      </p:pic>
      <p:sp>
        <p:nvSpPr>
          <p:cNvPr id="8" name="TextBox 7">
            <a:extLst>
              <a:ext uri="{FF2B5EF4-FFF2-40B4-BE49-F238E27FC236}">
                <a16:creationId xmlns:a16="http://schemas.microsoft.com/office/drawing/2014/main" id="{3682FFC9-405C-4055-9479-E2F4D395FFB3}"/>
              </a:ext>
            </a:extLst>
          </p:cNvPr>
          <p:cNvSpPr txBox="1"/>
          <p:nvPr/>
        </p:nvSpPr>
        <p:spPr>
          <a:xfrm>
            <a:off x="2727664" y="133166"/>
            <a:ext cx="6094520" cy="369332"/>
          </a:xfrm>
          <a:prstGeom prst="rect">
            <a:avLst/>
          </a:prstGeom>
          <a:noFill/>
        </p:spPr>
        <p:txBody>
          <a:bodyPr wrap="square">
            <a:spAutoFit/>
          </a:bodyPr>
          <a:lstStyle/>
          <a:p>
            <a:r>
              <a:rPr lang="en-US" dirty="0"/>
              <a:t>Northrop Wins $13.3B Contract to Design New ICBMs</a:t>
            </a:r>
          </a:p>
        </p:txBody>
      </p:sp>
      <p:sp>
        <p:nvSpPr>
          <p:cNvPr id="9" name="TextBox 8">
            <a:extLst>
              <a:ext uri="{FF2B5EF4-FFF2-40B4-BE49-F238E27FC236}">
                <a16:creationId xmlns:a16="http://schemas.microsoft.com/office/drawing/2014/main" id="{337D97BD-33FF-45CD-947A-F646C09229E1}"/>
              </a:ext>
            </a:extLst>
          </p:cNvPr>
          <p:cNvSpPr txBox="1"/>
          <p:nvPr/>
        </p:nvSpPr>
        <p:spPr>
          <a:xfrm>
            <a:off x="541538" y="2510354"/>
            <a:ext cx="1793289" cy="646331"/>
          </a:xfrm>
          <a:prstGeom prst="rect">
            <a:avLst/>
          </a:prstGeom>
          <a:noFill/>
        </p:spPr>
        <p:txBody>
          <a:bodyPr wrap="square" rtlCol="0">
            <a:spAutoFit/>
          </a:bodyPr>
          <a:lstStyle/>
          <a:p>
            <a:pPr algn="ctr"/>
            <a:r>
              <a:rPr lang="en-US" dirty="0"/>
              <a:t>Nuclear</a:t>
            </a:r>
          </a:p>
          <a:p>
            <a:pPr algn="ctr"/>
            <a:r>
              <a:rPr lang="en-US" dirty="0"/>
              <a:t>Deterrent</a:t>
            </a:r>
          </a:p>
        </p:txBody>
      </p:sp>
    </p:spTree>
    <p:extLst>
      <p:ext uri="{BB962C8B-B14F-4D97-AF65-F5344CB8AC3E}">
        <p14:creationId xmlns:p14="http://schemas.microsoft.com/office/powerpoint/2010/main" val="7562320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926958-4CA0-4BFB-9175-3B74D0BEECA6}"/>
              </a:ext>
            </a:extLst>
          </p:cNvPr>
          <p:cNvSpPr/>
          <p:nvPr/>
        </p:nvSpPr>
        <p:spPr>
          <a:xfrm>
            <a:off x="113211" y="5103674"/>
            <a:ext cx="12078789" cy="1754326"/>
          </a:xfrm>
          <a:prstGeom prst="rect">
            <a:avLst/>
          </a:prstGeom>
        </p:spPr>
        <p:txBody>
          <a:bodyPr wrap="square">
            <a:spAutoFit/>
          </a:bodyPr>
          <a:lstStyle/>
          <a:p>
            <a:pPr algn="ctr"/>
            <a:r>
              <a:rPr lang="en-US" dirty="0"/>
              <a:t>“Lockheed Martin received a $6.07 billion contract from the U.S. Army for the production of Patriot Advanced Capability-3 (PAC-3) Missile Segment Enhancement (MSE) interceptors and associated equipment, to be delivered across FY21, FY22 and FY23 contract years.”                (May 2020)</a:t>
            </a:r>
          </a:p>
          <a:p>
            <a:pPr algn="ctr"/>
            <a:r>
              <a:rPr lang="en-US" dirty="0"/>
              <a:t>"This contract demonstrates our customer's continued confidence in our ability to deliver </a:t>
            </a:r>
            <a:r>
              <a:rPr lang="en-US" b="1" dirty="0"/>
              <a:t>unmatched Hit-to-Kill technology</a:t>
            </a:r>
            <a:r>
              <a:rPr lang="en-US" dirty="0"/>
              <a:t> that defeats the ever-expanding global threats of today and tomorrow," said Scott Arnold, vice president, Integrated Air and Missile Defense at Lockheed Martin Missiles and Fire Control.”</a:t>
            </a:r>
          </a:p>
        </p:txBody>
      </p:sp>
      <p:pic>
        <p:nvPicPr>
          <p:cNvPr id="3" name="Picture 2">
            <a:extLst>
              <a:ext uri="{FF2B5EF4-FFF2-40B4-BE49-F238E27FC236}">
                <a16:creationId xmlns:a16="http://schemas.microsoft.com/office/drawing/2014/main" id="{2EC3C82C-3803-4C26-BFB9-BDD2D697B7A6}"/>
              </a:ext>
            </a:extLst>
          </p:cNvPr>
          <p:cNvPicPr>
            <a:picLocks noChangeAspect="1"/>
          </p:cNvPicPr>
          <p:nvPr/>
        </p:nvPicPr>
        <p:blipFill>
          <a:blip r:embed="rId2"/>
          <a:stretch>
            <a:fillRect/>
          </a:stretch>
        </p:blipFill>
        <p:spPr>
          <a:xfrm>
            <a:off x="6096000" y="114526"/>
            <a:ext cx="5715000" cy="4762500"/>
          </a:xfrm>
          <a:prstGeom prst="rect">
            <a:avLst/>
          </a:prstGeom>
        </p:spPr>
      </p:pic>
      <p:pic>
        <p:nvPicPr>
          <p:cNvPr id="5" name="Picture 4">
            <a:extLst>
              <a:ext uri="{FF2B5EF4-FFF2-40B4-BE49-F238E27FC236}">
                <a16:creationId xmlns:a16="http://schemas.microsoft.com/office/drawing/2014/main" id="{140A89DB-99BC-4430-A088-BB9F4CCAFCAE}"/>
              </a:ext>
            </a:extLst>
          </p:cNvPr>
          <p:cNvPicPr>
            <a:picLocks noChangeAspect="1"/>
          </p:cNvPicPr>
          <p:nvPr/>
        </p:nvPicPr>
        <p:blipFill>
          <a:blip r:embed="rId3"/>
          <a:stretch>
            <a:fillRect/>
          </a:stretch>
        </p:blipFill>
        <p:spPr>
          <a:xfrm>
            <a:off x="198119" y="123404"/>
            <a:ext cx="5715000" cy="4762500"/>
          </a:xfrm>
          <a:prstGeom prst="rect">
            <a:avLst/>
          </a:prstGeom>
        </p:spPr>
      </p:pic>
      <p:sp>
        <p:nvSpPr>
          <p:cNvPr id="6" name="Rectangle 5">
            <a:extLst>
              <a:ext uri="{FF2B5EF4-FFF2-40B4-BE49-F238E27FC236}">
                <a16:creationId xmlns:a16="http://schemas.microsoft.com/office/drawing/2014/main" id="{EEE47662-C0DC-40B3-AE70-A61E99485A4B}"/>
              </a:ext>
            </a:extLst>
          </p:cNvPr>
          <p:cNvSpPr/>
          <p:nvPr/>
        </p:nvSpPr>
        <p:spPr>
          <a:xfrm>
            <a:off x="3392075" y="187626"/>
            <a:ext cx="2031325" cy="1200329"/>
          </a:xfrm>
          <a:prstGeom prst="rect">
            <a:avLst/>
          </a:prstGeom>
        </p:spPr>
        <p:txBody>
          <a:bodyPr wrap="none">
            <a:spAutoFit/>
          </a:bodyPr>
          <a:lstStyle/>
          <a:p>
            <a:pPr algn="ctr"/>
            <a:r>
              <a:rPr lang="en-US" dirty="0"/>
              <a:t>Army’s </a:t>
            </a:r>
          </a:p>
          <a:p>
            <a:pPr algn="ctr"/>
            <a:r>
              <a:rPr lang="en-US" dirty="0"/>
              <a:t>Precision</a:t>
            </a:r>
          </a:p>
          <a:p>
            <a:pPr algn="ctr"/>
            <a:r>
              <a:rPr lang="en-US" dirty="0"/>
              <a:t> Strike Missile test</a:t>
            </a:r>
          </a:p>
          <a:p>
            <a:pPr algn="ctr"/>
            <a:r>
              <a:rPr lang="en-US" dirty="0"/>
              <a:t>May 2020</a:t>
            </a:r>
          </a:p>
        </p:txBody>
      </p:sp>
    </p:spTree>
    <p:extLst>
      <p:ext uri="{BB962C8B-B14F-4D97-AF65-F5344CB8AC3E}">
        <p14:creationId xmlns:p14="http://schemas.microsoft.com/office/powerpoint/2010/main" val="19930591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rminal High Altitude Area Defense">
            <a:extLst>
              <a:ext uri="{FF2B5EF4-FFF2-40B4-BE49-F238E27FC236}">
                <a16:creationId xmlns:a16="http://schemas.microsoft.com/office/drawing/2014/main" id="{871A2C70-5533-4853-BA53-13FE2D2E1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0344"/>
            <a:ext cx="12192000" cy="5267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734453-88A6-4AB2-B2F0-2030572845F1}"/>
              </a:ext>
            </a:extLst>
          </p:cNvPr>
          <p:cNvSpPr txBox="1"/>
          <p:nvPr/>
        </p:nvSpPr>
        <p:spPr>
          <a:xfrm>
            <a:off x="4882718" y="459874"/>
            <a:ext cx="4900474" cy="369332"/>
          </a:xfrm>
          <a:prstGeom prst="rect">
            <a:avLst/>
          </a:prstGeom>
          <a:noFill/>
        </p:spPr>
        <p:txBody>
          <a:bodyPr wrap="square" rtlCol="0">
            <a:spAutoFit/>
          </a:bodyPr>
          <a:lstStyle/>
          <a:p>
            <a:r>
              <a:rPr lang="en-US" dirty="0"/>
              <a:t>Lockheed Martin</a:t>
            </a:r>
          </a:p>
        </p:txBody>
      </p:sp>
    </p:spTree>
    <p:extLst>
      <p:ext uri="{BB962C8B-B14F-4D97-AF65-F5344CB8AC3E}">
        <p14:creationId xmlns:p14="http://schemas.microsoft.com/office/powerpoint/2010/main" val="25193715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5836F4-F0F7-4585-8573-5F8808D37FDB}"/>
              </a:ext>
            </a:extLst>
          </p:cNvPr>
          <p:cNvSpPr/>
          <p:nvPr/>
        </p:nvSpPr>
        <p:spPr>
          <a:xfrm>
            <a:off x="174171" y="3352755"/>
            <a:ext cx="12017829" cy="3416320"/>
          </a:xfrm>
          <a:prstGeom prst="rect">
            <a:avLst/>
          </a:prstGeom>
        </p:spPr>
        <p:txBody>
          <a:bodyPr wrap="square">
            <a:spAutoFit/>
          </a:bodyPr>
          <a:lstStyle/>
          <a:p>
            <a:pPr algn="ctr"/>
            <a:r>
              <a:rPr lang="en-US" sz="2400" dirty="0"/>
              <a:t>“US Building Ground-Based Network of Offensive Weapons                                    to Jam Russian Satellites</a:t>
            </a:r>
          </a:p>
          <a:p>
            <a:pPr algn="ctr"/>
            <a:r>
              <a:rPr lang="en-US" sz="2400" dirty="0"/>
              <a:t>Over the next seven years, the US Space Force is looking to amass dozens of ground-based weapons systems capable of </a:t>
            </a:r>
            <a:r>
              <a:rPr lang="en-US" sz="2400" b="1" dirty="0"/>
              <a:t>jamming Russian or Chinese communication satellites </a:t>
            </a:r>
            <a:r>
              <a:rPr lang="en-US" sz="2400" b="1" dirty="0" err="1"/>
              <a:t>en</a:t>
            </a:r>
            <a:r>
              <a:rPr lang="en-US" sz="2400" b="1" dirty="0"/>
              <a:t> masse</a:t>
            </a:r>
            <a:r>
              <a:rPr lang="en-US" sz="2400" dirty="0"/>
              <a:t>, Bloomberg has reported, citing military sources.</a:t>
            </a:r>
          </a:p>
          <a:p>
            <a:pPr algn="ctr"/>
            <a:r>
              <a:rPr lang="en-US" sz="2400" dirty="0"/>
              <a:t>The arsenal is expected to consist of Counter Communications System (CCS) ground-based satellite communications jamming units, with 16 of these already delivered and 28 more on the way.” Its successor is called Meadowland.</a:t>
            </a:r>
          </a:p>
        </p:txBody>
      </p:sp>
      <p:pic>
        <p:nvPicPr>
          <p:cNvPr id="3" name="Picture 2">
            <a:extLst>
              <a:ext uri="{FF2B5EF4-FFF2-40B4-BE49-F238E27FC236}">
                <a16:creationId xmlns:a16="http://schemas.microsoft.com/office/drawing/2014/main" id="{6C87D689-F417-477F-B2A7-247FD2BCF71D}"/>
              </a:ext>
            </a:extLst>
          </p:cNvPr>
          <p:cNvPicPr>
            <a:picLocks noChangeAspect="1"/>
          </p:cNvPicPr>
          <p:nvPr/>
        </p:nvPicPr>
        <p:blipFill>
          <a:blip r:embed="rId2"/>
          <a:stretch>
            <a:fillRect/>
          </a:stretch>
        </p:blipFill>
        <p:spPr>
          <a:xfrm>
            <a:off x="4180113" y="0"/>
            <a:ext cx="4835979" cy="3223986"/>
          </a:xfrm>
          <a:prstGeom prst="rect">
            <a:avLst/>
          </a:prstGeom>
        </p:spPr>
      </p:pic>
      <p:sp>
        <p:nvSpPr>
          <p:cNvPr id="4" name="TextBox 3">
            <a:extLst>
              <a:ext uri="{FF2B5EF4-FFF2-40B4-BE49-F238E27FC236}">
                <a16:creationId xmlns:a16="http://schemas.microsoft.com/office/drawing/2014/main" id="{006A99FA-EB53-459E-9C7B-74D97F5E9B98}"/>
              </a:ext>
            </a:extLst>
          </p:cNvPr>
          <p:cNvSpPr txBox="1"/>
          <p:nvPr/>
        </p:nvSpPr>
        <p:spPr>
          <a:xfrm>
            <a:off x="174171" y="134645"/>
            <a:ext cx="1636776" cy="369332"/>
          </a:xfrm>
          <a:prstGeom prst="rect">
            <a:avLst/>
          </a:prstGeom>
          <a:noFill/>
        </p:spPr>
        <p:txBody>
          <a:bodyPr wrap="square" rtlCol="0">
            <a:spAutoFit/>
          </a:bodyPr>
          <a:lstStyle/>
          <a:p>
            <a:r>
              <a:rPr lang="en-US" b="1" dirty="0">
                <a:solidFill>
                  <a:srgbClr val="FFC000"/>
                </a:solidFill>
              </a:rPr>
              <a:t>US</a:t>
            </a:r>
          </a:p>
        </p:txBody>
      </p:sp>
    </p:spTree>
    <p:extLst>
      <p:ext uri="{BB962C8B-B14F-4D97-AF65-F5344CB8AC3E}">
        <p14:creationId xmlns:p14="http://schemas.microsoft.com/office/powerpoint/2010/main" val="37796867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60A57B-FA66-4DB7-BD70-2609E2835B43}"/>
              </a:ext>
            </a:extLst>
          </p:cNvPr>
          <p:cNvSpPr/>
          <p:nvPr/>
        </p:nvSpPr>
        <p:spPr>
          <a:xfrm>
            <a:off x="104503" y="2806857"/>
            <a:ext cx="11982993" cy="3447098"/>
          </a:xfrm>
          <a:prstGeom prst="rect">
            <a:avLst/>
          </a:prstGeom>
        </p:spPr>
        <p:txBody>
          <a:bodyPr wrap="square">
            <a:spAutoFit/>
          </a:bodyPr>
          <a:lstStyle/>
          <a:p>
            <a:pPr algn="ctr"/>
            <a:endParaRPr lang="en-US" dirty="0"/>
          </a:p>
          <a:p>
            <a:pPr algn="ctr"/>
            <a:r>
              <a:rPr lang="en-US" sz="2000" dirty="0"/>
              <a:t>“</a:t>
            </a:r>
            <a:r>
              <a:rPr lang="en-US" sz="2000" b="1" dirty="0"/>
              <a:t>The (AEHF)satellite constellation </a:t>
            </a:r>
            <a:r>
              <a:rPr lang="en-US" sz="2000" dirty="0"/>
              <a:t>provides "</a:t>
            </a:r>
            <a:r>
              <a:rPr lang="en-US" sz="2000" b="1" dirty="0"/>
              <a:t>global,  survivable,</a:t>
            </a:r>
            <a:r>
              <a:rPr lang="en-US" sz="2000" dirty="0"/>
              <a:t> </a:t>
            </a:r>
            <a:r>
              <a:rPr lang="en-US" sz="2000" b="1" dirty="0"/>
              <a:t>protected communications </a:t>
            </a:r>
            <a:r>
              <a:rPr lang="en-US" sz="2000" dirty="0"/>
              <a:t>capabilities for strategic command and tactical warfighters operating on ground, sea and air platforms," according to Lockheed Martin.</a:t>
            </a:r>
          </a:p>
          <a:p>
            <a:pPr algn="ctr"/>
            <a:endParaRPr lang="en-US" sz="2000" dirty="0"/>
          </a:p>
          <a:p>
            <a:pPr algn="ctr"/>
            <a:r>
              <a:rPr lang="en-US" sz="2000" dirty="0"/>
              <a:t>And it gives "senior leadership a survivable line of communications to military forces in all levels of conflict, including </a:t>
            </a:r>
            <a:r>
              <a:rPr lang="en-US" sz="2000" b="1" dirty="0"/>
              <a:t>nuclear war</a:t>
            </a:r>
            <a:r>
              <a:rPr lang="en-US" sz="2000" dirty="0"/>
              <a:t>," it said.</a:t>
            </a:r>
          </a:p>
          <a:p>
            <a:pPr algn="ctr"/>
            <a:endParaRPr lang="en-US" sz="2000" dirty="0"/>
          </a:p>
          <a:p>
            <a:pPr algn="ctr"/>
            <a:r>
              <a:rPr lang="en-US" sz="2000" dirty="0"/>
              <a:t>The system features </a:t>
            </a:r>
            <a:r>
              <a:rPr lang="en-US" sz="2000" b="1" dirty="0"/>
              <a:t>encryption, a low probability of interception and detection, and it is jammer-resistant </a:t>
            </a:r>
            <a:r>
              <a:rPr lang="en-US" sz="2000" dirty="0"/>
              <a:t>and</a:t>
            </a:r>
          </a:p>
          <a:p>
            <a:pPr algn="ctr"/>
            <a:r>
              <a:rPr lang="en-US" sz="2000" dirty="0"/>
              <a:t> </a:t>
            </a:r>
            <a:r>
              <a:rPr lang="en-US" sz="2000" b="1" dirty="0"/>
              <a:t>able to penetrate the electro-magnetic interference caused by nuclear weapons</a:t>
            </a:r>
            <a:r>
              <a:rPr lang="en-US" sz="2000" dirty="0"/>
              <a:t>, it added.”</a:t>
            </a:r>
          </a:p>
        </p:txBody>
      </p:sp>
      <p:pic>
        <p:nvPicPr>
          <p:cNvPr id="3" name="Picture 2">
            <a:extLst>
              <a:ext uri="{FF2B5EF4-FFF2-40B4-BE49-F238E27FC236}">
                <a16:creationId xmlns:a16="http://schemas.microsoft.com/office/drawing/2014/main" id="{6806965D-123D-4B15-8AC0-53FD5C8ED7F0}"/>
              </a:ext>
            </a:extLst>
          </p:cNvPr>
          <p:cNvPicPr>
            <a:picLocks noChangeAspect="1"/>
          </p:cNvPicPr>
          <p:nvPr/>
        </p:nvPicPr>
        <p:blipFill>
          <a:blip r:embed="rId2"/>
          <a:stretch>
            <a:fillRect/>
          </a:stretch>
        </p:blipFill>
        <p:spPr>
          <a:xfrm>
            <a:off x="4275363" y="139368"/>
            <a:ext cx="3048545" cy="2540455"/>
          </a:xfrm>
          <a:prstGeom prst="rect">
            <a:avLst/>
          </a:prstGeom>
        </p:spPr>
      </p:pic>
      <p:pic>
        <p:nvPicPr>
          <p:cNvPr id="4" name="Picture 3">
            <a:extLst>
              <a:ext uri="{FF2B5EF4-FFF2-40B4-BE49-F238E27FC236}">
                <a16:creationId xmlns:a16="http://schemas.microsoft.com/office/drawing/2014/main" id="{ECF78201-B328-48BE-8328-EB20B88069AD}"/>
              </a:ext>
            </a:extLst>
          </p:cNvPr>
          <p:cNvPicPr>
            <a:picLocks noChangeAspect="1"/>
          </p:cNvPicPr>
          <p:nvPr/>
        </p:nvPicPr>
        <p:blipFill>
          <a:blip r:embed="rId3"/>
          <a:stretch>
            <a:fillRect/>
          </a:stretch>
        </p:blipFill>
        <p:spPr>
          <a:xfrm>
            <a:off x="7568638" y="70228"/>
            <a:ext cx="4469229" cy="2398123"/>
          </a:xfrm>
          <a:prstGeom prst="rect">
            <a:avLst/>
          </a:prstGeom>
        </p:spPr>
      </p:pic>
      <p:pic>
        <p:nvPicPr>
          <p:cNvPr id="5" name="Picture 4">
            <a:extLst>
              <a:ext uri="{FF2B5EF4-FFF2-40B4-BE49-F238E27FC236}">
                <a16:creationId xmlns:a16="http://schemas.microsoft.com/office/drawing/2014/main" id="{E262CDEA-219E-4406-866E-E3EC7BDB29AB}"/>
              </a:ext>
            </a:extLst>
          </p:cNvPr>
          <p:cNvPicPr>
            <a:picLocks noChangeAspect="1"/>
          </p:cNvPicPr>
          <p:nvPr/>
        </p:nvPicPr>
        <p:blipFill>
          <a:blip r:embed="rId4"/>
          <a:stretch>
            <a:fillRect/>
          </a:stretch>
        </p:blipFill>
        <p:spPr>
          <a:xfrm>
            <a:off x="404181" y="139368"/>
            <a:ext cx="3810000" cy="2324100"/>
          </a:xfrm>
          <a:prstGeom prst="rect">
            <a:avLst/>
          </a:prstGeom>
        </p:spPr>
      </p:pic>
      <p:sp>
        <p:nvSpPr>
          <p:cNvPr id="6" name="TextBox 5">
            <a:extLst>
              <a:ext uri="{FF2B5EF4-FFF2-40B4-BE49-F238E27FC236}">
                <a16:creationId xmlns:a16="http://schemas.microsoft.com/office/drawing/2014/main" id="{08304567-1030-4F9F-819A-7F875E9FD880}"/>
              </a:ext>
            </a:extLst>
          </p:cNvPr>
          <p:cNvSpPr txBox="1"/>
          <p:nvPr/>
        </p:nvSpPr>
        <p:spPr>
          <a:xfrm>
            <a:off x="4397728" y="89533"/>
            <a:ext cx="3884023" cy="369332"/>
          </a:xfrm>
          <a:prstGeom prst="rect">
            <a:avLst/>
          </a:prstGeom>
          <a:noFill/>
        </p:spPr>
        <p:txBody>
          <a:bodyPr wrap="square" rtlCol="0">
            <a:spAutoFit/>
          </a:bodyPr>
          <a:lstStyle/>
          <a:p>
            <a:r>
              <a:rPr lang="en-US" b="1" dirty="0">
                <a:solidFill>
                  <a:schemeClr val="bg1"/>
                </a:solidFill>
              </a:rPr>
              <a:t>US Space Force Satellite</a:t>
            </a:r>
          </a:p>
        </p:txBody>
      </p:sp>
      <p:sp>
        <p:nvSpPr>
          <p:cNvPr id="7" name="TextBox 6">
            <a:extLst>
              <a:ext uri="{FF2B5EF4-FFF2-40B4-BE49-F238E27FC236}">
                <a16:creationId xmlns:a16="http://schemas.microsoft.com/office/drawing/2014/main" id="{A18DA46A-028C-4212-9905-D15531BD9A2F}"/>
              </a:ext>
            </a:extLst>
          </p:cNvPr>
          <p:cNvSpPr txBox="1"/>
          <p:nvPr/>
        </p:nvSpPr>
        <p:spPr>
          <a:xfrm>
            <a:off x="104503" y="89533"/>
            <a:ext cx="1001486" cy="400110"/>
          </a:xfrm>
          <a:prstGeom prst="rect">
            <a:avLst/>
          </a:prstGeom>
          <a:noFill/>
        </p:spPr>
        <p:txBody>
          <a:bodyPr wrap="square" rtlCol="0">
            <a:spAutoFit/>
          </a:bodyPr>
          <a:lstStyle/>
          <a:p>
            <a:r>
              <a:rPr lang="en-US" sz="2000" b="1" dirty="0">
                <a:solidFill>
                  <a:srgbClr val="FFC000"/>
                </a:solidFill>
              </a:rPr>
              <a:t>US</a:t>
            </a:r>
          </a:p>
        </p:txBody>
      </p:sp>
    </p:spTree>
    <p:extLst>
      <p:ext uri="{BB962C8B-B14F-4D97-AF65-F5344CB8AC3E}">
        <p14:creationId xmlns:p14="http://schemas.microsoft.com/office/powerpoint/2010/main" val="3075517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09D365-A6DD-4A37-84BD-863E43E513BD}"/>
              </a:ext>
            </a:extLst>
          </p:cNvPr>
          <p:cNvSpPr txBox="1"/>
          <p:nvPr/>
        </p:nvSpPr>
        <p:spPr>
          <a:xfrm>
            <a:off x="4972594" y="2804513"/>
            <a:ext cx="4467497" cy="523220"/>
          </a:xfrm>
          <a:prstGeom prst="rect">
            <a:avLst/>
          </a:prstGeom>
          <a:noFill/>
        </p:spPr>
        <p:txBody>
          <a:bodyPr wrap="square" rtlCol="0">
            <a:spAutoFit/>
          </a:bodyPr>
          <a:lstStyle/>
          <a:p>
            <a:r>
              <a:rPr lang="en-US" sz="2800" b="1" dirty="0">
                <a:solidFill>
                  <a:srgbClr val="FFC000"/>
                </a:solidFill>
              </a:rPr>
              <a:t>HACKERS</a:t>
            </a:r>
          </a:p>
        </p:txBody>
      </p:sp>
    </p:spTree>
    <p:extLst>
      <p:ext uri="{BB962C8B-B14F-4D97-AF65-F5344CB8AC3E}">
        <p14:creationId xmlns:p14="http://schemas.microsoft.com/office/powerpoint/2010/main" val="189939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C40DED-EF36-4B0A-A9F2-854A61CFDA3B}"/>
              </a:ext>
            </a:extLst>
          </p:cNvPr>
          <p:cNvSpPr/>
          <p:nvPr/>
        </p:nvSpPr>
        <p:spPr>
          <a:xfrm>
            <a:off x="181935" y="1774453"/>
            <a:ext cx="11518538" cy="4431983"/>
          </a:xfrm>
          <a:prstGeom prst="rect">
            <a:avLst/>
          </a:prstGeom>
        </p:spPr>
        <p:txBody>
          <a:bodyPr wrap="square">
            <a:spAutoFit/>
          </a:bodyPr>
          <a:lstStyle/>
          <a:p>
            <a:pPr algn="ctr"/>
            <a:endParaRPr lang="en-US" dirty="0"/>
          </a:p>
          <a:p>
            <a:pPr algn="ctr"/>
            <a:r>
              <a:rPr lang="en-US" sz="2400" dirty="0"/>
              <a:t>On June 18, 2018, President Donald Trump directed the Pentagon to begin planning for a Space Force: </a:t>
            </a:r>
            <a:r>
              <a:rPr lang="en-US" sz="2400" b="1" dirty="0"/>
              <a:t>a 6th independent military service branch to undertake missions and operations in the rapidly evolving space domain</a:t>
            </a:r>
            <a:r>
              <a:rPr lang="en-US" sz="2400" dirty="0"/>
              <a:t>.</a:t>
            </a:r>
          </a:p>
          <a:p>
            <a:pPr algn="ctr"/>
            <a:endParaRPr lang="en-US" sz="2400" dirty="0"/>
          </a:p>
          <a:p>
            <a:pPr algn="ctr"/>
            <a:r>
              <a:rPr lang="en-US" sz="2400" dirty="0"/>
              <a:t>On Aug. 29, 2019, the Pentagon activated U.S. Space Command, a new U.S. combatant command </a:t>
            </a:r>
            <a:r>
              <a:rPr lang="en-US" sz="2400" b="1" dirty="0"/>
              <a:t>led by Air Force Gen. John "Jay" Raymond, </a:t>
            </a:r>
            <a:r>
              <a:rPr lang="en-US" sz="2400" dirty="0"/>
              <a:t>intended to serve as a precursor to U.S. Space Force. The Pentagon had a U.S. Space Command from 1985 to 2002, but it had a far more limited scope and was not a geographic combatant command.”</a:t>
            </a:r>
          </a:p>
          <a:p>
            <a:pPr algn="ctr"/>
            <a:endParaRPr lang="en-US" sz="2400" dirty="0"/>
          </a:p>
          <a:p>
            <a:pPr algn="ctr"/>
            <a:endParaRPr lang="en-US" sz="2400" dirty="0"/>
          </a:p>
        </p:txBody>
      </p:sp>
      <p:sp>
        <p:nvSpPr>
          <p:cNvPr id="3" name="Rectangle 2">
            <a:extLst>
              <a:ext uri="{FF2B5EF4-FFF2-40B4-BE49-F238E27FC236}">
                <a16:creationId xmlns:a16="http://schemas.microsoft.com/office/drawing/2014/main" id="{A6BD2675-CA50-4A85-AFBA-504110B20A50}"/>
              </a:ext>
            </a:extLst>
          </p:cNvPr>
          <p:cNvSpPr/>
          <p:nvPr/>
        </p:nvSpPr>
        <p:spPr>
          <a:xfrm>
            <a:off x="181935" y="214055"/>
            <a:ext cx="1619354" cy="369332"/>
          </a:xfrm>
          <a:prstGeom prst="rect">
            <a:avLst/>
          </a:prstGeom>
        </p:spPr>
        <p:txBody>
          <a:bodyPr wrap="none">
            <a:spAutoFit/>
          </a:bodyPr>
          <a:lstStyle/>
          <a:p>
            <a:r>
              <a:rPr lang="en-US" b="1" dirty="0">
                <a:solidFill>
                  <a:srgbClr val="FFC000"/>
                </a:solidFill>
              </a:rPr>
              <a:t>Organization</a:t>
            </a:r>
          </a:p>
        </p:txBody>
      </p:sp>
    </p:spTree>
    <p:extLst>
      <p:ext uri="{BB962C8B-B14F-4D97-AF65-F5344CB8AC3E}">
        <p14:creationId xmlns:p14="http://schemas.microsoft.com/office/powerpoint/2010/main" val="9148698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8B7FD-AE4D-411E-A275-E29D2B42D009}"/>
              </a:ext>
            </a:extLst>
          </p:cNvPr>
          <p:cNvPicPr>
            <a:picLocks noChangeAspect="1"/>
          </p:cNvPicPr>
          <p:nvPr/>
        </p:nvPicPr>
        <p:blipFill>
          <a:blip r:embed="rId2"/>
          <a:stretch>
            <a:fillRect/>
          </a:stretch>
        </p:blipFill>
        <p:spPr>
          <a:xfrm>
            <a:off x="1550633" y="-113413"/>
            <a:ext cx="8276948" cy="6950008"/>
          </a:xfrm>
          <a:prstGeom prst="rect">
            <a:avLst/>
          </a:prstGeom>
        </p:spPr>
      </p:pic>
      <p:sp>
        <p:nvSpPr>
          <p:cNvPr id="3" name="TextBox 2">
            <a:extLst>
              <a:ext uri="{FF2B5EF4-FFF2-40B4-BE49-F238E27FC236}">
                <a16:creationId xmlns:a16="http://schemas.microsoft.com/office/drawing/2014/main" id="{2658D6D6-4C6B-46D8-9B71-12F0426C5199}"/>
              </a:ext>
            </a:extLst>
          </p:cNvPr>
          <p:cNvSpPr txBox="1"/>
          <p:nvPr/>
        </p:nvSpPr>
        <p:spPr>
          <a:xfrm>
            <a:off x="102870" y="0"/>
            <a:ext cx="2045970" cy="400110"/>
          </a:xfrm>
          <a:prstGeom prst="rect">
            <a:avLst/>
          </a:prstGeom>
          <a:noFill/>
        </p:spPr>
        <p:txBody>
          <a:bodyPr wrap="square" rtlCol="0">
            <a:spAutoFit/>
          </a:bodyPr>
          <a:lstStyle/>
          <a:p>
            <a:r>
              <a:rPr lang="en-US" sz="2000" b="1" dirty="0">
                <a:solidFill>
                  <a:srgbClr val="FFC000"/>
                </a:solidFill>
              </a:rPr>
              <a:t>HACKERS</a:t>
            </a:r>
          </a:p>
        </p:txBody>
      </p:sp>
    </p:spTree>
    <p:extLst>
      <p:ext uri="{BB962C8B-B14F-4D97-AF65-F5344CB8AC3E}">
        <p14:creationId xmlns:p14="http://schemas.microsoft.com/office/powerpoint/2010/main" val="32974618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B411F1-8045-4E2B-B660-CE503D4E50DA}"/>
              </a:ext>
            </a:extLst>
          </p:cNvPr>
          <p:cNvSpPr/>
          <p:nvPr/>
        </p:nvSpPr>
        <p:spPr>
          <a:xfrm>
            <a:off x="231162" y="4501298"/>
            <a:ext cx="11329850" cy="2246769"/>
          </a:xfrm>
          <a:prstGeom prst="rect">
            <a:avLst/>
          </a:prstGeom>
        </p:spPr>
        <p:txBody>
          <a:bodyPr wrap="square">
            <a:spAutoFit/>
          </a:bodyPr>
          <a:lstStyle/>
          <a:p>
            <a:pPr algn="ctr"/>
            <a:r>
              <a:rPr lang="en-US" sz="2000" dirty="0"/>
              <a:t>“This scenario played out in 1998 when hackers </a:t>
            </a:r>
            <a:r>
              <a:rPr lang="en-US" sz="2000" b="1" dirty="0"/>
              <a:t>took control </a:t>
            </a:r>
            <a:r>
              <a:rPr lang="en-US" sz="2000" dirty="0"/>
              <a:t>of the U.S.-German ROSAT X-ray satellite. They did it by </a:t>
            </a:r>
            <a:r>
              <a:rPr lang="en-US" sz="2000" b="1" dirty="0"/>
              <a:t>hacking into computers </a:t>
            </a:r>
            <a:r>
              <a:rPr lang="en-US" sz="2000" dirty="0"/>
              <a:t>at the Goddard Space Flight Center in Maryland. The hackers then instructed the satellite to aim its solar panels directly at the sun. This effectively </a:t>
            </a:r>
            <a:r>
              <a:rPr lang="en-US" sz="2000" b="1" dirty="0"/>
              <a:t>f</a:t>
            </a:r>
            <a:r>
              <a:rPr lang="en-US" sz="2000" b="1" i="1" dirty="0"/>
              <a:t>ried its batteries </a:t>
            </a:r>
            <a:r>
              <a:rPr lang="en-US" sz="2000" b="1" dirty="0"/>
              <a:t>and rendered the satellite useless.</a:t>
            </a:r>
            <a:r>
              <a:rPr lang="en-US" sz="2000" dirty="0"/>
              <a:t> </a:t>
            </a:r>
          </a:p>
          <a:p>
            <a:pPr algn="ctr"/>
            <a:endParaRPr lang="en-US" sz="2000" dirty="0"/>
          </a:p>
          <a:p>
            <a:pPr algn="ctr"/>
            <a:r>
              <a:rPr lang="en-US" sz="2000" dirty="0"/>
              <a:t>Hackers could also hold satellites for </a:t>
            </a:r>
            <a:r>
              <a:rPr lang="en-US" sz="2000" b="1" dirty="0"/>
              <a:t>ransom</a:t>
            </a:r>
            <a:r>
              <a:rPr lang="en-US" sz="2000" dirty="0"/>
              <a:t>, as happened in 1999 when hackers took control of the U.K.’s SkyNet satellites.”</a:t>
            </a:r>
          </a:p>
        </p:txBody>
      </p:sp>
      <p:pic>
        <p:nvPicPr>
          <p:cNvPr id="3" name="Picture 2">
            <a:extLst>
              <a:ext uri="{FF2B5EF4-FFF2-40B4-BE49-F238E27FC236}">
                <a16:creationId xmlns:a16="http://schemas.microsoft.com/office/drawing/2014/main" id="{E7FF87B7-94A2-4DAC-BE4B-D356AAA003A6}"/>
              </a:ext>
            </a:extLst>
          </p:cNvPr>
          <p:cNvPicPr>
            <a:picLocks noChangeAspect="1"/>
          </p:cNvPicPr>
          <p:nvPr/>
        </p:nvPicPr>
        <p:blipFill>
          <a:blip r:embed="rId2"/>
          <a:stretch>
            <a:fillRect/>
          </a:stretch>
        </p:blipFill>
        <p:spPr>
          <a:xfrm>
            <a:off x="95989" y="456824"/>
            <a:ext cx="5776342" cy="3826826"/>
          </a:xfrm>
          <a:prstGeom prst="rect">
            <a:avLst/>
          </a:prstGeom>
        </p:spPr>
      </p:pic>
      <p:sp>
        <p:nvSpPr>
          <p:cNvPr id="4" name="AutoShape 2" descr="Skynet (satellite) - Wikipedia">
            <a:extLst>
              <a:ext uri="{FF2B5EF4-FFF2-40B4-BE49-F238E27FC236}">
                <a16:creationId xmlns:a16="http://schemas.microsoft.com/office/drawing/2014/main" id="{3CE143F9-2F85-41B2-95EA-715D7D17A0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D63D371A-FEC5-4903-ABD7-E23464780639}"/>
              </a:ext>
            </a:extLst>
          </p:cNvPr>
          <p:cNvPicPr>
            <a:picLocks noChangeAspect="1"/>
          </p:cNvPicPr>
          <p:nvPr/>
        </p:nvPicPr>
        <p:blipFill>
          <a:blip r:embed="rId3"/>
          <a:stretch>
            <a:fillRect/>
          </a:stretch>
        </p:blipFill>
        <p:spPr>
          <a:xfrm>
            <a:off x="5896087" y="109933"/>
            <a:ext cx="5481752" cy="3956069"/>
          </a:xfrm>
          <a:prstGeom prst="rect">
            <a:avLst/>
          </a:prstGeom>
        </p:spPr>
      </p:pic>
      <p:sp>
        <p:nvSpPr>
          <p:cNvPr id="7" name="Rectangle 6">
            <a:extLst>
              <a:ext uri="{FF2B5EF4-FFF2-40B4-BE49-F238E27FC236}">
                <a16:creationId xmlns:a16="http://schemas.microsoft.com/office/drawing/2014/main" id="{786FF16E-7660-4DFF-8440-54D0C2BB6C6B}"/>
              </a:ext>
            </a:extLst>
          </p:cNvPr>
          <p:cNvSpPr/>
          <p:nvPr/>
        </p:nvSpPr>
        <p:spPr>
          <a:xfrm>
            <a:off x="6558769" y="325377"/>
            <a:ext cx="3866764" cy="369332"/>
          </a:xfrm>
          <a:prstGeom prst="rect">
            <a:avLst/>
          </a:prstGeom>
        </p:spPr>
        <p:txBody>
          <a:bodyPr wrap="none">
            <a:spAutoFit/>
          </a:bodyPr>
          <a:lstStyle/>
          <a:p>
            <a:r>
              <a:rPr lang="nb-NO" dirty="0"/>
              <a:t>One of the U.K.’s SkyNet satellites</a:t>
            </a:r>
            <a:endParaRPr lang="en-US" dirty="0"/>
          </a:p>
        </p:txBody>
      </p:sp>
      <p:sp>
        <p:nvSpPr>
          <p:cNvPr id="8" name="Rectangle 7">
            <a:extLst>
              <a:ext uri="{FF2B5EF4-FFF2-40B4-BE49-F238E27FC236}">
                <a16:creationId xmlns:a16="http://schemas.microsoft.com/office/drawing/2014/main" id="{63473045-EF93-43D6-9808-39ADA12B8928}"/>
              </a:ext>
            </a:extLst>
          </p:cNvPr>
          <p:cNvSpPr/>
          <p:nvPr/>
        </p:nvSpPr>
        <p:spPr>
          <a:xfrm>
            <a:off x="1299687" y="377088"/>
            <a:ext cx="3921266" cy="369332"/>
          </a:xfrm>
          <a:prstGeom prst="rect">
            <a:avLst/>
          </a:prstGeom>
        </p:spPr>
        <p:txBody>
          <a:bodyPr wrap="none">
            <a:spAutoFit/>
          </a:bodyPr>
          <a:lstStyle/>
          <a:p>
            <a:r>
              <a:rPr lang="en-US" dirty="0"/>
              <a:t>U.S.-German ROSAT X-ray satellite</a:t>
            </a:r>
          </a:p>
        </p:txBody>
      </p:sp>
      <p:sp>
        <p:nvSpPr>
          <p:cNvPr id="5" name="TextBox 4">
            <a:extLst>
              <a:ext uri="{FF2B5EF4-FFF2-40B4-BE49-F238E27FC236}">
                <a16:creationId xmlns:a16="http://schemas.microsoft.com/office/drawing/2014/main" id="{79FBEE09-6FDF-4CD5-A071-86BC5DC26CB5}"/>
              </a:ext>
            </a:extLst>
          </p:cNvPr>
          <p:cNvSpPr txBox="1"/>
          <p:nvPr/>
        </p:nvSpPr>
        <p:spPr>
          <a:xfrm>
            <a:off x="0" y="21422"/>
            <a:ext cx="1754372" cy="400110"/>
          </a:xfrm>
          <a:prstGeom prst="rect">
            <a:avLst/>
          </a:prstGeom>
          <a:noFill/>
        </p:spPr>
        <p:txBody>
          <a:bodyPr wrap="square" rtlCol="0">
            <a:spAutoFit/>
          </a:bodyPr>
          <a:lstStyle/>
          <a:p>
            <a:r>
              <a:rPr lang="en-US" sz="2000" b="1" dirty="0">
                <a:solidFill>
                  <a:srgbClr val="FFC000"/>
                </a:solidFill>
              </a:rPr>
              <a:t>Hackers</a:t>
            </a:r>
          </a:p>
        </p:txBody>
      </p:sp>
    </p:spTree>
    <p:extLst>
      <p:ext uri="{BB962C8B-B14F-4D97-AF65-F5344CB8AC3E}">
        <p14:creationId xmlns:p14="http://schemas.microsoft.com/office/powerpoint/2010/main" val="24498536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0B302-5487-459F-B1EB-6FDBBCF58FFF}"/>
              </a:ext>
            </a:extLst>
          </p:cNvPr>
          <p:cNvSpPr txBox="1"/>
          <p:nvPr/>
        </p:nvSpPr>
        <p:spPr>
          <a:xfrm>
            <a:off x="233680" y="240268"/>
            <a:ext cx="11958320" cy="5940088"/>
          </a:xfrm>
          <a:prstGeom prst="rect">
            <a:avLst/>
          </a:prstGeom>
          <a:noFill/>
        </p:spPr>
        <p:txBody>
          <a:bodyPr wrap="square" rtlCol="0">
            <a:spAutoFit/>
          </a:bodyPr>
          <a:lstStyle/>
          <a:p>
            <a:pPr algn="ctr"/>
            <a:r>
              <a:rPr lang="en-US" sz="2000" dirty="0"/>
              <a:t>“</a:t>
            </a:r>
            <a:r>
              <a:rPr lang="en-US" sz="2000" b="1" dirty="0">
                <a:solidFill>
                  <a:srgbClr val="FFC000"/>
                </a:solidFill>
              </a:rPr>
              <a:t>Hackers </a:t>
            </a:r>
            <a:r>
              <a:rPr lang="en-US" sz="2000" dirty="0"/>
              <a:t>can jam a signal by drowning it out with meaningless noise, or they can spoof it by feeding the receiver false time or coordinates, which will disorient the receiver in time or space.”</a:t>
            </a:r>
          </a:p>
          <a:p>
            <a:endParaRPr lang="en-US" sz="2000" dirty="0"/>
          </a:p>
          <a:p>
            <a:r>
              <a:rPr lang="en-US" sz="2000" dirty="0"/>
              <a:t>Systems affected by loss, distortion of GPS:</a:t>
            </a:r>
          </a:p>
          <a:p>
            <a:endParaRPr lang="en-US" sz="2000" dirty="0"/>
          </a:p>
          <a:p>
            <a:r>
              <a:rPr lang="en-US" sz="2000" dirty="0"/>
              <a:t>The military</a:t>
            </a:r>
          </a:p>
          <a:p>
            <a:r>
              <a:rPr lang="en-US" sz="2000" dirty="0"/>
              <a:t>Atomic clocks</a:t>
            </a:r>
          </a:p>
          <a:p>
            <a:r>
              <a:rPr lang="en-US" sz="2000" dirty="0"/>
              <a:t>Weather satellites,</a:t>
            </a:r>
          </a:p>
          <a:p>
            <a:r>
              <a:rPr lang="en-US" sz="2000" dirty="0"/>
              <a:t>Cars, ships, and planes, air traffic control</a:t>
            </a:r>
          </a:p>
          <a:p>
            <a:r>
              <a:rPr lang="en-US" sz="2000" dirty="0"/>
              <a:t>Electricity</a:t>
            </a:r>
          </a:p>
          <a:p>
            <a:r>
              <a:rPr lang="en-US" sz="2000" dirty="0"/>
              <a:t>Delivery organizations such as Fed Ex and UPS</a:t>
            </a:r>
          </a:p>
          <a:p>
            <a:r>
              <a:rPr lang="en-US" sz="2000" dirty="0"/>
              <a:t>Financial systems, the stock market, credit cards, sales</a:t>
            </a:r>
          </a:p>
          <a:p>
            <a:r>
              <a:rPr lang="en-US" sz="2000" dirty="0"/>
              <a:t>Medical records</a:t>
            </a:r>
          </a:p>
          <a:p>
            <a:r>
              <a:rPr lang="en-US" sz="2000" dirty="0"/>
              <a:t>Cell towers and cell phones</a:t>
            </a:r>
          </a:p>
          <a:p>
            <a:r>
              <a:rPr lang="en-US" sz="2000" dirty="0"/>
              <a:t>TV networks, radio, signal, TV commercials (2 billion GPS devices used to prove transmission).</a:t>
            </a:r>
          </a:p>
          <a:p>
            <a:endParaRPr lang="en-US" sz="2000" dirty="0"/>
          </a:p>
          <a:p>
            <a:r>
              <a:rPr lang="en-US" sz="2000" dirty="0"/>
              <a:t>“The 5G enabled </a:t>
            </a:r>
            <a:r>
              <a:rPr lang="en-US" sz="2000" b="1" dirty="0"/>
              <a:t>Internet of Things </a:t>
            </a:r>
            <a:r>
              <a:rPr lang="en-US" sz="2000" dirty="0"/>
              <a:t>will depend heavily on GPS because devices need precise timing to sync with one another and across networks.”</a:t>
            </a:r>
          </a:p>
        </p:txBody>
      </p:sp>
    </p:spTree>
    <p:extLst>
      <p:ext uri="{BB962C8B-B14F-4D97-AF65-F5344CB8AC3E}">
        <p14:creationId xmlns:p14="http://schemas.microsoft.com/office/powerpoint/2010/main" val="19217723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00530-3BB9-4C2F-921F-445BEF318DD6}"/>
              </a:ext>
            </a:extLst>
          </p:cNvPr>
          <p:cNvSpPr/>
          <p:nvPr/>
        </p:nvSpPr>
        <p:spPr>
          <a:xfrm>
            <a:off x="0" y="3914967"/>
            <a:ext cx="12188951" cy="2994922"/>
          </a:xfrm>
          <a:prstGeom prst="rect">
            <a:avLst/>
          </a:prstGeom>
        </p:spPr>
        <p:txBody>
          <a:bodyPr wrap="square">
            <a:spAutoFit/>
          </a:bodyPr>
          <a:lstStyle/>
          <a:p>
            <a:pPr algn="ctr" fontAlgn="base">
              <a:lnSpc>
                <a:spcPct val="107000"/>
              </a:lnSpc>
              <a:spcAft>
                <a:spcPts val="1200"/>
              </a:spcAft>
            </a:pPr>
            <a:r>
              <a:rPr lang="en-US" sz="2400" dirty="0">
                <a:latin typeface="inherit"/>
                <a:ea typeface="Times New Roman" panose="02020603050405020304" pitchFamily="18" charset="0"/>
                <a:cs typeface="Times New Roman" panose="02020603050405020304" pitchFamily="18" charset="0"/>
              </a:rPr>
              <a:t>“</a:t>
            </a:r>
            <a:r>
              <a:rPr lang="en-US" sz="2400" b="1" dirty="0">
                <a:solidFill>
                  <a:srgbClr val="FFC000"/>
                </a:solidFill>
                <a:latin typeface="inherit"/>
                <a:ea typeface="Times New Roman" panose="02020603050405020304" pitchFamily="18" charset="0"/>
                <a:cs typeface="Times New Roman" panose="02020603050405020304" pitchFamily="18" charset="0"/>
              </a:rPr>
              <a:t>Hacker</a:t>
            </a:r>
            <a:r>
              <a:rPr lang="en-US" sz="2400" dirty="0">
                <a:latin typeface="inherit"/>
                <a:ea typeface="Times New Roman" panose="02020603050405020304" pitchFamily="18" charset="0"/>
                <a:cs typeface="Times New Roman" panose="02020603050405020304" pitchFamily="18" charset="0"/>
              </a:rPr>
              <a:t>s interfered with two U.S. government satellites four separate times in recent years, according to a congressional commission report to be released next month.</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gn="ctr" fontAlgn="base">
              <a:lnSpc>
                <a:spcPct val="107000"/>
              </a:lnSpc>
            </a:pPr>
            <a:r>
              <a:rPr lang="en-US" sz="2400" dirty="0">
                <a:latin typeface="inherit"/>
                <a:ea typeface="Times New Roman" panose="02020603050405020304" pitchFamily="18" charset="0"/>
                <a:cs typeface="Times New Roman" panose="02020603050405020304" pitchFamily="18" charset="0"/>
              </a:rPr>
              <a:t>In October 2007 and July 2008, a NASA-managed Landsat-7 </a:t>
            </a:r>
            <a:r>
              <a:rPr lang="en-US" sz="2400" b="1" u="sng" dirty="0">
                <a:solidFill>
                  <a:srgbClr val="FFC000"/>
                </a:solidFill>
                <a:latin typeface="inheri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satellite</a:t>
            </a:r>
            <a:r>
              <a:rPr lang="en-US" sz="2400" dirty="0">
                <a:latin typeface="inherit"/>
                <a:ea typeface="Times New Roman" panose="02020603050405020304" pitchFamily="18" charset="0"/>
                <a:cs typeface="Times New Roman" panose="02020603050405020304" pitchFamily="18" charset="0"/>
              </a:rPr>
              <a:t> experienced 12 or more minutes of interference, and a Terra AM-1 satellite was disrupted for two minutes in June 2008 and again that October for nine minutes, according to Bloomberg Businessweek's analysis of the annual report by the U.S.-China Economic and </a:t>
            </a:r>
            <a:r>
              <a:rPr lang="en-US" sz="2400" b="1" u="sng" dirty="0">
                <a:solidFill>
                  <a:srgbClr val="FFC000"/>
                </a:solidFill>
                <a:latin typeface="inheri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Security</a:t>
            </a:r>
            <a:r>
              <a:rPr lang="en-US" sz="2400" dirty="0">
                <a:latin typeface="inherit"/>
                <a:ea typeface="Times New Roman" panose="02020603050405020304" pitchFamily="18" charset="0"/>
                <a:cs typeface="Times New Roman" panose="02020603050405020304" pitchFamily="18" charset="0"/>
              </a:rPr>
              <a:t> Review Commission.”                                       </a:t>
            </a:r>
            <a:r>
              <a:rPr lang="en-US" sz="2400" b="1" dirty="0">
                <a:latin typeface="inherit"/>
                <a:ea typeface="Times New Roman" panose="02020603050405020304" pitchFamily="18" charset="0"/>
                <a:cs typeface="Times New Roman" panose="02020603050405020304" pitchFamily="18" charset="0"/>
              </a:rPr>
              <a:t>China denied the interference.</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67DBB380-D23C-4581-A259-6EB1319E5D26}"/>
              </a:ext>
            </a:extLst>
          </p:cNvPr>
          <p:cNvSpPr/>
          <p:nvPr/>
        </p:nvSpPr>
        <p:spPr>
          <a:xfrm>
            <a:off x="1881053" y="3408062"/>
            <a:ext cx="6096000" cy="576440"/>
          </a:xfrm>
          <a:prstGeom prst="rect">
            <a:avLst/>
          </a:prstGeom>
        </p:spPr>
        <p:txBody>
          <a:bodyPr>
            <a:spAutoFit/>
          </a:bodyPr>
          <a:lstStyle/>
          <a:p>
            <a:pPr algn="ctr" fontAlgn="base">
              <a:lnSpc>
                <a:spcPts val="1200"/>
              </a:lnSpc>
            </a:pPr>
            <a:r>
              <a:rPr lang="en-US" dirty="0">
                <a:latin typeface="inherit"/>
                <a:ea typeface="Times New Roman" panose="02020603050405020304" pitchFamily="18" charset="0"/>
                <a:cs typeface="Times New Roman" panose="02020603050405020304" pitchFamily="18" charset="0"/>
              </a:rPr>
              <a:t>Artist's rendering of the Terra satellite</a:t>
            </a:r>
          </a:p>
          <a:p>
            <a:pPr algn="ctr" fontAlgn="base">
              <a:lnSpc>
                <a:spcPts val="1200"/>
              </a:lnSpc>
            </a:pPr>
            <a:r>
              <a:rPr lang="en-US" dirty="0">
                <a:latin typeface="inherit"/>
                <a:ea typeface="Times New Roman" panose="02020603050405020304" pitchFamily="18"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ctr" fontAlgn="base">
              <a:lnSpc>
                <a:spcPts val="1200"/>
              </a:lnSpc>
              <a:spcAft>
                <a:spcPts val="800"/>
              </a:spcAft>
            </a:pPr>
            <a:r>
              <a:rPr lang="en-US" dirty="0">
                <a:latin typeface="inherit"/>
                <a:ea typeface="Times New Roman" panose="02020603050405020304" pitchFamily="18" charset="0"/>
                <a:cs typeface="Times New Roman" panose="02020603050405020304" pitchFamily="18" charset="0"/>
              </a:rPr>
              <a:t>(Image: © NASA/JPL)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22F61C5-3614-4B9C-8C18-F6A787BD9E22}"/>
              </a:ext>
            </a:extLst>
          </p:cNvPr>
          <p:cNvSpPr txBox="1"/>
          <p:nvPr/>
        </p:nvSpPr>
        <p:spPr>
          <a:xfrm>
            <a:off x="8415530" y="1623958"/>
            <a:ext cx="3100249" cy="369332"/>
          </a:xfrm>
          <a:prstGeom prst="rect">
            <a:avLst/>
          </a:prstGeom>
          <a:noFill/>
        </p:spPr>
        <p:txBody>
          <a:bodyPr wrap="square" rtlCol="0">
            <a:spAutoFit/>
          </a:bodyPr>
          <a:lstStyle/>
          <a:p>
            <a:r>
              <a:rPr lang="en-US" dirty="0"/>
              <a:t>LANDSAT 7</a:t>
            </a:r>
          </a:p>
        </p:txBody>
      </p:sp>
      <p:pic>
        <p:nvPicPr>
          <p:cNvPr id="6" name="Picture 5">
            <a:extLst>
              <a:ext uri="{FF2B5EF4-FFF2-40B4-BE49-F238E27FC236}">
                <a16:creationId xmlns:a16="http://schemas.microsoft.com/office/drawing/2014/main" id="{44C777F4-B320-4605-9964-F6F0459DDB70}"/>
              </a:ext>
            </a:extLst>
          </p:cNvPr>
          <p:cNvPicPr>
            <a:picLocks noChangeAspect="1"/>
          </p:cNvPicPr>
          <p:nvPr/>
        </p:nvPicPr>
        <p:blipFill>
          <a:blip r:embed="rId3"/>
          <a:stretch>
            <a:fillRect/>
          </a:stretch>
        </p:blipFill>
        <p:spPr>
          <a:xfrm>
            <a:off x="2312172" y="-29090"/>
            <a:ext cx="5953125" cy="3352800"/>
          </a:xfrm>
          <a:prstGeom prst="rect">
            <a:avLst/>
          </a:prstGeom>
        </p:spPr>
      </p:pic>
      <p:sp>
        <p:nvSpPr>
          <p:cNvPr id="7" name="TextBox 6">
            <a:extLst>
              <a:ext uri="{FF2B5EF4-FFF2-40B4-BE49-F238E27FC236}">
                <a16:creationId xmlns:a16="http://schemas.microsoft.com/office/drawing/2014/main" id="{3E9CA410-BDB8-44A6-9357-55FA38EC94E7}"/>
              </a:ext>
            </a:extLst>
          </p:cNvPr>
          <p:cNvSpPr txBox="1"/>
          <p:nvPr/>
        </p:nvSpPr>
        <p:spPr>
          <a:xfrm>
            <a:off x="576508" y="1784294"/>
            <a:ext cx="2155372" cy="369332"/>
          </a:xfrm>
          <a:prstGeom prst="rect">
            <a:avLst/>
          </a:prstGeom>
          <a:noFill/>
        </p:spPr>
        <p:txBody>
          <a:bodyPr wrap="square" rtlCol="0">
            <a:spAutoFit/>
          </a:bodyPr>
          <a:lstStyle/>
          <a:p>
            <a:r>
              <a:rPr lang="en-US" dirty="0"/>
              <a:t>LANDSAT 7</a:t>
            </a:r>
          </a:p>
        </p:txBody>
      </p:sp>
      <p:sp>
        <p:nvSpPr>
          <p:cNvPr id="2" name="TextBox 1">
            <a:extLst>
              <a:ext uri="{FF2B5EF4-FFF2-40B4-BE49-F238E27FC236}">
                <a16:creationId xmlns:a16="http://schemas.microsoft.com/office/drawing/2014/main" id="{0185EE17-5930-4397-A00F-5BAA3CE17070}"/>
              </a:ext>
            </a:extLst>
          </p:cNvPr>
          <p:cNvSpPr txBox="1"/>
          <p:nvPr/>
        </p:nvSpPr>
        <p:spPr>
          <a:xfrm>
            <a:off x="170121" y="361507"/>
            <a:ext cx="1573619" cy="400110"/>
          </a:xfrm>
          <a:prstGeom prst="rect">
            <a:avLst/>
          </a:prstGeom>
          <a:noFill/>
        </p:spPr>
        <p:txBody>
          <a:bodyPr wrap="square" rtlCol="0">
            <a:spAutoFit/>
          </a:bodyPr>
          <a:lstStyle/>
          <a:p>
            <a:r>
              <a:rPr lang="en-US" sz="2000" b="1" dirty="0">
                <a:solidFill>
                  <a:srgbClr val="FFC000"/>
                </a:solidFill>
              </a:rPr>
              <a:t>Hackers</a:t>
            </a:r>
          </a:p>
        </p:txBody>
      </p:sp>
    </p:spTree>
    <p:extLst>
      <p:ext uri="{BB962C8B-B14F-4D97-AF65-F5344CB8AC3E}">
        <p14:creationId xmlns:p14="http://schemas.microsoft.com/office/powerpoint/2010/main" val="3335802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DEDBC8-59BD-468E-8F27-A675E2C8C3DA}"/>
              </a:ext>
            </a:extLst>
          </p:cNvPr>
          <p:cNvSpPr/>
          <p:nvPr/>
        </p:nvSpPr>
        <p:spPr>
          <a:xfrm>
            <a:off x="108097" y="4027829"/>
            <a:ext cx="11680371" cy="2246769"/>
          </a:xfrm>
          <a:prstGeom prst="rect">
            <a:avLst/>
          </a:prstGeom>
        </p:spPr>
        <p:txBody>
          <a:bodyPr wrap="square">
            <a:spAutoFit/>
          </a:bodyPr>
          <a:lstStyle/>
          <a:p>
            <a:pPr algn="ctr"/>
            <a:r>
              <a:rPr lang="en-US" sz="2000" dirty="0">
                <a:latin typeface="Arial" panose="020B0604020202020204" pitchFamily="34" charset="0"/>
              </a:rPr>
              <a:t>“A malicious actor could fake their IP address, which gives information about a user's computer and its location. This person could then get access to the satellite's computer system, and manipulate where the satellite goes or what it does. Alternatively, an actor could </a:t>
            </a:r>
            <a:r>
              <a:rPr lang="en-US" sz="2000" b="1" dirty="0">
                <a:latin typeface="Arial" panose="020B0604020202020204" pitchFamily="34" charset="0"/>
              </a:rPr>
              <a:t>jam the satellite's radio transmissions with earth</a:t>
            </a:r>
            <a:r>
              <a:rPr lang="en-US" sz="2000" dirty="0">
                <a:latin typeface="Arial" panose="020B0604020202020204" pitchFamily="34" charset="0"/>
              </a:rPr>
              <a:t>, essentially disabling it. The cost of such an attack could be huge. If a satellite doesn't work, life-saving GPS or online information could be withheld to people on earth when they need it most. What's worse, if part of a satellite -- or an entire satellite -- is knocked out of its orbit from an attack, the debris could create a domino effect and cause extreme damage to other satellites.”</a:t>
            </a:r>
            <a:endParaRPr lang="en-US" sz="2000" dirty="0"/>
          </a:p>
        </p:txBody>
      </p:sp>
      <p:pic>
        <p:nvPicPr>
          <p:cNvPr id="3" name="Picture 2">
            <a:extLst>
              <a:ext uri="{FF2B5EF4-FFF2-40B4-BE49-F238E27FC236}">
                <a16:creationId xmlns:a16="http://schemas.microsoft.com/office/drawing/2014/main" id="{7B582283-2C6F-4F20-B78A-C90E76BFC7EB}"/>
              </a:ext>
            </a:extLst>
          </p:cNvPr>
          <p:cNvPicPr>
            <a:picLocks noChangeAspect="1"/>
          </p:cNvPicPr>
          <p:nvPr/>
        </p:nvPicPr>
        <p:blipFill>
          <a:blip r:embed="rId2"/>
          <a:stretch>
            <a:fillRect/>
          </a:stretch>
        </p:blipFill>
        <p:spPr>
          <a:xfrm>
            <a:off x="3851076" y="326276"/>
            <a:ext cx="4194412" cy="3292125"/>
          </a:xfrm>
          <a:prstGeom prst="rect">
            <a:avLst/>
          </a:prstGeom>
        </p:spPr>
      </p:pic>
      <p:sp>
        <p:nvSpPr>
          <p:cNvPr id="4" name="TextBox 3">
            <a:extLst>
              <a:ext uri="{FF2B5EF4-FFF2-40B4-BE49-F238E27FC236}">
                <a16:creationId xmlns:a16="http://schemas.microsoft.com/office/drawing/2014/main" id="{E10A345E-4655-433C-8173-879A3BDB5F9E}"/>
              </a:ext>
            </a:extLst>
          </p:cNvPr>
          <p:cNvSpPr txBox="1"/>
          <p:nvPr/>
        </p:nvSpPr>
        <p:spPr>
          <a:xfrm>
            <a:off x="108097" y="202468"/>
            <a:ext cx="2190307" cy="400110"/>
          </a:xfrm>
          <a:prstGeom prst="rect">
            <a:avLst/>
          </a:prstGeom>
          <a:noFill/>
        </p:spPr>
        <p:txBody>
          <a:bodyPr wrap="square" rtlCol="0">
            <a:spAutoFit/>
          </a:bodyPr>
          <a:lstStyle/>
          <a:p>
            <a:r>
              <a:rPr lang="en-US" sz="2000" b="1" dirty="0">
                <a:solidFill>
                  <a:srgbClr val="FFC000"/>
                </a:solidFill>
              </a:rPr>
              <a:t>Hackers</a:t>
            </a:r>
          </a:p>
        </p:txBody>
      </p:sp>
    </p:spTree>
    <p:extLst>
      <p:ext uri="{BB962C8B-B14F-4D97-AF65-F5344CB8AC3E}">
        <p14:creationId xmlns:p14="http://schemas.microsoft.com/office/powerpoint/2010/main" val="26868038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B17D89-6DA7-4A10-B416-E02EA2C03225}"/>
              </a:ext>
            </a:extLst>
          </p:cNvPr>
          <p:cNvSpPr/>
          <p:nvPr/>
        </p:nvSpPr>
        <p:spPr>
          <a:xfrm>
            <a:off x="435429" y="3779415"/>
            <a:ext cx="11617233" cy="2616101"/>
          </a:xfrm>
          <a:prstGeom prst="rect">
            <a:avLst/>
          </a:prstGeom>
        </p:spPr>
        <p:txBody>
          <a:bodyPr wrap="square">
            <a:spAutoFit/>
          </a:bodyPr>
          <a:lstStyle/>
          <a:p>
            <a:pPr algn="ctr"/>
            <a:r>
              <a:rPr lang="en-US" dirty="0"/>
              <a:t>“If </a:t>
            </a:r>
            <a:r>
              <a:rPr lang="en-US" sz="2000" b="1" dirty="0">
                <a:solidFill>
                  <a:srgbClr val="FFC000"/>
                </a:solidFill>
              </a:rPr>
              <a:t>hacker</a:t>
            </a:r>
            <a:r>
              <a:rPr lang="en-US" dirty="0"/>
              <a:t>s were to take control of these satellites, the consequences could be dire. On the mundane end of the scale, hackers could simply </a:t>
            </a:r>
            <a:r>
              <a:rPr lang="en-US" b="1" dirty="0"/>
              <a:t>shut satellites down</a:t>
            </a:r>
            <a:r>
              <a:rPr lang="en-US" dirty="0"/>
              <a:t>, denying access to their services. Hackers could also </a:t>
            </a:r>
            <a:r>
              <a:rPr lang="en-US" b="1" dirty="0"/>
              <a:t>jam or spoof the signals from satellites</a:t>
            </a:r>
            <a:r>
              <a:rPr lang="en-US" dirty="0"/>
              <a:t>, creating havoc for critical infrastructure. This includes electric grids, water networks, and transportation systems.</a:t>
            </a:r>
          </a:p>
          <a:p>
            <a:pPr algn="ctr"/>
            <a:endParaRPr lang="en-US" dirty="0"/>
          </a:p>
          <a:p>
            <a:pPr algn="ctr"/>
            <a:r>
              <a:rPr lang="en-US" dirty="0"/>
              <a:t>Some of these new satellites have thrusters that allow them to </a:t>
            </a:r>
            <a:r>
              <a:rPr lang="en-US" b="1" dirty="0"/>
              <a:t>speed up, slow down, and change direction in space.</a:t>
            </a:r>
            <a:r>
              <a:rPr lang="en-US" dirty="0"/>
              <a:t> If hackers took control of these steerable satellites, the consequences could be catastrophic. Hackers could alter the satellites’ orbits and crash them into other satellites or even the International Space Station.”</a:t>
            </a:r>
          </a:p>
        </p:txBody>
      </p:sp>
      <p:pic>
        <p:nvPicPr>
          <p:cNvPr id="3" name="Picture 2">
            <a:extLst>
              <a:ext uri="{FF2B5EF4-FFF2-40B4-BE49-F238E27FC236}">
                <a16:creationId xmlns:a16="http://schemas.microsoft.com/office/drawing/2014/main" id="{DD3A812F-2E6D-4324-9AF5-3501DD21C024}"/>
              </a:ext>
            </a:extLst>
          </p:cNvPr>
          <p:cNvPicPr>
            <a:picLocks noChangeAspect="1"/>
          </p:cNvPicPr>
          <p:nvPr/>
        </p:nvPicPr>
        <p:blipFill>
          <a:blip r:embed="rId2"/>
          <a:stretch>
            <a:fillRect/>
          </a:stretch>
        </p:blipFill>
        <p:spPr>
          <a:xfrm>
            <a:off x="3126377" y="255133"/>
            <a:ext cx="4414702" cy="3311027"/>
          </a:xfrm>
          <a:prstGeom prst="rect">
            <a:avLst/>
          </a:prstGeom>
        </p:spPr>
      </p:pic>
      <p:sp>
        <p:nvSpPr>
          <p:cNvPr id="4" name="TextBox 3">
            <a:extLst>
              <a:ext uri="{FF2B5EF4-FFF2-40B4-BE49-F238E27FC236}">
                <a16:creationId xmlns:a16="http://schemas.microsoft.com/office/drawing/2014/main" id="{3FDF7A85-A973-4862-BE44-9E15F5E154D0}"/>
              </a:ext>
            </a:extLst>
          </p:cNvPr>
          <p:cNvSpPr txBox="1"/>
          <p:nvPr/>
        </p:nvSpPr>
        <p:spPr>
          <a:xfrm>
            <a:off x="7541078" y="1570616"/>
            <a:ext cx="3126921" cy="646331"/>
          </a:xfrm>
          <a:prstGeom prst="rect">
            <a:avLst/>
          </a:prstGeom>
          <a:noFill/>
        </p:spPr>
        <p:txBody>
          <a:bodyPr wrap="square" rtlCol="0">
            <a:spAutoFit/>
          </a:bodyPr>
          <a:lstStyle/>
          <a:p>
            <a:r>
              <a:rPr lang="en-US" dirty="0"/>
              <a:t>CUBESATS are especially vulnerable to hackers</a:t>
            </a:r>
          </a:p>
        </p:txBody>
      </p:sp>
      <p:sp>
        <p:nvSpPr>
          <p:cNvPr id="5" name="Rectangle 4">
            <a:extLst>
              <a:ext uri="{FF2B5EF4-FFF2-40B4-BE49-F238E27FC236}">
                <a16:creationId xmlns:a16="http://schemas.microsoft.com/office/drawing/2014/main" id="{B6953B4A-532E-475F-881B-6D8B94CE74DE}"/>
              </a:ext>
            </a:extLst>
          </p:cNvPr>
          <p:cNvSpPr/>
          <p:nvPr/>
        </p:nvSpPr>
        <p:spPr>
          <a:xfrm>
            <a:off x="322542" y="852008"/>
            <a:ext cx="1098378" cy="369332"/>
          </a:xfrm>
          <a:prstGeom prst="rect">
            <a:avLst/>
          </a:prstGeom>
        </p:spPr>
        <p:txBody>
          <a:bodyPr wrap="none">
            <a:spAutoFit/>
          </a:bodyPr>
          <a:lstStyle/>
          <a:p>
            <a:r>
              <a:rPr lang="en-US" b="1" dirty="0">
                <a:solidFill>
                  <a:srgbClr val="FFC000"/>
                </a:solidFill>
              </a:rPr>
              <a:t>Hackers</a:t>
            </a:r>
            <a:endParaRPr lang="en-US" dirty="0"/>
          </a:p>
        </p:txBody>
      </p:sp>
    </p:spTree>
    <p:extLst>
      <p:ext uri="{BB962C8B-B14F-4D97-AF65-F5344CB8AC3E}">
        <p14:creationId xmlns:p14="http://schemas.microsoft.com/office/powerpoint/2010/main" val="41879158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E321DA-1FCE-4760-87E7-5A53880DE11C}"/>
              </a:ext>
            </a:extLst>
          </p:cNvPr>
          <p:cNvSpPr/>
          <p:nvPr/>
        </p:nvSpPr>
        <p:spPr>
          <a:xfrm>
            <a:off x="0" y="3206891"/>
            <a:ext cx="12192000" cy="3170099"/>
          </a:xfrm>
          <a:prstGeom prst="rect">
            <a:avLst/>
          </a:prstGeom>
        </p:spPr>
        <p:txBody>
          <a:bodyPr wrap="square">
            <a:spAutoFit/>
          </a:bodyPr>
          <a:lstStyle/>
          <a:p>
            <a:pPr algn="ctr"/>
            <a:r>
              <a:rPr lang="en-US" dirty="0"/>
              <a:t> </a:t>
            </a:r>
            <a:r>
              <a:rPr lang="en-US" sz="2000" dirty="0"/>
              <a:t>“NASA has a Vulnerability Assessment Program (VAP) in its cybersecurity branch, designed to evaluate and minimize threats on these assets.” “</a:t>
            </a:r>
          </a:p>
          <a:p>
            <a:pPr algn="ctr" fontAlgn="base"/>
            <a:r>
              <a:rPr lang="en-US" sz="2000" dirty="0"/>
              <a:t>A </a:t>
            </a:r>
            <a:r>
              <a:rPr lang="en-US" sz="2000" b="1" dirty="0">
                <a:solidFill>
                  <a:srgbClr val="FFC000"/>
                </a:solidFill>
              </a:rPr>
              <a:t>Romanian hacker </a:t>
            </a:r>
            <a:r>
              <a:rPr lang="en-US" sz="2000" dirty="0"/>
              <a:t>claims to have breached a computer server at NASA's Goddard Space Flight Center and gained access to confidential satellite data.</a:t>
            </a:r>
          </a:p>
          <a:p>
            <a:pPr algn="ctr" fontAlgn="base"/>
            <a:r>
              <a:rPr lang="en-US" sz="2000" dirty="0"/>
              <a:t>The hacker, who </a:t>
            </a:r>
            <a:r>
              <a:rPr lang="en-US" sz="2000" dirty="0">
                <a:hlinkClick r:id="rId2"/>
              </a:rPr>
              <a:t>calls himself </a:t>
            </a:r>
            <a:r>
              <a:rPr lang="en-US" sz="2000" dirty="0" err="1">
                <a:hlinkClick r:id="rId2"/>
              </a:rPr>
              <a:t>TinKode</a:t>
            </a:r>
            <a:r>
              <a:rPr lang="en-US" sz="2000" dirty="0"/>
              <a:t>, took to Twitter shortly before noon today (May 17) to boast: "NASA Goddard Space Flight Center — (Hacked) 1 Server Access."</a:t>
            </a:r>
          </a:p>
          <a:p>
            <a:pPr algn="ctr" fontAlgn="base"/>
            <a:r>
              <a:rPr lang="en-US" sz="2000" dirty="0"/>
              <a:t>On his </a:t>
            </a:r>
            <a:r>
              <a:rPr lang="en-US" sz="2000" dirty="0">
                <a:hlinkClick r:id="rId3"/>
              </a:rPr>
              <a:t>blog</a:t>
            </a:r>
            <a:r>
              <a:rPr lang="en-US" sz="2000" dirty="0"/>
              <a:t>, </a:t>
            </a:r>
            <a:r>
              <a:rPr lang="en-US" sz="2000" dirty="0" err="1"/>
              <a:t>TinKode</a:t>
            </a:r>
            <a:r>
              <a:rPr lang="en-US" sz="2000" dirty="0"/>
              <a:t> posted a screen grab of what he said was a Goddard Space Flight Center FTP server. The screen shot shows files that appear to be connected with NASA's SERVIR program, which uses satellite data to aid in disaster relief, health risk assessments, and climate change and biodiversity issues, </a:t>
            </a:r>
            <a:r>
              <a:rPr lang="en-US" sz="2000" dirty="0">
                <a:hlinkClick r:id="rId4"/>
              </a:rPr>
              <a:t>wrote Paul Roberts</a:t>
            </a:r>
            <a:r>
              <a:rPr lang="en-US" sz="2000" dirty="0"/>
              <a:t> from the security firm Kaspersky Lab.”</a:t>
            </a:r>
          </a:p>
        </p:txBody>
      </p:sp>
      <p:sp>
        <p:nvSpPr>
          <p:cNvPr id="3" name="Rectangle 2">
            <a:extLst>
              <a:ext uri="{FF2B5EF4-FFF2-40B4-BE49-F238E27FC236}">
                <a16:creationId xmlns:a16="http://schemas.microsoft.com/office/drawing/2014/main" id="{1E485162-5235-4B72-95D4-FEF2DF151C0D}"/>
              </a:ext>
            </a:extLst>
          </p:cNvPr>
          <p:cNvSpPr/>
          <p:nvPr/>
        </p:nvSpPr>
        <p:spPr>
          <a:xfrm>
            <a:off x="2528524" y="2745226"/>
            <a:ext cx="7638630" cy="461665"/>
          </a:xfrm>
          <a:prstGeom prst="rect">
            <a:avLst/>
          </a:prstGeom>
        </p:spPr>
        <p:txBody>
          <a:bodyPr wrap="none">
            <a:spAutoFit/>
          </a:bodyPr>
          <a:lstStyle/>
          <a:p>
            <a:r>
              <a:rPr lang="it-IT" sz="2400" dirty="0"/>
              <a:t>NASA Computer Hacked, Satellite Data Accessed</a:t>
            </a:r>
            <a:endParaRPr lang="en-US" sz="2400" dirty="0"/>
          </a:p>
        </p:txBody>
      </p:sp>
      <p:pic>
        <p:nvPicPr>
          <p:cNvPr id="4" name="Picture 3">
            <a:extLst>
              <a:ext uri="{FF2B5EF4-FFF2-40B4-BE49-F238E27FC236}">
                <a16:creationId xmlns:a16="http://schemas.microsoft.com/office/drawing/2014/main" id="{A4C33054-F74C-4599-BB8F-B05FD454964C}"/>
              </a:ext>
            </a:extLst>
          </p:cNvPr>
          <p:cNvPicPr>
            <a:picLocks noChangeAspect="1"/>
          </p:cNvPicPr>
          <p:nvPr/>
        </p:nvPicPr>
        <p:blipFill>
          <a:blip r:embed="rId5"/>
          <a:stretch>
            <a:fillRect/>
          </a:stretch>
        </p:blipFill>
        <p:spPr>
          <a:xfrm>
            <a:off x="4171406" y="266287"/>
            <a:ext cx="3535681" cy="2372328"/>
          </a:xfrm>
          <a:prstGeom prst="rect">
            <a:avLst/>
          </a:prstGeom>
        </p:spPr>
      </p:pic>
      <p:sp>
        <p:nvSpPr>
          <p:cNvPr id="6" name="TextBox 5">
            <a:extLst>
              <a:ext uri="{FF2B5EF4-FFF2-40B4-BE49-F238E27FC236}">
                <a16:creationId xmlns:a16="http://schemas.microsoft.com/office/drawing/2014/main" id="{198731F5-C448-44C6-8506-B7B0B37CB7F1}"/>
              </a:ext>
            </a:extLst>
          </p:cNvPr>
          <p:cNvSpPr txBox="1"/>
          <p:nvPr/>
        </p:nvSpPr>
        <p:spPr>
          <a:xfrm>
            <a:off x="180753" y="138223"/>
            <a:ext cx="1977656" cy="400110"/>
          </a:xfrm>
          <a:prstGeom prst="rect">
            <a:avLst/>
          </a:prstGeom>
          <a:noFill/>
        </p:spPr>
        <p:txBody>
          <a:bodyPr wrap="square" rtlCol="0">
            <a:spAutoFit/>
          </a:bodyPr>
          <a:lstStyle/>
          <a:p>
            <a:r>
              <a:rPr lang="en-US" sz="2000" b="1" dirty="0">
                <a:solidFill>
                  <a:srgbClr val="FFC000"/>
                </a:solidFill>
              </a:rPr>
              <a:t>Hackers</a:t>
            </a:r>
          </a:p>
        </p:txBody>
      </p:sp>
    </p:spTree>
    <p:extLst>
      <p:ext uri="{BB962C8B-B14F-4D97-AF65-F5344CB8AC3E}">
        <p14:creationId xmlns:p14="http://schemas.microsoft.com/office/powerpoint/2010/main" val="6650684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2CAAAB-3406-47AD-8948-13F6F7DDA68A}"/>
              </a:ext>
            </a:extLst>
          </p:cNvPr>
          <p:cNvSpPr/>
          <p:nvPr/>
        </p:nvSpPr>
        <p:spPr>
          <a:xfrm>
            <a:off x="330927" y="3846569"/>
            <a:ext cx="11800113" cy="2585323"/>
          </a:xfrm>
          <a:prstGeom prst="rect">
            <a:avLst/>
          </a:prstGeom>
        </p:spPr>
        <p:txBody>
          <a:bodyPr wrap="square">
            <a:spAutoFit/>
          </a:bodyPr>
          <a:lstStyle/>
          <a:p>
            <a:pPr algn="ctr"/>
            <a:r>
              <a:rPr lang="en-US" dirty="0"/>
              <a:t>“In the event of an attack on a space asset, the 1967 </a:t>
            </a:r>
            <a:r>
              <a:rPr lang="en-US" b="1" dirty="0"/>
              <a:t>Outer Space Treaty </a:t>
            </a:r>
            <a:r>
              <a:rPr lang="en-US" dirty="0"/>
              <a:t>does nothing. It dictates that </a:t>
            </a:r>
            <a:r>
              <a:rPr lang="en-US" b="1" dirty="0"/>
              <a:t>nations are not supposed to have war in space,</a:t>
            </a:r>
            <a:r>
              <a:rPr lang="en-US" dirty="0"/>
              <a:t> since it’s an arena for the “benefits” and “interests” of mankind (but neither term is clearly defined).       </a:t>
            </a:r>
          </a:p>
          <a:p>
            <a:pPr algn="ctr"/>
            <a:endParaRPr lang="en-US" dirty="0"/>
          </a:p>
          <a:p>
            <a:pPr algn="ctr"/>
            <a:r>
              <a:rPr lang="en-US" dirty="0"/>
              <a:t> The treaty reads, “States shall not place nuclear weapons or other weapons of mass destruction in orbit or on celestial bodies or station them in outer space in any other manner.”</a:t>
            </a:r>
          </a:p>
          <a:p>
            <a:pPr algn="ctr"/>
            <a:endParaRPr lang="en-US" dirty="0"/>
          </a:p>
          <a:p>
            <a:pPr algn="ctr"/>
            <a:r>
              <a:rPr lang="en-US" dirty="0"/>
              <a:t> Even if a crashed satellite fell to earth and caused major damage, it’s not obvious that it would violate the treaty, even though it might meet the U.S. definition of a “weapon of mass destruction.”</a:t>
            </a:r>
          </a:p>
        </p:txBody>
      </p:sp>
      <p:pic>
        <p:nvPicPr>
          <p:cNvPr id="3" name="Picture 2">
            <a:extLst>
              <a:ext uri="{FF2B5EF4-FFF2-40B4-BE49-F238E27FC236}">
                <a16:creationId xmlns:a16="http://schemas.microsoft.com/office/drawing/2014/main" id="{4CFFC5DC-F6EC-47F8-A4FF-3EAF0499E177}"/>
              </a:ext>
            </a:extLst>
          </p:cNvPr>
          <p:cNvPicPr>
            <a:picLocks noChangeAspect="1"/>
          </p:cNvPicPr>
          <p:nvPr/>
        </p:nvPicPr>
        <p:blipFill>
          <a:blip r:embed="rId2"/>
          <a:stretch>
            <a:fillRect/>
          </a:stretch>
        </p:blipFill>
        <p:spPr>
          <a:xfrm>
            <a:off x="1597173" y="153561"/>
            <a:ext cx="4777501" cy="3693008"/>
          </a:xfrm>
          <a:prstGeom prst="rect">
            <a:avLst/>
          </a:prstGeom>
        </p:spPr>
      </p:pic>
      <p:sp>
        <p:nvSpPr>
          <p:cNvPr id="4" name="Rectangle 3">
            <a:extLst>
              <a:ext uri="{FF2B5EF4-FFF2-40B4-BE49-F238E27FC236}">
                <a16:creationId xmlns:a16="http://schemas.microsoft.com/office/drawing/2014/main" id="{BCABC9BD-BCE2-4EB7-B4D3-02B3DF85F21D}"/>
              </a:ext>
            </a:extLst>
          </p:cNvPr>
          <p:cNvSpPr/>
          <p:nvPr/>
        </p:nvSpPr>
        <p:spPr>
          <a:xfrm>
            <a:off x="6574971" y="1599252"/>
            <a:ext cx="5172892" cy="923330"/>
          </a:xfrm>
          <a:prstGeom prst="rect">
            <a:avLst/>
          </a:prstGeom>
        </p:spPr>
        <p:txBody>
          <a:bodyPr wrap="square">
            <a:spAutoFit/>
          </a:bodyPr>
          <a:lstStyle/>
          <a:p>
            <a:r>
              <a:rPr lang="en-US" dirty="0"/>
              <a:t>An artist's depiction of American Defense Satellite Communication System satellites. U.S. Air Force</a:t>
            </a:r>
          </a:p>
        </p:txBody>
      </p:sp>
    </p:spTree>
    <p:extLst>
      <p:ext uri="{BB962C8B-B14F-4D97-AF65-F5344CB8AC3E}">
        <p14:creationId xmlns:p14="http://schemas.microsoft.com/office/powerpoint/2010/main" val="27751387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71FB31-37C3-4545-98BF-AF6F268CF74D}"/>
              </a:ext>
            </a:extLst>
          </p:cNvPr>
          <p:cNvSpPr/>
          <p:nvPr/>
        </p:nvSpPr>
        <p:spPr>
          <a:xfrm>
            <a:off x="0" y="3429000"/>
            <a:ext cx="12104913" cy="3416320"/>
          </a:xfrm>
          <a:prstGeom prst="rect">
            <a:avLst/>
          </a:prstGeom>
        </p:spPr>
        <p:txBody>
          <a:bodyPr wrap="square">
            <a:spAutoFit/>
          </a:bodyPr>
          <a:lstStyle/>
          <a:p>
            <a:pPr algn="ctr"/>
            <a:r>
              <a:rPr lang="en-US" b="1" dirty="0"/>
              <a:t>Per Article 51 of the UN Charter</a:t>
            </a:r>
            <a:r>
              <a:rPr lang="en-US" dirty="0"/>
              <a:t>, a country is justified in retaliating on another country if it’s in an act of “self-defense.” But according to Listner, “self-defense” is completely subjective, &amp; various responses could be justified.</a:t>
            </a:r>
          </a:p>
          <a:p>
            <a:pPr algn="ctr"/>
            <a:r>
              <a:rPr lang="en-US" dirty="0"/>
              <a:t>“Are you </a:t>
            </a:r>
            <a:r>
              <a:rPr lang="en-US" dirty="0" err="1"/>
              <a:t>gonna</a:t>
            </a:r>
            <a:r>
              <a:rPr lang="en-US" dirty="0"/>
              <a:t> launch a reciprocal cyber attack on one of their satellites, launch a diplomatic protest, or use some other means to retaliate?” Listner said. “All in all, you’ve </a:t>
            </a:r>
            <a:r>
              <a:rPr lang="en-US" dirty="0" err="1"/>
              <a:t>gotta</a:t>
            </a:r>
            <a:r>
              <a:rPr lang="en-US" dirty="0"/>
              <a:t> frame that within the context of Article 51 saying ‘this is self-defense’ so you can basically ‘justify’ whatever response you do.”</a:t>
            </a:r>
          </a:p>
          <a:p>
            <a:pPr algn="ctr"/>
            <a:endParaRPr lang="en-US" dirty="0"/>
          </a:p>
          <a:p>
            <a:pPr algn="ctr"/>
            <a:r>
              <a:rPr lang="en-US" dirty="0"/>
              <a:t>So why is it so unclear how this would all go down? According to Fidler, crafting a safe, agreed-upon response to a cyber attack on a satellite requires policymakers to have technical knowledge about satellites. “Recognition that space cybersecurity is an important issue is, actually, fairly recent,” Fidler said. “But the growing awareness comes at a time when governments are experiencing increasing difficulties in international cooperation on cyber and space issues.”</a:t>
            </a:r>
          </a:p>
        </p:txBody>
      </p:sp>
      <p:pic>
        <p:nvPicPr>
          <p:cNvPr id="3" name="Picture 2">
            <a:extLst>
              <a:ext uri="{FF2B5EF4-FFF2-40B4-BE49-F238E27FC236}">
                <a16:creationId xmlns:a16="http://schemas.microsoft.com/office/drawing/2014/main" id="{8F65BB97-20AB-4A0B-84A5-6FA5D9245857}"/>
              </a:ext>
            </a:extLst>
          </p:cNvPr>
          <p:cNvPicPr>
            <a:picLocks noChangeAspect="1"/>
          </p:cNvPicPr>
          <p:nvPr/>
        </p:nvPicPr>
        <p:blipFill>
          <a:blip r:embed="rId2"/>
          <a:stretch>
            <a:fillRect/>
          </a:stretch>
        </p:blipFill>
        <p:spPr>
          <a:xfrm>
            <a:off x="2930134" y="0"/>
            <a:ext cx="5521000" cy="3341914"/>
          </a:xfrm>
          <a:prstGeom prst="rect">
            <a:avLst/>
          </a:prstGeom>
        </p:spPr>
      </p:pic>
    </p:spTree>
    <p:extLst>
      <p:ext uri="{BB962C8B-B14F-4D97-AF65-F5344CB8AC3E}">
        <p14:creationId xmlns:p14="http://schemas.microsoft.com/office/powerpoint/2010/main" val="26113313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8A335C-0CCB-4DA4-8B34-8D5F3764FD18}"/>
              </a:ext>
            </a:extLst>
          </p:cNvPr>
          <p:cNvPicPr>
            <a:picLocks noChangeAspect="1"/>
          </p:cNvPicPr>
          <p:nvPr/>
        </p:nvPicPr>
        <p:blipFill>
          <a:blip r:embed="rId2"/>
          <a:stretch>
            <a:fillRect/>
          </a:stretch>
        </p:blipFill>
        <p:spPr>
          <a:xfrm>
            <a:off x="169647" y="291404"/>
            <a:ext cx="3382630" cy="2716355"/>
          </a:xfrm>
          <a:prstGeom prst="rect">
            <a:avLst/>
          </a:prstGeom>
        </p:spPr>
      </p:pic>
      <p:pic>
        <p:nvPicPr>
          <p:cNvPr id="8" name="Picture 7">
            <a:extLst>
              <a:ext uri="{FF2B5EF4-FFF2-40B4-BE49-F238E27FC236}">
                <a16:creationId xmlns:a16="http://schemas.microsoft.com/office/drawing/2014/main" id="{52694347-820B-4319-845C-5A30396434AE}"/>
              </a:ext>
            </a:extLst>
          </p:cNvPr>
          <p:cNvPicPr>
            <a:picLocks noChangeAspect="1"/>
          </p:cNvPicPr>
          <p:nvPr/>
        </p:nvPicPr>
        <p:blipFill>
          <a:blip r:embed="rId3"/>
          <a:stretch>
            <a:fillRect/>
          </a:stretch>
        </p:blipFill>
        <p:spPr>
          <a:xfrm>
            <a:off x="2085094" y="2626457"/>
            <a:ext cx="4955727" cy="3303818"/>
          </a:xfrm>
          <a:prstGeom prst="rect">
            <a:avLst/>
          </a:prstGeom>
        </p:spPr>
      </p:pic>
      <p:pic>
        <p:nvPicPr>
          <p:cNvPr id="3" name="Picture 2">
            <a:extLst>
              <a:ext uri="{FF2B5EF4-FFF2-40B4-BE49-F238E27FC236}">
                <a16:creationId xmlns:a16="http://schemas.microsoft.com/office/drawing/2014/main" id="{32E9D3ED-A0B7-4482-A3F4-3710578F2611}"/>
              </a:ext>
            </a:extLst>
          </p:cNvPr>
          <p:cNvPicPr>
            <a:picLocks noChangeAspect="1"/>
          </p:cNvPicPr>
          <p:nvPr/>
        </p:nvPicPr>
        <p:blipFill>
          <a:blip r:embed="rId4"/>
          <a:stretch>
            <a:fillRect/>
          </a:stretch>
        </p:blipFill>
        <p:spPr>
          <a:xfrm>
            <a:off x="6096000" y="498113"/>
            <a:ext cx="4280528" cy="5707370"/>
          </a:xfrm>
          <a:prstGeom prst="rect">
            <a:avLst/>
          </a:prstGeom>
        </p:spPr>
      </p:pic>
    </p:spTree>
    <p:extLst>
      <p:ext uri="{BB962C8B-B14F-4D97-AF65-F5344CB8AC3E}">
        <p14:creationId xmlns:p14="http://schemas.microsoft.com/office/powerpoint/2010/main" val="3042292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12442</TotalTime>
  <Words>8438</Words>
  <Application>Microsoft Office PowerPoint</Application>
  <PresentationFormat>Widescreen</PresentationFormat>
  <Paragraphs>545</Paragraphs>
  <Slides>104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104</vt:i4>
      </vt:variant>
    </vt:vector>
  </HeadingPairs>
  <TitlesOfParts>
    <vt:vector size="116" baseType="lpstr">
      <vt:lpstr>Arial</vt:lpstr>
      <vt:lpstr>Calibri</vt:lpstr>
      <vt:lpstr>Century Gothic</vt:lpstr>
      <vt:lpstr>helvetica neue</vt:lpstr>
      <vt:lpstr>inherit</vt:lpstr>
      <vt:lpstr>Montserrat</vt:lpstr>
      <vt:lpstr>Open Sans</vt:lpstr>
      <vt:lpstr>Roboto Slab</vt:lpstr>
      <vt:lpstr>Verdana</vt:lpstr>
      <vt:lpstr>Verdana</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BEAUFORD</dc:creator>
  <cp:lastModifiedBy>KATHY BEAUFORD</cp:lastModifiedBy>
  <cp:revision>23</cp:revision>
  <dcterms:created xsi:type="dcterms:W3CDTF">2020-10-08T15:27:18Z</dcterms:created>
  <dcterms:modified xsi:type="dcterms:W3CDTF">2022-08-05T18:35:43Z</dcterms:modified>
</cp:coreProperties>
</file>