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1"/>
  </p:notesMasterIdLst>
  <p:sldIdLst>
    <p:sldId id="263" r:id="rId2"/>
    <p:sldId id="257" r:id="rId3"/>
    <p:sldId id="374" r:id="rId4"/>
    <p:sldId id="364" r:id="rId5"/>
    <p:sldId id="370" r:id="rId6"/>
    <p:sldId id="354" r:id="rId7"/>
    <p:sldId id="353" r:id="rId8"/>
    <p:sldId id="366" r:id="rId9"/>
    <p:sldId id="351" r:id="rId10"/>
    <p:sldId id="357" r:id="rId11"/>
    <p:sldId id="365" r:id="rId12"/>
    <p:sldId id="355" r:id="rId13"/>
    <p:sldId id="358" r:id="rId14"/>
    <p:sldId id="272" r:id="rId15"/>
    <p:sldId id="359" r:id="rId16"/>
    <p:sldId id="390" r:id="rId17"/>
    <p:sldId id="264" r:id="rId18"/>
    <p:sldId id="376" r:id="rId19"/>
    <p:sldId id="377" r:id="rId20"/>
    <p:sldId id="393" r:id="rId21"/>
    <p:sldId id="392" r:id="rId22"/>
    <p:sldId id="391" r:id="rId23"/>
    <p:sldId id="394" r:id="rId24"/>
    <p:sldId id="362" r:id="rId25"/>
    <p:sldId id="367" r:id="rId26"/>
    <p:sldId id="379" r:id="rId27"/>
    <p:sldId id="265" r:id="rId28"/>
    <p:sldId id="373" r:id="rId29"/>
    <p:sldId id="375" r:id="rId30"/>
    <p:sldId id="360" r:id="rId31"/>
    <p:sldId id="395" r:id="rId32"/>
    <p:sldId id="380" r:id="rId33"/>
    <p:sldId id="383" r:id="rId34"/>
    <p:sldId id="384" r:id="rId35"/>
    <p:sldId id="385" r:id="rId36"/>
    <p:sldId id="386" r:id="rId37"/>
    <p:sldId id="387" r:id="rId38"/>
    <p:sldId id="381" r:id="rId39"/>
    <p:sldId id="388" r:id="rId40"/>
    <p:sldId id="417" r:id="rId41"/>
    <p:sldId id="396" r:id="rId42"/>
    <p:sldId id="398" r:id="rId43"/>
    <p:sldId id="418" r:id="rId44"/>
    <p:sldId id="416" r:id="rId45"/>
    <p:sldId id="397" r:id="rId46"/>
    <p:sldId id="403" r:id="rId47"/>
    <p:sldId id="404" r:id="rId48"/>
    <p:sldId id="400" r:id="rId49"/>
    <p:sldId id="405" r:id="rId50"/>
    <p:sldId id="406" r:id="rId51"/>
    <p:sldId id="414" r:id="rId52"/>
    <p:sldId id="413" r:id="rId53"/>
    <p:sldId id="408" r:id="rId54"/>
    <p:sldId id="402" r:id="rId55"/>
    <p:sldId id="415" r:id="rId56"/>
    <p:sldId id="419" r:id="rId57"/>
    <p:sldId id="411" r:id="rId58"/>
    <p:sldId id="412" r:id="rId59"/>
    <p:sldId id="407" r:id="rId60"/>
  </p:sldIdLst>
  <p:sldSz cx="4297363" cy="429736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157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F2B2406-D2BA-426F-984F-6DA4C8502C30}" type="datetimeFigureOut">
              <a:rPr lang="en-US" smtClean="0"/>
              <a:t>2/10/2022</a:t>
            </a:fld>
            <a:endParaRPr lang="en-US" dirty="0"/>
          </a:p>
        </p:txBody>
      </p:sp>
      <p:sp>
        <p:nvSpPr>
          <p:cNvPr id="4" name="Slide Image Placeholder 3"/>
          <p:cNvSpPr>
            <a:spLocks noGrp="1" noRot="1" noChangeAspect="1"/>
          </p:cNvSpPr>
          <p:nvPr>
            <p:ph type="sldImg" idx="2"/>
          </p:nvPr>
        </p:nvSpPr>
        <p:spPr>
          <a:xfrm>
            <a:off x="1966913" y="1173163"/>
            <a:ext cx="31686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58C738B-D505-4141-A964-179EDD709F79}" type="slidenum">
              <a:rPr lang="en-US" smtClean="0"/>
              <a:t>‹#›</a:t>
            </a:fld>
            <a:endParaRPr lang="en-US" dirty="0"/>
          </a:p>
        </p:txBody>
      </p:sp>
    </p:spTree>
    <p:extLst>
      <p:ext uri="{BB962C8B-B14F-4D97-AF65-F5344CB8AC3E}">
        <p14:creationId xmlns:p14="http://schemas.microsoft.com/office/powerpoint/2010/main" val="346937821"/>
      </p:ext>
    </p:extLst>
  </p:cSld>
  <p:clrMap bg1="lt1" tx1="dk1" bg2="lt2" tx2="dk2" accent1="accent1" accent2="accent2" accent3="accent3" accent4="accent4" accent5="accent5" accent6="accent6" hlink="hlink" folHlink="folHlink"/>
  <p:notesStyle>
    <a:lvl1pPr marL="0" algn="l" defTabSz="491124" rtl="0" eaLnBrk="1" latinLnBrk="0" hangingPunct="1">
      <a:defRPr sz="645" kern="1200">
        <a:solidFill>
          <a:schemeClr val="tx1"/>
        </a:solidFill>
        <a:latin typeface="+mn-lt"/>
        <a:ea typeface="+mn-ea"/>
        <a:cs typeface="+mn-cs"/>
      </a:defRPr>
    </a:lvl1pPr>
    <a:lvl2pPr marL="245562" algn="l" defTabSz="491124" rtl="0" eaLnBrk="1" latinLnBrk="0" hangingPunct="1">
      <a:defRPr sz="645" kern="1200">
        <a:solidFill>
          <a:schemeClr val="tx1"/>
        </a:solidFill>
        <a:latin typeface="+mn-lt"/>
        <a:ea typeface="+mn-ea"/>
        <a:cs typeface="+mn-cs"/>
      </a:defRPr>
    </a:lvl2pPr>
    <a:lvl3pPr marL="491124" algn="l" defTabSz="491124" rtl="0" eaLnBrk="1" latinLnBrk="0" hangingPunct="1">
      <a:defRPr sz="645" kern="1200">
        <a:solidFill>
          <a:schemeClr val="tx1"/>
        </a:solidFill>
        <a:latin typeface="+mn-lt"/>
        <a:ea typeface="+mn-ea"/>
        <a:cs typeface="+mn-cs"/>
      </a:defRPr>
    </a:lvl3pPr>
    <a:lvl4pPr marL="736686" algn="l" defTabSz="491124" rtl="0" eaLnBrk="1" latinLnBrk="0" hangingPunct="1">
      <a:defRPr sz="645" kern="1200">
        <a:solidFill>
          <a:schemeClr val="tx1"/>
        </a:solidFill>
        <a:latin typeface="+mn-lt"/>
        <a:ea typeface="+mn-ea"/>
        <a:cs typeface="+mn-cs"/>
      </a:defRPr>
    </a:lvl4pPr>
    <a:lvl5pPr marL="982248" algn="l" defTabSz="491124" rtl="0" eaLnBrk="1" latinLnBrk="0" hangingPunct="1">
      <a:defRPr sz="645" kern="1200">
        <a:solidFill>
          <a:schemeClr val="tx1"/>
        </a:solidFill>
        <a:latin typeface="+mn-lt"/>
        <a:ea typeface="+mn-ea"/>
        <a:cs typeface="+mn-cs"/>
      </a:defRPr>
    </a:lvl5pPr>
    <a:lvl6pPr marL="1227811" algn="l" defTabSz="491124" rtl="0" eaLnBrk="1" latinLnBrk="0" hangingPunct="1">
      <a:defRPr sz="645" kern="1200">
        <a:solidFill>
          <a:schemeClr val="tx1"/>
        </a:solidFill>
        <a:latin typeface="+mn-lt"/>
        <a:ea typeface="+mn-ea"/>
        <a:cs typeface="+mn-cs"/>
      </a:defRPr>
    </a:lvl6pPr>
    <a:lvl7pPr marL="1473373" algn="l" defTabSz="491124" rtl="0" eaLnBrk="1" latinLnBrk="0" hangingPunct="1">
      <a:defRPr sz="645" kern="1200">
        <a:solidFill>
          <a:schemeClr val="tx1"/>
        </a:solidFill>
        <a:latin typeface="+mn-lt"/>
        <a:ea typeface="+mn-ea"/>
        <a:cs typeface="+mn-cs"/>
      </a:defRPr>
    </a:lvl7pPr>
    <a:lvl8pPr marL="1718935" algn="l" defTabSz="491124" rtl="0" eaLnBrk="1" latinLnBrk="0" hangingPunct="1">
      <a:defRPr sz="645" kern="1200">
        <a:solidFill>
          <a:schemeClr val="tx1"/>
        </a:solidFill>
        <a:latin typeface="+mn-lt"/>
        <a:ea typeface="+mn-ea"/>
        <a:cs typeface="+mn-cs"/>
      </a:defRPr>
    </a:lvl8pPr>
    <a:lvl9pPr marL="1964497" algn="l" defTabSz="491124" rtl="0" eaLnBrk="1" latinLnBrk="0" hangingPunct="1">
      <a:defRPr sz="645"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2302" y="703296"/>
            <a:ext cx="3652759" cy="1496119"/>
          </a:xfrm>
        </p:spPr>
        <p:txBody>
          <a:bodyPr anchor="b"/>
          <a:lstStyle>
            <a:lvl1pPr algn="ctr">
              <a:defRPr sz="2820"/>
            </a:lvl1pPr>
          </a:lstStyle>
          <a:p>
            <a:r>
              <a:rPr lang="en-US"/>
              <a:t>Click to edit Master title style</a:t>
            </a:r>
            <a:endParaRPr lang="en-US" dirty="0"/>
          </a:p>
        </p:txBody>
      </p:sp>
      <p:sp>
        <p:nvSpPr>
          <p:cNvPr id="3" name="Subtitle 2"/>
          <p:cNvSpPr>
            <a:spLocks noGrp="1"/>
          </p:cNvSpPr>
          <p:nvPr>
            <p:ph type="subTitle" idx="1"/>
          </p:nvPr>
        </p:nvSpPr>
        <p:spPr>
          <a:xfrm>
            <a:off x="537171" y="2257111"/>
            <a:ext cx="3223022" cy="1037534"/>
          </a:xfrm>
        </p:spPr>
        <p:txBody>
          <a:bodyPr/>
          <a:lstStyle>
            <a:lvl1pPr marL="0" indent="0" algn="ctr">
              <a:buNone/>
              <a:defRPr sz="1128"/>
            </a:lvl1pPr>
            <a:lvl2pPr marL="214884" indent="0" algn="ctr">
              <a:buNone/>
              <a:defRPr sz="940"/>
            </a:lvl2pPr>
            <a:lvl3pPr marL="429768" indent="0" algn="ctr">
              <a:buNone/>
              <a:defRPr sz="846"/>
            </a:lvl3pPr>
            <a:lvl4pPr marL="644652" indent="0" algn="ctr">
              <a:buNone/>
              <a:defRPr sz="752"/>
            </a:lvl4pPr>
            <a:lvl5pPr marL="859536" indent="0" algn="ctr">
              <a:buNone/>
              <a:defRPr sz="752"/>
            </a:lvl5pPr>
            <a:lvl6pPr marL="1074420" indent="0" algn="ctr">
              <a:buNone/>
              <a:defRPr sz="752"/>
            </a:lvl6pPr>
            <a:lvl7pPr marL="1289304" indent="0" algn="ctr">
              <a:buNone/>
              <a:defRPr sz="752"/>
            </a:lvl7pPr>
            <a:lvl8pPr marL="1504188" indent="0" algn="ctr">
              <a:buNone/>
              <a:defRPr sz="752"/>
            </a:lvl8pPr>
            <a:lvl9pPr marL="1719072" indent="0" algn="ctr">
              <a:buNone/>
              <a:defRPr sz="75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57EAB3-519B-49C2-A315-8760E7CC2E16}" type="datetimeFigureOut">
              <a:rPr lang="en-US" smtClean="0"/>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62FE77-E6AB-4C19-9460-072557D240EE}" type="slidenum">
              <a:rPr lang="en-US" smtClean="0"/>
              <a:t>‹#›</a:t>
            </a:fld>
            <a:endParaRPr lang="en-US" dirty="0"/>
          </a:p>
        </p:txBody>
      </p:sp>
    </p:spTree>
    <p:extLst>
      <p:ext uri="{BB962C8B-B14F-4D97-AF65-F5344CB8AC3E}">
        <p14:creationId xmlns:p14="http://schemas.microsoft.com/office/powerpoint/2010/main" val="45840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57EAB3-519B-49C2-A315-8760E7CC2E16}" type="datetimeFigureOut">
              <a:rPr lang="en-US" smtClean="0"/>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62FE77-E6AB-4C19-9460-072557D240EE}" type="slidenum">
              <a:rPr lang="en-US" smtClean="0"/>
              <a:t>‹#›</a:t>
            </a:fld>
            <a:endParaRPr lang="en-US" dirty="0"/>
          </a:p>
        </p:txBody>
      </p:sp>
    </p:spTree>
    <p:extLst>
      <p:ext uri="{BB962C8B-B14F-4D97-AF65-F5344CB8AC3E}">
        <p14:creationId xmlns:p14="http://schemas.microsoft.com/office/powerpoint/2010/main" val="17596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75301" y="228795"/>
            <a:ext cx="926619" cy="3641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5444" y="228795"/>
            <a:ext cx="2726140" cy="3641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57EAB3-519B-49C2-A315-8760E7CC2E16}" type="datetimeFigureOut">
              <a:rPr lang="en-US" smtClean="0"/>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62FE77-E6AB-4C19-9460-072557D240EE}" type="slidenum">
              <a:rPr lang="en-US" smtClean="0"/>
              <a:t>‹#›</a:t>
            </a:fld>
            <a:endParaRPr lang="en-US" dirty="0"/>
          </a:p>
        </p:txBody>
      </p:sp>
    </p:spTree>
    <p:extLst>
      <p:ext uri="{BB962C8B-B14F-4D97-AF65-F5344CB8AC3E}">
        <p14:creationId xmlns:p14="http://schemas.microsoft.com/office/powerpoint/2010/main" val="1045953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57EAB3-519B-49C2-A315-8760E7CC2E16}" type="datetimeFigureOut">
              <a:rPr lang="en-US" smtClean="0"/>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62FE77-E6AB-4C19-9460-072557D240EE}" type="slidenum">
              <a:rPr lang="en-US" smtClean="0"/>
              <a:t>‹#›</a:t>
            </a:fld>
            <a:endParaRPr lang="en-US" dirty="0"/>
          </a:p>
        </p:txBody>
      </p:sp>
    </p:spTree>
    <p:extLst>
      <p:ext uri="{BB962C8B-B14F-4D97-AF65-F5344CB8AC3E}">
        <p14:creationId xmlns:p14="http://schemas.microsoft.com/office/powerpoint/2010/main" val="3861280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3206" y="1071358"/>
            <a:ext cx="3706476" cy="1787583"/>
          </a:xfrm>
        </p:spPr>
        <p:txBody>
          <a:bodyPr anchor="b"/>
          <a:lstStyle>
            <a:lvl1pPr>
              <a:defRPr sz="2820"/>
            </a:lvl1pPr>
          </a:lstStyle>
          <a:p>
            <a:r>
              <a:rPr lang="en-US"/>
              <a:t>Click to edit Master title style</a:t>
            </a:r>
            <a:endParaRPr lang="en-US" dirty="0"/>
          </a:p>
        </p:txBody>
      </p:sp>
      <p:sp>
        <p:nvSpPr>
          <p:cNvPr id="3" name="Text Placeholder 2"/>
          <p:cNvSpPr>
            <a:spLocks noGrp="1"/>
          </p:cNvSpPr>
          <p:nvPr>
            <p:ph type="body" idx="1"/>
          </p:nvPr>
        </p:nvSpPr>
        <p:spPr>
          <a:xfrm>
            <a:off x="293206" y="2875852"/>
            <a:ext cx="3706476" cy="940048"/>
          </a:xfrm>
        </p:spPr>
        <p:txBody>
          <a:bodyPr/>
          <a:lstStyle>
            <a:lvl1pPr marL="0" indent="0">
              <a:buNone/>
              <a:defRPr sz="1128">
                <a:solidFill>
                  <a:schemeClr val="tx1"/>
                </a:solidFill>
              </a:defRPr>
            </a:lvl1pPr>
            <a:lvl2pPr marL="214884" indent="0">
              <a:buNone/>
              <a:defRPr sz="940">
                <a:solidFill>
                  <a:schemeClr val="tx1">
                    <a:tint val="75000"/>
                  </a:schemeClr>
                </a:solidFill>
              </a:defRPr>
            </a:lvl2pPr>
            <a:lvl3pPr marL="429768" indent="0">
              <a:buNone/>
              <a:defRPr sz="846">
                <a:solidFill>
                  <a:schemeClr val="tx1">
                    <a:tint val="75000"/>
                  </a:schemeClr>
                </a:solidFill>
              </a:defRPr>
            </a:lvl3pPr>
            <a:lvl4pPr marL="644652" indent="0">
              <a:buNone/>
              <a:defRPr sz="752">
                <a:solidFill>
                  <a:schemeClr val="tx1">
                    <a:tint val="75000"/>
                  </a:schemeClr>
                </a:solidFill>
              </a:defRPr>
            </a:lvl4pPr>
            <a:lvl5pPr marL="859536" indent="0">
              <a:buNone/>
              <a:defRPr sz="752">
                <a:solidFill>
                  <a:schemeClr val="tx1">
                    <a:tint val="75000"/>
                  </a:schemeClr>
                </a:solidFill>
              </a:defRPr>
            </a:lvl5pPr>
            <a:lvl6pPr marL="1074420" indent="0">
              <a:buNone/>
              <a:defRPr sz="752">
                <a:solidFill>
                  <a:schemeClr val="tx1">
                    <a:tint val="75000"/>
                  </a:schemeClr>
                </a:solidFill>
              </a:defRPr>
            </a:lvl6pPr>
            <a:lvl7pPr marL="1289304" indent="0">
              <a:buNone/>
              <a:defRPr sz="752">
                <a:solidFill>
                  <a:schemeClr val="tx1">
                    <a:tint val="75000"/>
                  </a:schemeClr>
                </a:solidFill>
              </a:defRPr>
            </a:lvl7pPr>
            <a:lvl8pPr marL="1504188" indent="0">
              <a:buNone/>
              <a:defRPr sz="752">
                <a:solidFill>
                  <a:schemeClr val="tx1">
                    <a:tint val="75000"/>
                  </a:schemeClr>
                </a:solidFill>
              </a:defRPr>
            </a:lvl8pPr>
            <a:lvl9pPr marL="1719072" indent="0">
              <a:buNone/>
              <a:defRPr sz="7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57EAB3-519B-49C2-A315-8760E7CC2E16}" type="datetimeFigureOut">
              <a:rPr lang="en-US" smtClean="0"/>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62FE77-E6AB-4C19-9460-072557D240EE}" type="slidenum">
              <a:rPr lang="en-US" smtClean="0"/>
              <a:t>‹#›</a:t>
            </a:fld>
            <a:endParaRPr lang="en-US" dirty="0"/>
          </a:p>
        </p:txBody>
      </p:sp>
    </p:spTree>
    <p:extLst>
      <p:ext uri="{BB962C8B-B14F-4D97-AF65-F5344CB8AC3E}">
        <p14:creationId xmlns:p14="http://schemas.microsoft.com/office/powerpoint/2010/main" val="332142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5444" y="1143974"/>
            <a:ext cx="1826379" cy="2726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175540" y="1143974"/>
            <a:ext cx="1826379" cy="2726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57EAB3-519B-49C2-A315-8760E7CC2E16}" type="datetimeFigureOut">
              <a:rPr lang="en-US" smtClean="0"/>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62FE77-E6AB-4C19-9460-072557D240EE}" type="slidenum">
              <a:rPr lang="en-US" smtClean="0"/>
              <a:t>‹#›</a:t>
            </a:fld>
            <a:endParaRPr lang="en-US" dirty="0"/>
          </a:p>
        </p:txBody>
      </p:sp>
    </p:spTree>
    <p:extLst>
      <p:ext uri="{BB962C8B-B14F-4D97-AF65-F5344CB8AC3E}">
        <p14:creationId xmlns:p14="http://schemas.microsoft.com/office/powerpoint/2010/main" val="327434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6003" y="228796"/>
            <a:ext cx="3706476" cy="830625"/>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6004" y="1053451"/>
            <a:ext cx="1817986" cy="516280"/>
          </a:xfrm>
        </p:spPr>
        <p:txBody>
          <a:bodyPr anchor="b"/>
          <a:lstStyle>
            <a:lvl1pPr marL="0" indent="0">
              <a:buNone/>
              <a:defRPr sz="1128" b="1"/>
            </a:lvl1pPr>
            <a:lvl2pPr marL="214884" indent="0">
              <a:buNone/>
              <a:defRPr sz="940" b="1"/>
            </a:lvl2pPr>
            <a:lvl3pPr marL="429768" indent="0">
              <a:buNone/>
              <a:defRPr sz="846" b="1"/>
            </a:lvl3pPr>
            <a:lvl4pPr marL="644652" indent="0">
              <a:buNone/>
              <a:defRPr sz="752" b="1"/>
            </a:lvl4pPr>
            <a:lvl5pPr marL="859536" indent="0">
              <a:buNone/>
              <a:defRPr sz="752" b="1"/>
            </a:lvl5pPr>
            <a:lvl6pPr marL="1074420" indent="0">
              <a:buNone/>
              <a:defRPr sz="752" b="1"/>
            </a:lvl6pPr>
            <a:lvl7pPr marL="1289304" indent="0">
              <a:buNone/>
              <a:defRPr sz="752" b="1"/>
            </a:lvl7pPr>
            <a:lvl8pPr marL="1504188" indent="0">
              <a:buNone/>
              <a:defRPr sz="752" b="1"/>
            </a:lvl8pPr>
            <a:lvl9pPr marL="1719072" indent="0">
              <a:buNone/>
              <a:defRPr sz="752" b="1"/>
            </a:lvl9pPr>
          </a:lstStyle>
          <a:p>
            <a:pPr lvl="0"/>
            <a:r>
              <a:rPr lang="en-US"/>
              <a:t>Click to edit Master text styles</a:t>
            </a:r>
          </a:p>
        </p:txBody>
      </p:sp>
      <p:sp>
        <p:nvSpPr>
          <p:cNvPr id="4" name="Content Placeholder 3"/>
          <p:cNvSpPr>
            <a:spLocks noGrp="1"/>
          </p:cNvSpPr>
          <p:nvPr>
            <p:ph sz="half" idx="2"/>
          </p:nvPr>
        </p:nvSpPr>
        <p:spPr>
          <a:xfrm>
            <a:off x="296004" y="1569731"/>
            <a:ext cx="1817986" cy="230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75540" y="1053451"/>
            <a:ext cx="1826939" cy="516280"/>
          </a:xfrm>
        </p:spPr>
        <p:txBody>
          <a:bodyPr anchor="b"/>
          <a:lstStyle>
            <a:lvl1pPr marL="0" indent="0">
              <a:buNone/>
              <a:defRPr sz="1128" b="1"/>
            </a:lvl1pPr>
            <a:lvl2pPr marL="214884" indent="0">
              <a:buNone/>
              <a:defRPr sz="940" b="1"/>
            </a:lvl2pPr>
            <a:lvl3pPr marL="429768" indent="0">
              <a:buNone/>
              <a:defRPr sz="846" b="1"/>
            </a:lvl3pPr>
            <a:lvl4pPr marL="644652" indent="0">
              <a:buNone/>
              <a:defRPr sz="752" b="1"/>
            </a:lvl4pPr>
            <a:lvl5pPr marL="859536" indent="0">
              <a:buNone/>
              <a:defRPr sz="752" b="1"/>
            </a:lvl5pPr>
            <a:lvl6pPr marL="1074420" indent="0">
              <a:buNone/>
              <a:defRPr sz="752" b="1"/>
            </a:lvl6pPr>
            <a:lvl7pPr marL="1289304" indent="0">
              <a:buNone/>
              <a:defRPr sz="752" b="1"/>
            </a:lvl7pPr>
            <a:lvl8pPr marL="1504188" indent="0">
              <a:buNone/>
              <a:defRPr sz="752" b="1"/>
            </a:lvl8pPr>
            <a:lvl9pPr marL="1719072" indent="0">
              <a:buNone/>
              <a:defRPr sz="752" b="1"/>
            </a:lvl9pPr>
          </a:lstStyle>
          <a:p>
            <a:pPr lvl="0"/>
            <a:r>
              <a:rPr lang="en-US"/>
              <a:t>Click to edit Master text styles</a:t>
            </a:r>
          </a:p>
        </p:txBody>
      </p:sp>
      <p:sp>
        <p:nvSpPr>
          <p:cNvPr id="6" name="Content Placeholder 5"/>
          <p:cNvSpPr>
            <a:spLocks noGrp="1"/>
          </p:cNvSpPr>
          <p:nvPr>
            <p:ph sz="quarter" idx="4"/>
          </p:nvPr>
        </p:nvSpPr>
        <p:spPr>
          <a:xfrm>
            <a:off x="2175540" y="1569731"/>
            <a:ext cx="1826939" cy="230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57EAB3-519B-49C2-A315-8760E7CC2E16}" type="datetimeFigureOut">
              <a:rPr lang="en-US" smtClean="0"/>
              <a:t>2/10/2022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62FE77-E6AB-4C19-9460-072557D240EE}" type="slidenum">
              <a:rPr lang="en-US" smtClean="0"/>
              <a:t>‹#›</a:t>
            </a:fld>
            <a:endParaRPr lang="en-US" dirty="0"/>
          </a:p>
        </p:txBody>
      </p:sp>
    </p:spTree>
    <p:extLst>
      <p:ext uri="{BB962C8B-B14F-4D97-AF65-F5344CB8AC3E}">
        <p14:creationId xmlns:p14="http://schemas.microsoft.com/office/powerpoint/2010/main" val="13842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57EAB3-519B-49C2-A315-8760E7CC2E16}" type="datetimeFigureOut">
              <a:rPr lang="en-US" smtClean="0"/>
              <a:t>2/10/2022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62FE77-E6AB-4C19-9460-072557D240EE}" type="slidenum">
              <a:rPr lang="en-US" smtClean="0"/>
              <a:t>‹#›</a:t>
            </a:fld>
            <a:endParaRPr lang="en-US" dirty="0"/>
          </a:p>
        </p:txBody>
      </p:sp>
    </p:spTree>
    <p:extLst>
      <p:ext uri="{BB962C8B-B14F-4D97-AF65-F5344CB8AC3E}">
        <p14:creationId xmlns:p14="http://schemas.microsoft.com/office/powerpoint/2010/main" val="134197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7EAB3-519B-49C2-A315-8760E7CC2E16}" type="datetimeFigureOut">
              <a:rPr lang="en-US" smtClean="0"/>
              <a:t>2/10/2022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62FE77-E6AB-4C19-9460-072557D240EE}" type="slidenum">
              <a:rPr lang="en-US" smtClean="0"/>
              <a:t>‹#›</a:t>
            </a:fld>
            <a:endParaRPr lang="en-US" dirty="0"/>
          </a:p>
        </p:txBody>
      </p:sp>
    </p:spTree>
    <p:extLst>
      <p:ext uri="{BB962C8B-B14F-4D97-AF65-F5344CB8AC3E}">
        <p14:creationId xmlns:p14="http://schemas.microsoft.com/office/powerpoint/2010/main" val="186678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6004" y="286491"/>
            <a:ext cx="1386011" cy="1002718"/>
          </a:xfrm>
        </p:spPr>
        <p:txBody>
          <a:bodyPr anchor="b"/>
          <a:lstStyle>
            <a:lvl1pPr>
              <a:defRPr sz="1504"/>
            </a:lvl1pPr>
          </a:lstStyle>
          <a:p>
            <a:r>
              <a:rPr lang="en-US"/>
              <a:t>Click to edit Master title style</a:t>
            </a:r>
            <a:endParaRPr lang="en-US" dirty="0"/>
          </a:p>
        </p:txBody>
      </p:sp>
      <p:sp>
        <p:nvSpPr>
          <p:cNvPr id="3" name="Content Placeholder 2"/>
          <p:cNvSpPr>
            <a:spLocks noGrp="1"/>
          </p:cNvSpPr>
          <p:nvPr>
            <p:ph idx="1"/>
          </p:nvPr>
        </p:nvSpPr>
        <p:spPr>
          <a:xfrm>
            <a:off x="1826939" y="618742"/>
            <a:ext cx="2175540" cy="3053913"/>
          </a:xfrm>
        </p:spPr>
        <p:txBody>
          <a:bodyPr/>
          <a:lstStyle>
            <a:lvl1pPr>
              <a:defRPr sz="1504"/>
            </a:lvl1pPr>
            <a:lvl2pPr>
              <a:defRPr sz="1316"/>
            </a:lvl2pPr>
            <a:lvl3pPr>
              <a:defRPr sz="1128"/>
            </a:lvl3pPr>
            <a:lvl4pPr>
              <a:defRPr sz="940"/>
            </a:lvl4pPr>
            <a:lvl5pPr>
              <a:defRPr sz="940"/>
            </a:lvl5pPr>
            <a:lvl6pPr>
              <a:defRPr sz="940"/>
            </a:lvl6pPr>
            <a:lvl7pPr>
              <a:defRPr sz="940"/>
            </a:lvl7pPr>
            <a:lvl8pPr>
              <a:defRPr sz="940"/>
            </a:lvl8pPr>
            <a:lvl9pPr>
              <a:defRPr sz="9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96004" y="1289209"/>
            <a:ext cx="1386011" cy="2388419"/>
          </a:xfrm>
        </p:spPr>
        <p:txBody>
          <a:bodyPr/>
          <a:lstStyle>
            <a:lvl1pPr marL="0" indent="0">
              <a:buNone/>
              <a:defRPr sz="752"/>
            </a:lvl1pPr>
            <a:lvl2pPr marL="214884" indent="0">
              <a:buNone/>
              <a:defRPr sz="658"/>
            </a:lvl2pPr>
            <a:lvl3pPr marL="429768" indent="0">
              <a:buNone/>
              <a:defRPr sz="564"/>
            </a:lvl3pPr>
            <a:lvl4pPr marL="644652" indent="0">
              <a:buNone/>
              <a:defRPr sz="470"/>
            </a:lvl4pPr>
            <a:lvl5pPr marL="859536" indent="0">
              <a:buNone/>
              <a:defRPr sz="470"/>
            </a:lvl5pPr>
            <a:lvl6pPr marL="1074420" indent="0">
              <a:buNone/>
              <a:defRPr sz="470"/>
            </a:lvl6pPr>
            <a:lvl7pPr marL="1289304" indent="0">
              <a:buNone/>
              <a:defRPr sz="470"/>
            </a:lvl7pPr>
            <a:lvl8pPr marL="1504188" indent="0">
              <a:buNone/>
              <a:defRPr sz="470"/>
            </a:lvl8pPr>
            <a:lvl9pPr marL="1719072" indent="0">
              <a:buNone/>
              <a:defRPr sz="470"/>
            </a:lvl9pPr>
          </a:lstStyle>
          <a:p>
            <a:pPr lvl="0"/>
            <a:r>
              <a:rPr lang="en-US"/>
              <a:t>Click to edit Master text styles</a:t>
            </a:r>
          </a:p>
        </p:txBody>
      </p:sp>
      <p:sp>
        <p:nvSpPr>
          <p:cNvPr id="5" name="Date Placeholder 4"/>
          <p:cNvSpPr>
            <a:spLocks noGrp="1"/>
          </p:cNvSpPr>
          <p:nvPr>
            <p:ph type="dt" sz="half" idx="10"/>
          </p:nvPr>
        </p:nvSpPr>
        <p:spPr/>
        <p:txBody>
          <a:bodyPr/>
          <a:lstStyle/>
          <a:p>
            <a:fld id="{9857EAB3-519B-49C2-A315-8760E7CC2E16}" type="datetimeFigureOut">
              <a:rPr lang="en-US" smtClean="0"/>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62FE77-E6AB-4C19-9460-072557D240EE}" type="slidenum">
              <a:rPr lang="en-US" smtClean="0"/>
              <a:t>‹#›</a:t>
            </a:fld>
            <a:endParaRPr lang="en-US" dirty="0"/>
          </a:p>
        </p:txBody>
      </p:sp>
    </p:spTree>
    <p:extLst>
      <p:ext uri="{BB962C8B-B14F-4D97-AF65-F5344CB8AC3E}">
        <p14:creationId xmlns:p14="http://schemas.microsoft.com/office/powerpoint/2010/main" val="2444364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6004" y="286491"/>
            <a:ext cx="1386011" cy="1002718"/>
          </a:xfrm>
        </p:spPr>
        <p:txBody>
          <a:bodyPr anchor="b"/>
          <a:lstStyle>
            <a:lvl1pPr>
              <a:defRPr sz="1504"/>
            </a:lvl1pPr>
          </a:lstStyle>
          <a:p>
            <a:r>
              <a:rPr lang="en-US"/>
              <a:t>Click to edit Master title style</a:t>
            </a:r>
            <a:endParaRPr lang="en-US" dirty="0"/>
          </a:p>
        </p:txBody>
      </p:sp>
      <p:sp>
        <p:nvSpPr>
          <p:cNvPr id="3" name="Picture Placeholder 2"/>
          <p:cNvSpPr>
            <a:spLocks noGrp="1" noChangeAspect="1"/>
          </p:cNvSpPr>
          <p:nvPr>
            <p:ph type="pic" idx="1"/>
          </p:nvPr>
        </p:nvSpPr>
        <p:spPr>
          <a:xfrm>
            <a:off x="1826939" y="618742"/>
            <a:ext cx="2175540" cy="3053913"/>
          </a:xfrm>
        </p:spPr>
        <p:txBody>
          <a:bodyPr anchor="t"/>
          <a:lstStyle>
            <a:lvl1pPr marL="0" indent="0">
              <a:buNone/>
              <a:defRPr sz="1504"/>
            </a:lvl1pPr>
            <a:lvl2pPr marL="214884" indent="0">
              <a:buNone/>
              <a:defRPr sz="1316"/>
            </a:lvl2pPr>
            <a:lvl3pPr marL="429768" indent="0">
              <a:buNone/>
              <a:defRPr sz="1128"/>
            </a:lvl3pPr>
            <a:lvl4pPr marL="644652" indent="0">
              <a:buNone/>
              <a:defRPr sz="940"/>
            </a:lvl4pPr>
            <a:lvl5pPr marL="859536" indent="0">
              <a:buNone/>
              <a:defRPr sz="940"/>
            </a:lvl5pPr>
            <a:lvl6pPr marL="1074420" indent="0">
              <a:buNone/>
              <a:defRPr sz="940"/>
            </a:lvl6pPr>
            <a:lvl7pPr marL="1289304" indent="0">
              <a:buNone/>
              <a:defRPr sz="940"/>
            </a:lvl7pPr>
            <a:lvl8pPr marL="1504188" indent="0">
              <a:buNone/>
              <a:defRPr sz="940"/>
            </a:lvl8pPr>
            <a:lvl9pPr marL="1719072" indent="0">
              <a:buNone/>
              <a:defRPr sz="940"/>
            </a:lvl9pPr>
          </a:lstStyle>
          <a:p>
            <a:r>
              <a:rPr lang="en-US"/>
              <a:t>Click icon to add picture</a:t>
            </a:r>
            <a:endParaRPr lang="en-US" dirty="0"/>
          </a:p>
        </p:txBody>
      </p:sp>
      <p:sp>
        <p:nvSpPr>
          <p:cNvPr id="4" name="Text Placeholder 3"/>
          <p:cNvSpPr>
            <a:spLocks noGrp="1"/>
          </p:cNvSpPr>
          <p:nvPr>
            <p:ph type="body" sz="half" idx="2"/>
          </p:nvPr>
        </p:nvSpPr>
        <p:spPr>
          <a:xfrm>
            <a:off x="296004" y="1289209"/>
            <a:ext cx="1386011" cy="2388419"/>
          </a:xfrm>
        </p:spPr>
        <p:txBody>
          <a:bodyPr/>
          <a:lstStyle>
            <a:lvl1pPr marL="0" indent="0">
              <a:buNone/>
              <a:defRPr sz="752"/>
            </a:lvl1pPr>
            <a:lvl2pPr marL="214884" indent="0">
              <a:buNone/>
              <a:defRPr sz="658"/>
            </a:lvl2pPr>
            <a:lvl3pPr marL="429768" indent="0">
              <a:buNone/>
              <a:defRPr sz="564"/>
            </a:lvl3pPr>
            <a:lvl4pPr marL="644652" indent="0">
              <a:buNone/>
              <a:defRPr sz="470"/>
            </a:lvl4pPr>
            <a:lvl5pPr marL="859536" indent="0">
              <a:buNone/>
              <a:defRPr sz="470"/>
            </a:lvl5pPr>
            <a:lvl6pPr marL="1074420" indent="0">
              <a:buNone/>
              <a:defRPr sz="470"/>
            </a:lvl6pPr>
            <a:lvl7pPr marL="1289304" indent="0">
              <a:buNone/>
              <a:defRPr sz="470"/>
            </a:lvl7pPr>
            <a:lvl8pPr marL="1504188" indent="0">
              <a:buNone/>
              <a:defRPr sz="470"/>
            </a:lvl8pPr>
            <a:lvl9pPr marL="1719072" indent="0">
              <a:buNone/>
              <a:defRPr sz="470"/>
            </a:lvl9pPr>
          </a:lstStyle>
          <a:p>
            <a:pPr lvl="0"/>
            <a:r>
              <a:rPr lang="en-US"/>
              <a:t>Click to edit Master text styles</a:t>
            </a:r>
          </a:p>
        </p:txBody>
      </p:sp>
      <p:sp>
        <p:nvSpPr>
          <p:cNvPr id="5" name="Date Placeholder 4"/>
          <p:cNvSpPr>
            <a:spLocks noGrp="1"/>
          </p:cNvSpPr>
          <p:nvPr>
            <p:ph type="dt" sz="half" idx="10"/>
          </p:nvPr>
        </p:nvSpPr>
        <p:spPr/>
        <p:txBody>
          <a:bodyPr/>
          <a:lstStyle/>
          <a:p>
            <a:fld id="{9857EAB3-519B-49C2-A315-8760E7CC2E16}" type="datetimeFigureOut">
              <a:rPr lang="en-US" smtClean="0"/>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62FE77-E6AB-4C19-9460-072557D240EE}" type="slidenum">
              <a:rPr lang="en-US" smtClean="0"/>
              <a:t>‹#›</a:t>
            </a:fld>
            <a:endParaRPr lang="en-US" dirty="0"/>
          </a:p>
        </p:txBody>
      </p:sp>
    </p:spTree>
    <p:extLst>
      <p:ext uri="{BB962C8B-B14F-4D97-AF65-F5344CB8AC3E}">
        <p14:creationId xmlns:p14="http://schemas.microsoft.com/office/powerpoint/2010/main" val="2522456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5444" y="228796"/>
            <a:ext cx="3706476" cy="8306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95444" y="1143974"/>
            <a:ext cx="3706476" cy="27266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5444" y="3983020"/>
            <a:ext cx="966907" cy="228795"/>
          </a:xfrm>
          <a:prstGeom prst="rect">
            <a:avLst/>
          </a:prstGeom>
        </p:spPr>
        <p:txBody>
          <a:bodyPr vert="horz" lIns="91440" tIns="45720" rIns="91440" bIns="45720" rtlCol="0" anchor="ctr"/>
          <a:lstStyle>
            <a:lvl1pPr algn="l">
              <a:defRPr sz="564">
                <a:solidFill>
                  <a:schemeClr val="tx1">
                    <a:tint val="75000"/>
                  </a:schemeClr>
                </a:solidFill>
              </a:defRPr>
            </a:lvl1pPr>
          </a:lstStyle>
          <a:p>
            <a:fld id="{9857EAB3-519B-49C2-A315-8760E7CC2E16}" type="datetimeFigureOut">
              <a:rPr lang="en-US" smtClean="0"/>
              <a:t>2/10/2022</a:t>
            </a:fld>
            <a:endParaRPr lang="en-US" dirty="0"/>
          </a:p>
        </p:txBody>
      </p:sp>
      <p:sp>
        <p:nvSpPr>
          <p:cNvPr id="5" name="Footer Placeholder 4"/>
          <p:cNvSpPr>
            <a:spLocks noGrp="1"/>
          </p:cNvSpPr>
          <p:nvPr>
            <p:ph type="ftr" sz="quarter" idx="3"/>
          </p:nvPr>
        </p:nvSpPr>
        <p:spPr>
          <a:xfrm>
            <a:off x="1423502" y="3983020"/>
            <a:ext cx="1450360" cy="228795"/>
          </a:xfrm>
          <a:prstGeom prst="rect">
            <a:avLst/>
          </a:prstGeom>
        </p:spPr>
        <p:txBody>
          <a:bodyPr vert="horz" lIns="91440" tIns="45720" rIns="91440" bIns="45720" rtlCol="0" anchor="ctr"/>
          <a:lstStyle>
            <a:lvl1pPr algn="ctr">
              <a:defRPr sz="564">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35012" y="3983020"/>
            <a:ext cx="966907" cy="228795"/>
          </a:xfrm>
          <a:prstGeom prst="rect">
            <a:avLst/>
          </a:prstGeom>
        </p:spPr>
        <p:txBody>
          <a:bodyPr vert="horz" lIns="91440" tIns="45720" rIns="91440" bIns="45720" rtlCol="0" anchor="ctr"/>
          <a:lstStyle>
            <a:lvl1pPr algn="r">
              <a:defRPr sz="564">
                <a:solidFill>
                  <a:schemeClr val="tx1">
                    <a:tint val="75000"/>
                  </a:schemeClr>
                </a:solidFill>
              </a:defRPr>
            </a:lvl1pPr>
          </a:lstStyle>
          <a:p>
            <a:fld id="{5762FE77-E6AB-4C19-9460-072557D240EE}" type="slidenum">
              <a:rPr lang="en-US" smtClean="0"/>
              <a:t>‹#›</a:t>
            </a:fld>
            <a:endParaRPr lang="en-US" dirty="0"/>
          </a:p>
        </p:txBody>
      </p:sp>
    </p:spTree>
    <p:extLst>
      <p:ext uri="{BB962C8B-B14F-4D97-AF65-F5344CB8AC3E}">
        <p14:creationId xmlns:p14="http://schemas.microsoft.com/office/powerpoint/2010/main" val="966847553"/>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29768" rtl="0" eaLnBrk="1" latinLnBrk="0" hangingPunct="1">
        <a:lnSpc>
          <a:spcPct val="90000"/>
        </a:lnSpc>
        <a:spcBef>
          <a:spcPct val="0"/>
        </a:spcBef>
        <a:buNone/>
        <a:defRPr sz="2068" kern="1200">
          <a:solidFill>
            <a:schemeClr val="tx1"/>
          </a:solidFill>
          <a:latin typeface="+mj-lt"/>
          <a:ea typeface="+mj-ea"/>
          <a:cs typeface="+mj-cs"/>
        </a:defRPr>
      </a:lvl1pPr>
    </p:titleStyle>
    <p:bodyStyle>
      <a:lvl1pPr marL="107442" indent="-107442" algn="l" defTabSz="429768" rtl="0" eaLnBrk="1" latinLnBrk="0" hangingPunct="1">
        <a:lnSpc>
          <a:spcPct val="90000"/>
        </a:lnSpc>
        <a:spcBef>
          <a:spcPts val="470"/>
        </a:spcBef>
        <a:buFont typeface="Arial" panose="020B0604020202020204" pitchFamily="34" charset="0"/>
        <a:buChar char="•"/>
        <a:defRPr sz="1316" kern="1200">
          <a:solidFill>
            <a:schemeClr val="tx1"/>
          </a:solidFill>
          <a:latin typeface="+mn-lt"/>
          <a:ea typeface="+mn-ea"/>
          <a:cs typeface="+mn-cs"/>
        </a:defRPr>
      </a:lvl1pPr>
      <a:lvl2pPr marL="322326" indent="-107442" algn="l" defTabSz="429768" rtl="0" eaLnBrk="1" latinLnBrk="0" hangingPunct="1">
        <a:lnSpc>
          <a:spcPct val="90000"/>
        </a:lnSpc>
        <a:spcBef>
          <a:spcPts val="235"/>
        </a:spcBef>
        <a:buFont typeface="Arial" panose="020B0604020202020204" pitchFamily="34" charset="0"/>
        <a:buChar char="•"/>
        <a:defRPr sz="1128" kern="1200">
          <a:solidFill>
            <a:schemeClr val="tx1"/>
          </a:solidFill>
          <a:latin typeface="+mn-lt"/>
          <a:ea typeface="+mn-ea"/>
          <a:cs typeface="+mn-cs"/>
        </a:defRPr>
      </a:lvl2pPr>
      <a:lvl3pPr marL="537210" indent="-107442" algn="l" defTabSz="429768" rtl="0" eaLnBrk="1" latinLnBrk="0" hangingPunct="1">
        <a:lnSpc>
          <a:spcPct val="90000"/>
        </a:lnSpc>
        <a:spcBef>
          <a:spcPts val="235"/>
        </a:spcBef>
        <a:buFont typeface="Arial" panose="020B0604020202020204" pitchFamily="34" charset="0"/>
        <a:buChar char="•"/>
        <a:defRPr sz="940" kern="1200">
          <a:solidFill>
            <a:schemeClr val="tx1"/>
          </a:solidFill>
          <a:latin typeface="+mn-lt"/>
          <a:ea typeface="+mn-ea"/>
          <a:cs typeface="+mn-cs"/>
        </a:defRPr>
      </a:lvl3pPr>
      <a:lvl4pPr marL="752094" indent="-107442" algn="l" defTabSz="429768" rtl="0" eaLnBrk="1" latinLnBrk="0" hangingPunct="1">
        <a:lnSpc>
          <a:spcPct val="90000"/>
        </a:lnSpc>
        <a:spcBef>
          <a:spcPts val="235"/>
        </a:spcBef>
        <a:buFont typeface="Arial" panose="020B0604020202020204" pitchFamily="34" charset="0"/>
        <a:buChar char="•"/>
        <a:defRPr sz="846" kern="1200">
          <a:solidFill>
            <a:schemeClr val="tx1"/>
          </a:solidFill>
          <a:latin typeface="+mn-lt"/>
          <a:ea typeface="+mn-ea"/>
          <a:cs typeface="+mn-cs"/>
        </a:defRPr>
      </a:lvl4pPr>
      <a:lvl5pPr marL="966978" indent="-107442" algn="l" defTabSz="429768" rtl="0" eaLnBrk="1" latinLnBrk="0" hangingPunct="1">
        <a:lnSpc>
          <a:spcPct val="90000"/>
        </a:lnSpc>
        <a:spcBef>
          <a:spcPts val="235"/>
        </a:spcBef>
        <a:buFont typeface="Arial" panose="020B0604020202020204" pitchFamily="34" charset="0"/>
        <a:buChar char="•"/>
        <a:defRPr sz="846" kern="1200">
          <a:solidFill>
            <a:schemeClr val="tx1"/>
          </a:solidFill>
          <a:latin typeface="+mn-lt"/>
          <a:ea typeface="+mn-ea"/>
          <a:cs typeface="+mn-cs"/>
        </a:defRPr>
      </a:lvl5pPr>
      <a:lvl6pPr marL="1181862" indent="-107442" algn="l" defTabSz="429768" rtl="0" eaLnBrk="1" latinLnBrk="0" hangingPunct="1">
        <a:lnSpc>
          <a:spcPct val="90000"/>
        </a:lnSpc>
        <a:spcBef>
          <a:spcPts val="235"/>
        </a:spcBef>
        <a:buFont typeface="Arial" panose="020B0604020202020204" pitchFamily="34" charset="0"/>
        <a:buChar char="•"/>
        <a:defRPr sz="846" kern="1200">
          <a:solidFill>
            <a:schemeClr val="tx1"/>
          </a:solidFill>
          <a:latin typeface="+mn-lt"/>
          <a:ea typeface="+mn-ea"/>
          <a:cs typeface="+mn-cs"/>
        </a:defRPr>
      </a:lvl6pPr>
      <a:lvl7pPr marL="1396746" indent="-107442" algn="l" defTabSz="429768" rtl="0" eaLnBrk="1" latinLnBrk="0" hangingPunct="1">
        <a:lnSpc>
          <a:spcPct val="90000"/>
        </a:lnSpc>
        <a:spcBef>
          <a:spcPts val="235"/>
        </a:spcBef>
        <a:buFont typeface="Arial" panose="020B0604020202020204" pitchFamily="34" charset="0"/>
        <a:buChar char="•"/>
        <a:defRPr sz="846" kern="1200">
          <a:solidFill>
            <a:schemeClr val="tx1"/>
          </a:solidFill>
          <a:latin typeface="+mn-lt"/>
          <a:ea typeface="+mn-ea"/>
          <a:cs typeface="+mn-cs"/>
        </a:defRPr>
      </a:lvl7pPr>
      <a:lvl8pPr marL="1611630" indent="-107442" algn="l" defTabSz="429768" rtl="0" eaLnBrk="1" latinLnBrk="0" hangingPunct="1">
        <a:lnSpc>
          <a:spcPct val="90000"/>
        </a:lnSpc>
        <a:spcBef>
          <a:spcPts val="235"/>
        </a:spcBef>
        <a:buFont typeface="Arial" panose="020B0604020202020204" pitchFamily="34" charset="0"/>
        <a:buChar char="•"/>
        <a:defRPr sz="846" kern="1200">
          <a:solidFill>
            <a:schemeClr val="tx1"/>
          </a:solidFill>
          <a:latin typeface="+mn-lt"/>
          <a:ea typeface="+mn-ea"/>
          <a:cs typeface="+mn-cs"/>
        </a:defRPr>
      </a:lvl8pPr>
      <a:lvl9pPr marL="1826514" indent="-107442" algn="l" defTabSz="429768" rtl="0" eaLnBrk="1" latinLnBrk="0" hangingPunct="1">
        <a:lnSpc>
          <a:spcPct val="90000"/>
        </a:lnSpc>
        <a:spcBef>
          <a:spcPts val="235"/>
        </a:spcBef>
        <a:buFont typeface="Arial" panose="020B0604020202020204" pitchFamily="34" charset="0"/>
        <a:buChar char="•"/>
        <a:defRPr sz="846" kern="1200">
          <a:solidFill>
            <a:schemeClr val="tx1"/>
          </a:solidFill>
          <a:latin typeface="+mn-lt"/>
          <a:ea typeface="+mn-ea"/>
          <a:cs typeface="+mn-cs"/>
        </a:defRPr>
      </a:lvl9pPr>
    </p:bodyStyle>
    <p:otherStyle>
      <a:defPPr>
        <a:defRPr lang="en-US"/>
      </a:defPPr>
      <a:lvl1pPr marL="0" algn="l" defTabSz="429768" rtl="0" eaLnBrk="1" latinLnBrk="0" hangingPunct="1">
        <a:defRPr sz="846" kern="1200">
          <a:solidFill>
            <a:schemeClr val="tx1"/>
          </a:solidFill>
          <a:latin typeface="+mn-lt"/>
          <a:ea typeface="+mn-ea"/>
          <a:cs typeface="+mn-cs"/>
        </a:defRPr>
      </a:lvl1pPr>
      <a:lvl2pPr marL="214884" algn="l" defTabSz="429768" rtl="0" eaLnBrk="1" latinLnBrk="0" hangingPunct="1">
        <a:defRPr sz="846" kern="1200">
          <a:solidFill>
            <a:schemeClr val="tx1"/>
          </a:solidFill>
          <a:latin typeface="+mn-lt"/>
          <a:ea typeface="+mn-ea"/>
          <a:cs typeface="+mn-cs"/>
        </a:defRPr>
      </a:lvl2pPr>
      <a:lvl3pPr marL="429768" algn="l" defTabSz="429768" rtl="0" eaLnBrk="1" latinLnBrk="0" hangingPunct="1">
        <a:defRPr sz="846" kern="1200">
          <a:solidFill>
            <a:schemeClr val="tx1"/>
          </a:solidFill>
          <a:latin typeface="+mn-lt"/>
          <a:ea typeface="+mn-ea"/>
          <a:cs typeface="+mn-cs"/>
        </a:defRPr>
      </a:lvl3pPr>
      <a:lvl4pPr marL="644652" algn="l" defTabSz="429768" rtl="0" eaLnBrk="1" latinLnBrk="0" hangingPunct="1">
        <a:defRPr sz="846" kern="1200">
          <a:solidFill>
            <a:schemeClr val="tx1"/>
          </a:solidFill>
          <a:latin typeface="+mn-lt"/>
          <a:ea typeface="+mn-ea"/>
          <a:cs typeface="+mn-cs"/>
        </a:defRPr>
      </a:lvl4pPr>
      <a:lvl5pPr marL="859536" algn="l" defTabSz="429768" rtl="0" eaLnBrk="1" latinLnBrk="0" hangingPunct="1">
        <a:defRPr sz="846" kern="1200">
          <a:solidFill>
            <a:schemeClr val="tx1"/>
          </a:solidFill>
          <a:latin typeface="+mn-lt"/>
          <a:ea typeface="+mn-ea"/>
          <a:cs typeface="+mn-cs"/>
        </a:defRPr>
      </a:lvl5pPr>
      <a:lvl6pPr marL="1074420" algn="l" defTabSz="429768" rtl="0" eaLnBrk="1" latinLnBrk="0" hangingPunct="1">
        <a:defRPr sz="846" kern="1200">
          <a:solidFill>
            <a:schemeClr val="tx1"/>
          </a:solidFill>
          <a:latin typeface="+mn-lt"/>
          <a:ea typeface="+mn-ea"/>
          <a:cs typeface="+mn-cs"/>
        </a:defRPr>
      </a:lvl6pPr>
      <a:lvl7pPr marL="1289304" algn="l" defTabSz="429768" rtl="0" eaLnBrk="1" latinLnBrk="0" hangingPunct="1">
        <a:defRPr sz="846" kern="1200">
          <a:solidFill>
            <a:schemeClr val="tx1"/>
          </a:solidFill>
          <a:latin typeface="+mn-lt"/>
          <a:ea typeface="+mn-ea"/>
          <a:cs typeface="+mn-cs"/>
        </a:defRPr>
      </a:lvl7pPr>
      <a:lvl8pPr marL="1504188" algn="l" defTabSz="429768" rtl="0" eaLnBrk="1" latinLnBrk="0" hangingPunct="1">
        <a:defRPr sz="846" kern="1200">
          <a:solidFill>
            <a:schemeClr val="tx1"/>
          </a:solidFill>
          <a:latin typeface="+mn-lt"/>
          <a:ea typeface="+mn-ea"/>
          <a:cs typeface="+mn-cs"/>
        </a:defRPr>
      </a:lvl8pPr>
      <a:lvl9pPr marL="1719072" algn="l" defTabSz="429768" rtl="0" eaLnBrk="1" latinLnBrk="0" hangingPunct="1">
        <a:defRPr sz="8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map.gsfc.nasa.gov/universe/uni_shape.html" TargetMode="External"/><Relationship Id="rId2" Type="http://schemas.openxmlformats.org/officeDocument/2006/relationships/hyperlink" Target="https://www.space.com/34928-the-universe-is-flat-now-what.html" TargetMode="Externa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ASSINI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25" y="0"/>
            <a:ext cx="4878652" cy="4297363"/>
          </a:xfrm>
          <a:prstGeom prst="rect">
            <a:avLst/>
          </a:prstGeom>
          <a:noFill/>
          <a:ln>
            <a:noFill/>
          </a:ln>
          <a:effectLst>
            <a:softEdge rad="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WordArt 6"/>
          <p:cNvSpPr>
            <a:spLocks noChangeArrowheads="1" noChangeShapeType="1" noTextEdit="1"/>
          </p:cNvSpPr>
          <p:nvPr/>
        </p:nvSpPr>
        <p:spPr bwMode="auto">
          <a:xfrm>
            <a:off x="1484311" y="3822473"/>
            <a:ext cx="1501081" cy="20270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2025"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endParaRPr>
          </a:p>
        </p:txBody>
      </p:sp>
      <p:sp>
        <p:nvSpPr>
          <p:cNvPr id="11269" name="Text Box 8"/>
          <p:cNvSpPr txBox="1">
            <a:spLocks noChangeArrowheads="1"/>
          </p:cNvSpPr>
          <p:nvPr/>
        </p:nvSpPr>
        <p:spPr bwMode="auto">
          <a:xfrm>
            <a:off x="1635224" y="2148681"/>
            <a:ext cx="1243013" cy="17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90538">
              <a:spcBef>
                <a:spcPct val="20000"/>
              </a:spcBef>
              <a:buClr>
                <a:schemeClr val="hlink"/>
              </a:buClr>
              <a:buSzPct val="70000"/>
              <a:buFont typeface="Wingdings" panose="05000000000000000000" pitchFamily="2" charset="2"/>
              <a:buChar char="n"/>
              <a:defRPr sz="1700">
                <a:solidFill>
                  <a:schemeClr val="tx1"/>
                </a:solidFill>
                <a:latin typeface="Tahoma" panose="020B0604030504040204" pitchFamily="34" charset="0"/>
              </a:defRPr>
            </a:lvl1pPr>
            <a:lvl2pPr marL="398463" indent="-152400" defTabSz="490538">
              <a:spcBef>
                <a:spcPct val="20000"/>
              </a:spcBef>
              <a:buClr>
                <a:schemeClr val="tx1"/>
              </a:buClr>
              <a:buChar char="–"/>
              <a:defRPr sz="1500">
                <a:solidFill>
                  <a:schemeClr val="tx1"/>
                </a:solidFill>
                <a:latin typeface="Tahoma" panose="020B0604030504040204" pitchFamily="34" charset="0"/>
              </a:defRPr>
            </a:lvl2pPr>
            <a:lvl3pPr marL="614363" indent="-123825" defTabSz="490538">
              <a:spcBef>
                <a:spcPct val="20000"/>
              </a:spcBef>
              <a:buClr>
                <a:schemeClr val="hlink"/>
              </a:buClr>
              <a:buSzPct val="70000"/>
              <a:buFont typeface="Wingdings" panose="05000000000000000000" pitchFamily="2" charset="2"/>
              <a:buChar char="n"/>
              <a:defRPr sz="1300">
                <a:solidFill>
                  <a:schemeClr val="tx1"/>
                </a:solidFill>
                <a:latin typeface="Tahoma" panose="020B0604030504040204" pitchFamily="34" charset="0"/>
              </a:defRPr>
            </a:lvl3pPr>
            <a:lvl4pPr marL="858838" indent="-122238" defTabSz="490538">
              <a:spcBef>
                <a:spcPct val="20000"/>
              </a:spcBef>
              <a:buClr>
                <a:schemeClr val="tx1"/>
              </a:buClr>
              <a:buChar char="–"/>
              <a:defRPr sz="1100">
                <a:solidFill>
                  <a:schemeClr val="tx1"/>
                </a:solidFill>
                <a:latin typeface="Tahoma" panose="020B0604030504040204" pitchFamily="34" charset="0"/>
              </a:defRPr>
            </a:lvl4pPr>
            <a:lvl5pPr marL="1104900" indent="-122238" defTabSz="490538">
              <a:spcBef>
                <a:spcPct val="20000"/>
              </a:spcBef>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5pPr>
            <a:lvl6pPr marL="15621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6pPr>
            <a:lvl7pPr marL="20193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7pPr>
            <a:lvl8pPr marL="24765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8pPr>
            <a:lvl9pPr marL="29337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9pPr>
          </a:lstStyle>
          <a:p>
            <a:pPr>
              <a:spcBef>
                <a:spcPct val="50000"/>
              </a:spcBef>
              <a:buClrTx/>
              <a:buSzTx/>
              <a:buFontTx/>
              <a:buNone/>
            </a:pPr>
            <a:endParaRPr lang="en-US" altLang="en-US" sz="563" dirty="0"/>
          </a:p>
        </p:txBody>
      </p:sp>
      <p:sp>
        <p:nvSpPr>
          <p:cNvPr id="11270" name="WordArt 9"/>
          <p:cNvSpPr>
            <a:spLocks noChangeArrowheads="1" noChangeShapeType="1" noTextEdit="1"/>
          </p:cNvSpPr>
          <p:nvPr/>
        </p:nvSpPr>
        <p:spPr bwMode="auto">
          <a:xfrm>
            <a:off x="3093546" y="2063163"/>
            <a:ext cx="727876" cy="528955"/>
          </a:xfrm>
          <a:prstGeom prst="rect">
            <a:avLst/>
          </a:prstGeom>
        </p:spPr>
        <p:txBody>
          <a:bodyPr wrap="none" fromWordArt="1">
            <a:prstTxWarp prst="textCascadeUp">
              <a:avLst>
                <a:gd name="adj" fmla="val 28569"/>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pPr algn="ctr"/>
            <a:endParaRPr lang="en-US" sz="2025" kern="10" dirty="0">
              <a:ln w="9525">
                <a:round/>
                <a:headEnd/>
                <a:tailEnd/>
              </a:ln>
              <a:gradFill rotWithShape="1">
                <a:gsLst>
                  <a:gs pos="0">
                    <a:srgbClr val="FFE701"/>
                  </a:gs>
                  <a:gs pos="100000">
                    <a:srgbClr val="FE3E02"/>
                  </a:gs>
                </a:gsLst>
                <a:lin ang="5580000" scaled="1"/>
              </a:gradFill>
              <a:latin typeface="Impact" panose="020B0806030902050204" pitchFamily="34" charset="0"/>
            </a:endParaRPr>
          </a:p>
        </p:txBody>
      </p:sp>
      <p:sp>
        <p:nvSpPr>
          <p:cNvPr id="11271" name="WordArt 7"/>
          <p:cNvSpPr>
            <a:spLocks noChangeArrowheads="1" noChangeShapeType="1" noTextEdit="1"/>
          </p:cNvSpPr>
          <p:nvPr/>
        </p:nvSpPr>
        <p:spPr bwMode="auto">
          <a:xfrm>
            <a:off x="-1" y="1458116"/>
            <a:ext cx="3438447" cy="2364357"/>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2025" kern="10" dirty="0">
                <a:ln w="9525">
                  <a:round/>
                  <a:headEnd/>
                  <a:tailEnd/>
                </a:ln>
                <a:gradFill rotWithShape="0">
                  <a:gsLst>
                    <a:gs pos="0">
                      <a:srgbClr val="FFE701"/>
                    </a:gs>
                    <a:gs pos="100000">
                      <a:srgbClr val="FE3E02"/>
                    </a:gs>
                  </a:gsLst>
                  <a:lin ang="5400000" scaled="1"/>
                </a:gradFill>
                <a:latin typeface="Impact" panose="020B0806030902050204" pitchFamily="34" charset="0"/>
              </a:rPr>
              <a:t>WHAT’S THIS  </a:t>
            </a:r>
          </a:p>
          <a:p>
            <a:pPr algn="ctr"/>
            <a:r>
              <a:rPr lang="en-US" sz="2025" kern="10" dirty="0">
                <a:ln w="9525">
                  <a:round/>
                  <a:headEnd/>
                  <a:tailEnd/>
                </a:ln>
                <a:gradFill rotWithShape="0">
                  <a:gsLst>
                    <a:gs pos="0">
                      <a:srgbClr val="FFE701"/>
                    </a:gs>
                    <a:gs pos="100000">
                      <a:srgbClr val="FE3E02"/>
                    </a:gs>
                  </a:gsLst>
                  <a:lin ang="5400000" scaled="1"/>
                </a:gradFill>
                <a:latin typeface="Impact" panose="020B0806030902050204" pitchFamily="34" charset="0"/>
              </a:rPr>
              <a:t>UNIVERSE THING, </a:t>
            </a:r>
          </a:p>
          <a:p>
            <a:pPr algn="ctr"/>
            <a:r>
              <a:rPr lang="en-US" sz="2025" kern="10" dirty="0">
                <a:ln w="9525">
                  <a:round/>
                  <a:headEnd/>
                  <a:tailEnd/>
                </a:ln>
                <a:gradFill rotWithShape="0">
                  <a:gsLst>
                    <a:gs pos="0">
                      <a:srgbClr val="FFE701"/>
                    </a:gs>
                    <a:gs pos="100000">
                      <a:srgbClr val="FE3E02"/>
                    </a:gs>
                  </a:gsLst>
                  <a:lin ang="5400000" scaled="1"/>
                </a:gradFill>
                <a:latin typeface="Impact" panose="020B0806030902050204" pitchFamily="34" charset="0"/>
              </a:rPr>
              <a:t>ANYWAY ?</a:t>
            </a:r>
          </a:p>
        </p:txBody>
      </p:sp>
      <p:sp>
        <p:nvSpPr>
          <p:cNvPr id="3" name="TextBox 2">
            <a:extLst>
              <a:ext uri="{FF2B5EF4-FFF2-40B4-BE49-F238E27FC236}">
                <a16:creationId xmlns:a16="http://schemas.microsoft.com/office/drawing/2014/main" id="{C48368FF-5F8D-432A-869A-A6BBAA61541A}"/>
              </a:ext>
            </a:extLst>
          </p:cNvPr>
          <p:cNvSpPr txBox="1"/>
          <p:nvPr/>
        </p:nvSpPr>
        <p:spPr>
          <a:xfrm rot="20465578">
            <a:off x="176" y="283237"/>
            <a:ext cx="1521513" cy="954107"/>
          </a:xfrm>
          <a:prstGeom prst="rect">
            <a:avLst/>
          </a:prstGeom>
          <a:noFill/>
        </p:spPr>
        <p:txBody>
          <a:bodyPr wrap="square" rtlCol="0">
            <a:spAutoFit/>
          </a:bodyPr>
          <a:lstStyle/>
          <a:p>
            <a:r>
              <a:rPr lang="en-US" sz="2800" dirty="0">
                <a:latin typeface="Baveuse" panose="02000700000000000000" pitchFamily="2" charset="0"/>
              </a:rPr>
              <a:t>WOO           HOO ! </a:t>
            </a:r>
          </a:p>
        </p:txBody>
      </p:sp>
    </p:spTree>
    <p:extLst>
      <p:ext uri="{BB962C8B-B14F-4D97-AF65-F5344CB8AC3E}">
        <p14:creationId xmlns:p14="http://schemas.microsoft.com/office/powerpoint/2010/main" val="3717393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547924-2CC9-4BD0-96B8-F9EA73E5835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394" y="910411"/>
            <a:ext cx="3964670" cy="2446903"/>
          </a:xfrm>
          <a:prstGeom prst="rect">
            <a:avLst/>
          </a:prstGeom>
          <a:noFill/>
          <a:ln>
            <a:noFill/>
          </a:ln>
        </p:spPr>
      </p:pic>
    </p:spTree>
    <p:extLst>
      <p:ext uri="{BB962C8B-B14F-4D97-AF65-F5344CB8AC3E}">
        <p14:creationId xmlns:p14="http://schemas.microsoft.com/office/powerpoint/2010/main" val="1322460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ree.bridal-shower-themes.com/img/big-bang-theory-science_4.jpg">
            <a:extLst>
              <a:ext uri="{FF2B5EF4-FFF2-40B4-BE49-F238E27FC236}">
                <a16:creationId xmlns:a16="http://schemas.microsoft.com/office/drawing/2014/main" id="{D1FF8DC0-C875-4740-BED8-600BD029C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35" y="833386"/>
            <a:ext cx="3032710" cy="252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38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tsgc.utexas.edu/quarks/quark.gif">
            <a:extLst>
              <a:ext uri="{FF2B5EF4-FFF2-40B4-BE49-F238E27FC236}">
                <a16:creationId xmlns:a16="http://schemas.microsoft.com/office/drawing/2014/main" id="{A97370E1-F3B1-496D-8A67-A5196D330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86" y="1237633"/>
            <a:ext cx="1856595" cy="14302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FAE05A-0C42-4B37-B52A-DFFDDC272D28}"/>
              </a:ext>
            </a:extLst>
          </p:cNvPr>
          <p:cNvPicPr/>
          <p:nvPr/>
        </p:nvPicPr>
        <p:blipFill>
          <a:blip r:embed="rId3"/>
          <a:stretch>
            <a:fillRect/>
          </a:stretch>
        </p:blipFill>
        <p:spPr>
          <a:xfrm>
            <a:off x="2242889" y="1237633"/>
            <a:ext cx="1638369" cy="1584653"/>
          </a:xfrm>
          <a:prstGeom prst="rect">
            <a:avLst/>
          </a:prstGeom>
        </p:spPr>
      </p:pic>
    </p:spTree>
    <p:extLst>
      <p:ext uri="{BB962C8B-B14F-4D97-AF65-F5344CB8AC3E}">
        <p14:creationId xmlns:p14="http://schemas.microsoft.com/office/powerpoint/2010/main" val="1068598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DBF27D-CB16-41BA-868E-6BD27CD5B38B}"/>
              </a:ext>
            </a:extLst>
          </p:cNvPr>
          <p:cNvPicPr/>
          <p:nvPr/>
        </p:nvPicPr>
        <p:blipFill>
          <a:blip r:embed="rId2"/>
          <a:stretch>
            <a:fillRect/>
          </a:stretch>
        </p:blipFill>
        <p:spPr>
          <a:xfrm>
            <a:off x="134494" y="1317920"/>
            <a:ext cx="4055434" cy="1559646"/>
          </a:xfrm>
          <a:prstGeom prst="rect">
            <a:avLst/>
          </a:prstGeom>
        </p:spPr>
      </p:pic>
    </p:spTree>
    <p:extLst>
      <p:ext uri="{BB962C8B-B14F-4D97-AF65-F5344CB8AC3E}">
        <p14:creationId xmlns:p14="http://schemas.microsoft.com/office/powerpoint/2010/main" val="581730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se2.mm.bing.net/th?id=OIP.vqzUf4dFS1eFR-Gj7Q7VNQAAAA&amp;pid=Api&amp;P=0&amp;w=274&amp;h=184">
            <a:extLst>
              <a:ext uri="{FF2B5EF4-FFF2-40B4-BE49-F238E27FC236}">
                <a16:creationId xmlns:a16="http://schemas.microsoft.com/office/drawing/2014/main" id="{2B9015CD-6C55-4F03-B41C-747308BCF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668" y="1162844"/>
            <a:ext cx="1468041" cy="9858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4E79D9-4678-4375-B7DA-D81AB754D3E5}"/>
              </a:ext>
            </a:extLst>
          </p:cNvPr>
          <p:cNvSpPr txBox="1"/>
          <p:nvPr/>
        </p:nvSpPr>
        <p:spPr>
          <a:xfrm rot="20532927">
            <a:off x="134143" y="2197906"/>
            <a:ext cx="1543050" cy="248209"/>
          </a:xfrm>
          <a:prstGeom prst="rect">
            <a:avLst/>
          </a:prstGeom>
          <a:noFill/>
        </p:spPr>
        <p:txBody>
          <a:bodyPr wrap="square" rtlCol="0">
            <a:spAutoFit/>
          </a:bodyPr>
          <a:lstStyle/>
          <a:p>
            <a:r>
              <a:rPr lang="en-US" sz="1013" dirty="0"/>
              <a:t>Quarks is Quarks</a:t>
            </a:r>
          </a:p>
        </p:txBody>
      </p:sp>
      <p:pic>
        <p:nvPicPr>
          <p:cNvPr id="3" name="Picture 2">
            <a:extLst>
              <a:ext uri="{FF2B5EF4-FFF2-40B4-BE49-F238E27FC236}">
                <a16:creationId xmlns:a16="http://schemas.microsoft.com/office/drawing/2014/main" id="{87C7B904-70B6-4AB4-96E0-39B67E98C268}"/>
              </a:ext>
            </a:extLst>
          </p:cNvPr>
          <p:cNvPicPr>
            <a:picLocks noChangeAspect="1"/>
          </p:cNvPicPr>
          <p:nvPr/>
        </p:nvPicPr>
        <p:blipFill>
          <a:blip r:embed="rId3"/>
          <a:stretch>
            <a:fillRect/>
          </a:stretch>
        </p:blipFill>
        <p:spPr>
          <a:xfrm rot="458922">
            <a:off x="2196047" y="1140810"/>
            <a:ext cx="1510903" cy="851892"/>
          </a:xfrm>
          <a:prstGeom prst="rect">
            <a:avLst/>
          </a:prstGeom>
        </p:spPr>
      </p:pic>
      <p:pic>
        <p:nvPicPr>
          <p:cNvPr id="1026" name="Picture 2" descr="https://tse2.mm.bing.net/th?id=OIP.AQsEpoEoU0nFvq0l0qXWKwHaDI&amp;pid=Api&amp;P=0&amp;w=378&amp;h=161">
            <a:extLst>
              <a:ext uri="{FF2B5EF4-FFF2-40B4-BE49-F238E27FC236}">
                <a16:creationId xmlns:a16="http://schemas.microsoft.com/office/drawing/2014/main" id="{69EF4E99-FFB3-4012-94EF-70134AB51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4028">
            <a:off x="1102105" y="2276348"/>
            <a:ext cx="2025253" cy="857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3972B1-BF5A-4225-A60C-0F1E80E40983}"/>
              </a:ext>
            </a:extLst>
          </p:cNvPr>
          <p:cNvSpPr txBox="1"/>
          <p:nvPr/>
        </p:nvSpPr>
        <p:spPr>
          <a:xfrm>
            <a:off x="882935" y="1162844"/>
            <a:ext cx="642937" cy="559961"/>
          </a:xfrm>
          <a:prstGeom prst="rect">
            <a:avLst/>
          </a:prstGeom>
          <a:noFill/>
        </p:spPr>
        <p:txBody>
          <a:bodyPr wrap="square" rtlCol="0">
            <a:spAutoFit/>
          </a:bodyPr>
          <a:lstStyle/>
          <a:p>
            <a:r>
              <a:rPr lang="en-US" sz="1013" dirty="0">
                <a:solidFill>
                  <a:schemeClr val="bg1"/>
                </a:solidFill>
              </a:rPr>
              <a:t>“FLAVORS” OF QUARKS</a:t>
            </a:r>
          </a:p>
        </p:txBody>
      </p:sp>
    </p:spTree>
    <p:extLst>
      <p:ext uri="{BB962C8B-B14F-4D97-AF65-F5344CB8AC3E}">
        <p14:creationId xmlns:p14="http://schemas.microsoft.com/office/powerpoint/2010/main" val="1811708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justintymewrites.files.wordpress.com/2012/06/standard-model-physics-particles-infographic-110406g-02.jpg">
            <a:extLst>
              <a:ext uri="{FF2B5EF4-FFF2-40B4-BE49-F238E27FC236}">
                <a16:creationId xmlns:a16="http://schemas.microsoft.com/office/drawing/2014/main" id="{2F9D5EAE-83E4-45C9-861C-FE559C1AE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66" y="940048"/>
            <a:ext cx="1693186" cy="244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055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A42CC2-0A55-4457-A370-F951AD695AB9}"/>
              </a:ext>
            </a:extLst>
          </p:cNvPr>
          <p:cNvSpPr txBox="1"/>
          <p:nvPr/>
        </p:nvSpPr>
        <p:spPr>
          <a:xfrm>
            <a:off x="57873" y="2820035"/>
            <a:ext cx="4239490" cy="1477328"/>
          </a:xfrm>
          <a:prstGeom prst="rect">
            <a:avLst/>
          </a:prstGeom>
          <a:noFill/>
        </p:spPr>
        <p:txBody>
          <a:bodyPr wrap="square" rtlCol="0">
            <a:spAutoFit/>
          </a:bodyPr>
          <a:lstStyle/>
          <a:p>
            <a:pPr algn="ctr"/>
            <a:r>
              <a:rPr lang="en-US" dirty="0"/>
              <a:t>Each point of light is one of 2 trillion     galaxies with 30 to 70 billion trillion stars--- a septillion stars. That’s 1 followed by 24 zeros: 1,000,000,000,000,000,000,000,000 stars with at least that many planets.</a:t>
            </a:r>
          </a:p>
        </p:txBody>
      </p:sp>
      <p:pic>
        <p:nvPicPr>
          <p:cNvPr id="3" name="Picture 2">
            <a:extLst>
              <a:ext uri="{FF2B5EF4-FFF2-40B4-BE49-F238E27FC236}">
                <a16:creationId xmlns:a16="http://schemas.microsoft.com/office/drawing/2014/main" id="{A8A70EA6-F277-4A96-B1D7-BFA3EBBB33C7}"/>
              </a:ext>
            </a:extLst>
          </p:cNvPr>
          <p:cNvPicPr>
            <a:picLocks noChangeAspect="1"/>
          </p:cNvPicPr>
          <p:nvPr/>
        </p:nvPicPr>
        <p:blipFill>
          <a:blip r:embed="rId2"/>
          <a:stretch>
            <a:fillRect/>
          </a:stretch>
        </p:blipFill>
        <p:spPr>
          <a:xfrm>
            <a:off x="-551727" y="-125527"/>
            <a:ext cx="5236554" cy="2945562"/>
          </a:xfrm>
          <a:prstGeom prst="rect">
            <a:avLst/>
          </a:prstGeom>
        </p:spPr>
      </p:pic>
    </p:spTree>
    <p:extLst>
      <p:ext uri="{BB962C8B-B14F-4D97-AF65-F5344CB8AC3E}">
        <p14:creationId xmlns:p14="http://schemas.microsoft.com/office/powerpoint/2010/main" val="1102721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ASSINI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89" y="940048"/>
            <a:ext cx="3157540" cy="241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WordArt 6"/>
          <p:cNvSpPr>
            <a:spLocks noChangeArrowheads="1" noChangeShapeType="1" noTextEdit="1"/>
          </p:cNvSpPr>
          <p:nvPr/>
        </p:nvSpPr>
        <p:spPr bwMode="auto">
          <a:xfrm>
            <a:off x="1506190" y="2888506"/>
            <a:ext cx="1501081" cy="20270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2025"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endParaRPr>
          </a:p>
        </p:txBody>
      </p:sp>
      <p:sp>
        <p:nvSpPr>
          <p:cNvPr id="11269" name="Text Box 8"/>
          <p:cNvSpPr txBox="1">
            <a:spLocks noChangeArrowheads="1"/>
          </p:cNvSpPr>
          <p:nvPr/>
        </p:nvSpPr>
        <p:spPr bwMode="auto">
          <a:xfrm>
            <a:off x="1506190" y="2106266"/>
            <a:ext cx="1243013" cy="17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90538">
              <a:spcBef>
                <a:spcPct val="20000"/>
              </a:spcBef>
              <a:buClr>
                <a:schemeClr val="hlink"/>
              </a:buClr>
              <a:buSzPct val="70000"/>
              <a:buFont typeface="Wingdings" panose="05000000000000000000" pitchFamily="2" charset="2"/>
              <a:buChar char="n"/>
              <a:defRPr sz="1700">
                <a:solidFill>
                  <a:schemeClr val="tx1"/>
                </a:solidFill>
                <a:latin typeface="Tahoma" panose="020B0604030504040204" pitchFamily="34" charset="0"/>
              </a:defRPr>
            </a:lvl1pPr>
            <a:lvl2pPr marL="398463" indent="-152400" defTabSz="490538">
              <a:spcBef>
                <a:spcPct val="20000"/>
              </a:spcBef>
              <a:buClr>
                <a:schemeClr val="tx1"/>
              </a:buClr>
              <a:buChar char="–"/>
              <a:defRPr sz="1500">
                <a:solidFill>
                  <a:schemeClr val="tx1"/>
                </a:solidFill>
                <a:latin typeface="Tahoma" panose="020B0604030504040204" pitchFamily="34" charset="0"/>
              </a:defRPr>
            </a:lvl2pPr>
            <a:lvl3pPr marL="614363" indent="-123825" defTabSz="490538">
              <a:spcBef>
                <a:spcPct val="20000"/>
              </a:spcBef>
              <a:buClr>
                <a:schemeClr val="hlink"/>
              </a:buClr>
              <a:buSzPct val="70000"/>
              <a:buFont typeface="Wingdings" panose="05000000000000000000" pitchFamily="2" charset="2"/>
              <a:buChar char="n"/>
              <a:defRPr sz="1300">
                <a:solidFill>
                  <a:schemeClr val="tx1"/>
                </a:solidFill>
                <a:latin typeface="Tahoma" panose="020B0604030504040204" pitchFamily="34" charset="0"/>
              </a:defRPr>
            </a:lvl3pPr>
            <a:lvl4pPr marL="858838" indent="-122238" defTabSz="490538">
              <a:spcBef>
                <a:spcPct val="20000"/>
              </a:spcBef>
              <a:buClr>
                <a:schemeClr val="tx1"/>
              </a:buClr>
              <a:buChar char="–"/>
              <a:defRPr sz="1100">
                <a:solidFill>
                  <a:schemeClr val="tx1"/>
                </a:solidFill>
                <a:latin typeface="Tahoma" panose="020B0604030504040204" pitchFamily="34" charset="0"/>
              </a:defRPr>
            </a:lvl4pPr>
            <a:lvl5pPr marL="1104900" indent="-122238" defTabSz="490538">
              <a:spcBef>
                <a:spcPct val="20000"/>
              </a:spcBef>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5pPr>
            <a:lvl6pPr marL="15621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6pPr>
            <a:lvl7pPr marL="20193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7pPr>
            <a:lvl8pPr marL="24765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8pPr>
            <a:lvl9pPr marL="29337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9pPr>
          </a:lstStyle>
          <a:p>
            <a:pPr>
              <a:spcBef>
                <a:spcPct val="50000"/>
              </a:spcBef>
              <a:buClrTx/>
              <a:buSzTx/>
              <a:buFontTx/>
              <a:buNone/>
            </a:pPr>
            <a:endParaRPr lang="en-US" altLang="en-US" sz="563" dirty="0"/>
          </a:p>
        </p:txBody>
      </p:sp>
      <p:sp>
        <p:nvSpPr>
          <p:cNvPr id="11270" name="WordArt 9"/>
          <p:cNvSpPr>
            <a:spLocks noChangeArrowheads="1" noChangeShapeType="1" noTextEdit="1"/>
          </p:cNvSpPr>
          <p:nvPr/>
        </p:nvSpPr>
        <p:spPr bwMode="auto">
          <a:xfrm>
            <a:off x="2256731" y="2229623"/>
            <a:ext cx="727876" cy="528955"/>
          </a:xfrm>
          <a:prstGeom prst="rect">
            <a:avLst/>
          </a:prstGeom>
        </p:spPr>
        <p:txBody>
          <a:bodyPr wrap="none" fromWordArt="1">
            <a:prstTxWarp prst="textCascadeUp">
              <a:avLst>
                <a:gd name="adj" fmla="val 28569"/>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pPr algn="ctr"/>
            <a:endParaRPr lang="en-US" sz="2025" kern="10" dirty="0">
              <a:ln w="9525">
                <a:round/>
                <a:headEnd/>
                <a:tailEnd/>
              </a:ln>
              <a:gradFill rotWithShape="1">
                <a:gsLst>
                  <a:gs pos="0">
                    <a:srgbClr val="FFE701"/>
                  </a:gs>
                  <a:gs pos="100000">
                    <a:srgbClr val="FE3E02"/>
                  </a:gs>
                </a:gsLst>
                <a:lin ang="5580000" scaled="1"/>
              </a:gradFill>
              <a:latin typeface="Impact" panose="020B0806030902050204" pitchFamily="34" charset="0"/>
            </a:endParaRPr>
          </a:p>
        </p:txBody>
      </p:sp>
      <p:sp>
        <p:nvSpPr>
          <p:cNvPr id="11271" name="WordArt 7"/>
          <p:cNvSpPr>
            <a:spLocks noChangeArrowheads="1" noChangeShapeType="1" noTextEdit="1"/>
          </p:cNvSpPr>
          <p:nvPr/>
        </p:nvSpPr>
        <p:spPr bwMode="auto">
          <a:xfrm>
            <a:off x="706289" y="1600492"/>
            <a:ext cx="2303829" cy="166452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2025" kern="10" dirty="0">
                <a:ln w="9525">
                  <a:round/>
                  <a:headEnd/>
                  <a:tailEnd/>
                </a:ln>
                <a:gradFill rotWithShape="0">
                  <a:gsLst>
                    <a:gs pos="0">
                      <a:srgbClr val="FFE701"/>
                    </a:gs>
                    <a:gs pos="100000">
                      <a:srgbClr val="FE3E02"/>
                    </a:gs>
                  </a:gsLst>
                  <a:lin ang="5400000" scaled="1"/>
                </a:gradFill>
                <a:latin typeface="Impact" panose="020B0806030902050204" pitchFamily="34" charset="0"/>
              </a:rPr>
              <a:t>BUT THAT’S ONLY 5% </a:t>
            </a:r>
          </a:p>
          <a:p>
            <a:pPr algn="ctr"/>
            <a:r>
              <a:rPr lang="en-US" sz="2025" kern="10" dirty="0">
                <a:ln w="9525">
                  <a:round/>
                  <a:headEnd/>
                  <a:tailEnd/>
                </a:ln>
                <a:gradFill rotWithShape="0">
                  <a:gsLst>
                    <a:gs pos="0">
                      <a:srgbClr val="FFE701"/>
                    </a:gs>
                    <a:gs pos="100000">
                      <a:srgbClr val="FE3E02"/>
                    </a:gs>
                  </a:gsLst>
                  <a:lin ang="5400000" scaled="1"/>
                </a:gradFill>
                <a:latin typeface="Impact" panose="020B0806030902050204" pitchFamily="34" charset="0"/>
              </a:rPr>
              <a:t>OF THE UNIVERSE</a:t>
            </a:r>
          </a:p>
        </p:txBody>
      </p:sp>
    </p:spTree>
    <p:extLst>
      <p:ext uri="{BB962C8B-B14F-4D97-AF65-F5344CB8AC3E}">
        <p14:creationId xmlns:p14="http://schemas.microsoft.com/office/powerpoint/2010/main" val="115720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3194F-BC7C-43C5-8443-75AB57F5B9FF}"/>
              </a:ext>
            </a:extLst>
          </p:cNvPr>
          <p:cNvPicPr>
            <a:picLocks noChangeAspect="1"/>
          </p:cNvPicPr>
          <p:nvPr/>
        </p:nvPicPr>
        <p:blipFill>
          <a:blip r:embed="rId2"/>
          <a:stretch>
            <a:fillRect/>
          </a:stretch>
        </p:blipFill>
        <p:spPr>
          <a:xfrm>
            <a:off x="827263" y="0"/>
            <a:ext cx="2984976" cy="9478447"/>
          </a:xfrm>
          <a:prstGeom prst="rect">
            <a:avLst/>
          </a:prstGeom>
        </p:spPr>
      </p:pic>
    </p:spTree>
    <p:extLst>
      <p:ext uri="{BB962C8B-B14F-4D97-AF65-F5344CB8AC3E}">
        <p14:creationId xmlns:p14="http://schemas.microsoft.com/office/powerpoint/2010/main" val="2895219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1013B6-DF0B-420E-99C4-E638FFC54079}"/>
              </a:ext>
            </a:extLst>
          </p:cNvPr>
          <p:cNvPicPr>
            <a:picLocks noChangeAspect="1"/>
          </p:cNvPicPr>
          <p:nvPr/>
        </p:nvPicPr>
        <p:blipFill>
          <a:blip r:embed="rId2"/>
          <a:stretch>
            <a:fillRect/>
          </a:stretch>
        </p:blipFill>
        <p:spPr>
          <a:xfrm>
            <a:off x="788655" y="-4672109"/>
            <a:ext cx="2880234" cy="9176852"/>
          </a:xfrm>
          <a:prstGeom prst="rect">
            <a:avLst/>
          </a:prstGeom>
        </p:spPr>
      </p:pic>
    </p:spTree>
    <p:extLst>
      <p:ext uri="{BB962C8B-B14F-4D97-AF65-F5344CB8AC3E}">
        <p14:creationId xmlns:p14="http://schemas.microsoft.com/office/powerpoint/2010/main" val="68476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54EC6F-A8AA-4050-B73B-53028D1798EF}"/>
              </a:ext>
            </a:extLst>
          </p:cNvPr>
          <p:cNvSpPr txBox="1"/>
          <p:nvPr/>
        </p:nvSpPr>
        <p:spPr>
          <a:xfrm>
            <a:off x="-1" y="455250"/>
            <a:ext cx="4297363" cy="3785652"/>
          </a:xfrm>
          <a:prstGeom prst="rect">
            <a:avLst/>
          </a:prstGeom>
          <a:noFill/>
        </p:spPr>
        <p:txBody>
          <a:bodyPr wrap="square" rtlCol="0">
            <a:spAutoFit/>
          </a:bodyPr>
          <a:lstStyle/>
          <a:p>
            <a:pPr algn="ctr"/>
            <a:r>
              <a:rPr lang="en-US" sz="1200" dirty="0">
                <a:latin typeface="Baveuse" panose="02000700000000000000" pitchFamily="2" charset="0"/>
              </a:rPr>
              <a:t>REFERENCES</a:t>
            </a:r>
          </a:p>
          <a:p>
            <a:pPr algn="ctr"/>
            <a:endParaRPr lang="en-US" sz="1200" dirty="0">
              <a:latin typeface="Baveuse" panose="02000700000000000000" pitchFamily="2" charset="0"/>
            </a:endParaRPr>
          </a:p>
          <a:p>
            <a:r>
              <a:rPr lang="en-US" sz="1200" dirty="0">
                <a:latin typeface="Bahnschrift Condensed" panose="020B0502040204020203" pitchFamily="34" charset="0"/>
              </a:rPr>
              <a:t>“What is Dark Matter?”   				                   Space.com                                                                                                                                                                               </a:t>
            </a:r>
          </a:p>
          <a:p>
            <a:r>
              <a:rPr lang="en-US" sz="1200" dirty="0">
                <a:latin typeface="Bahnschrift Condensed" panose="020B0502040204020203" pitchFamily="34" charset="0"/>
              </a:rPr>
              <a:t>“Where’s the Edge of the Universe?”            	                             Astronomy.com                                                                                  “Cosmology:  Uncovering the Story of the Universe?”                         Live Science                                                               “How will the Universe End?”      			                     Live Science</a:t>
            </a:r>
          </a:p>
          <a:p>
            <a:r>
              <a:rPr lang="en-US" sz="1200" dirty="0">
                <a:latin typeface="Bahnschrift Condensed" panose="020B0502040204020203" pitchFamily="34" charset="0"/>
              </a:rPr>
              <a:t>“THE LAMDA COLD DARK MATTER MODEL of Cosmology?                                  NASA</a:t>
            </a:r>
          </a:p>
          <a:p>
            <a:r>
              <a:rPr lang="en-US" sz="1200" dirty="0">
                <a:latin typeface="Bahnschrift Condensed" panose="020B0502040204020203" pitchFamily="34" charset="0"/>
              </a:rPr>
              <a:t> “Physicists Think We Might Have a New, Exciting Dark Matter Candidate” 						                   Science Alert</a:t>
            </a:r>
          </a:p>
          <a:p>
            <a:r>
              <a:rPr lang="en-US" sz="1200" dirty="0">
                <a:latin typeface="Bahnschrift Condensed" panose="020B0502040204020203" pitchFamily="34" charset="0"/>
              </a:rPr>
              <a:t>“What is the Shape of the Universe?”		                        Space.com</a:t>
            </a:r>
          </a:p>
          <a:p>
            <a:r>
              <a:rPr lang="en-US" sz="1200" dirty="0">
                <a:latin typeface="Bahnschrift Condensed" panose="020B0502040204020203" pitchFamily="34" charset="0"/>
              </a:rPr>
              <a:t>“This Cosmologist Knows How It’s All Going to End”                      Quanta magazine </a:t>
            </a:r>
          </a:p>
          <a:p>
            <a:r>
              <a:rPr lang="en-US" sz="1200" dirty="0">
                <a:latin typeface="Bahnschrift Condensed" panose="020B0502040204020203" pitchFamily="34" charset="0"/>
              </a:rPr>
              <a:t>“A Brief History of Time”                                                                  Stephen Hawking  </a:t>
            </a:r>
          </a:p>
          <a:p>
            <a:r>
              <a:rPr lang="en-US" sz="1200" dirty="0">
                <a:latin typeface="Bahnschrift Condensed" panose="020B0502040204020203" pitchFamily="34" charset="0"/>
              </a:rPr>
              <a:t>“How will the Universe end, and will anything survive?”                         BBC Earth</a:t>
            </a:r>
          </a:p>
          <a:p>
            <a:r>
              <a:rPr lang="en-US" sz="1200" dirty="0">
                <a:latin typeface="Bahnschrift Condensed" panose="020B0502040204020203" pitchFamily="34" charset="0"/>
              </a:rPr>
              <a:t>“Four Ways That Our Universe Might End, According to Science”      Futurism Mag</a:t>
            </a:r>
          </a:p>
          <a:p>
            <a:r>
              <a:rPr lang="en-US" sz="1200" dirty="0">
                <a:latin typeface="Bahnschrift Condensed" panose="020B0502040204020203" pitchFamily="34" charset="0"/>
              </a:rPr>
              <a:t>“Scientist Describes When and How the Universe Will Die a Sad and Lonely Death”</a:t>
            </a:r>
          </a:p>
          <a:p>
            <a:r>
              <a:rPr lang="en-US" sz="1200" dirty="0">
                <a:latin typeface="Bahnschrift Condensed" panose="020B0502040204020203" pitchFamily="34" charset="0"/>
              </a:rPr>
              <a:t>					                         Mysterious Universe</a:t>
            </a:r>
          </a:p>
          <a:p>
            <a:r>
              <a:rPr lang="en-US" sz="1200" dirty="0">
                <a:latin typeface="Bahnschrift Condensed" panose="020B0502040204020203" pitchFamily="34" charset="0"/>
              </a:rPr>
              <a:t>“Sad! This Is When the Universe Will Truly End”                         Popular Mechanics</a:t>
            </a:r>
          </a:p>
          <a:p>
            <a:r>
              <a:rPr lang="en-US" sz="1200" dirty="0">
                <a:latin typeface="Bahnschrift Condensed" panose="020B0502040204020203" pitchFamily="34" charset="0"/>
              </a:rPr>
              <a:t>“The Big Freeze: How the universe will end”                                              Big Think                       </a:t>
            </a:r>
          </a:p>
          <a:p>
            <a:r>
              <a:rPr lang="en-US" sz="1200" dirty="0">
                <a:latin typeface="Bahnschrift Condensed" panose="020B0502040204020203" pitchFamily="34" charset="0"/>
              </a:rPr>
              <a:t>                  </a:t>
            </a:r>
          </a:p>
          <a:p>
            <a:endParaRPr lang="en-US" sz="1200" dirty="0">
              <a:latin typeface="Agency FB" panose="020B0503020202020204" pitchFamily="34" charset="0"/>
            </a:endParaRPr>
          </a:p>
        </p:txBody>
      </p:sp>
    </p:spTree>
    <p:extLst>
      <p:ext uri="{BB962C8B-B14F-4D97-AF65-F5344CB8AC3E}">
        <p14:creationId xmlns:p14="http://schemas.microsoft.com/office/powerpoint/2010/main" val="3122529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D1D46-BE11-447C-B9C1-9A104641AD6E}"/>
              </a:ext>
            </a:extLst>
          </p:cNvPr>
          <p:cNvPicPr>
            <a:picLocks noChangeAspect="1"/>
          </p:cNvPicPr>
          <p:nvPr/>
        </p:nvPicPr>
        <p:blipFill>
          <a:blip r:embed="rId2"/>
          <a:stretch>
            <a:fillRect/>
          </a:stretch>
        </p:blipFill>
        <p:spPr>
          <a:xfrm>
            <a:off x="121585" y="1595540"/>
            <a:ext cx="4054191" cy="1560711"/>
          </a:xfrm>
          <a:prstGeom prst="rect">
            <a:avLst/>
          </a:prstGeom>
        </p:spPr>
      </p:pic>
      <p:sp>
        <p:nvSpPr>
          <p:cNvPr id="3" name="TextBox 2">
            <a:extLst>
              <a:ext uri="{FF2B5EF4-FFF2-40B4-BE49-F238E27FC236}">
                <a16:creationId xmlns:a16="http://schemas.microsoft.com/office/drawing/2014/main" id="{9585104E-A257-42E6-8E3A-2A2A83A61385}"/>
              </a:ext>
            </a:extLst>
          </p:cNvPr>
          <p:cNvSpPr txBox="1"/>
          <p:nvPr/>
        </p:nvSpPr>
        <p:spPr>
          <a:xfrm>
            <a:off x="914400" y="857013"/>
            <a:ext cx="2360815" cy="369332"/>
          </a:xfrm>
          <a:prstGeom prst="rect">
            <a:avLst/>
          </a:prstGeom>
          <a:noFill/>
        </p:spPr>
        <p:txBody>
          <a:bodyPr wrap="square" rtlCol="0">
            <a:spAutoFit/>
          </a:bodyPr>
          <a:lstStyle/>
          <a:p>
            <a:r>
              <a:rPr lang="en-US" dirty="0"/>
              <a:t>Remember the Quark?</a:t>
            </a:r>
          </a:p>
        </p:txBody>
      </p:sp>
    </p:spTree>
    <p:extLst>
      <p:ext uri="{BB962C8B-B14F-4D97-AF65-F5344CB8AC3E}">
        <p14:creationId xmlns:p14="http://schemas.microsoft.com/office/powerpoint/2010/main" val="830597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9EFD9-98D0-432F-9FDC-99F8668DDC37}"/>
              </a:ext>
            </a:extLst>
          </p:cNvPr>
          <p:cNvPicPr>
            <a:picLocks noChangeAspect="1"/>
          </p:cNvPicPr>
          <p:nvPr/>
        </p:nvPicPr>
        <p:blipFill>
          <a:blip r:embed="rId2"/>
          <a:stretch>
            <a:fillRect/>
          </a:stretch>
        </p:blipFill>
        <p:spPr>
          <a:xfrm>
            <a:off x="-1" y="1151611"/>
            <a:ext cx="4297363" cy="3080336"/>
          </a:xfrm>
          <a:prstGeom prst="rect">
            <a:avLst/>
          </a:prstGeom>
        </p:spPr>
      </p:pic>
      <p:sp>
        <p:nvSpPr>
          <p:cNvPr id="6" name="TextBox 5">
            <a:extLst>
              <a:ext uri="{FF2B5EF4-FFF2-40B4-BE49-F238E27FC236}">
                <a16:creationId xmlns:a16="http://schemas.microsoft.com/office/drawing/2014/main" id="{5C3FC7AC-B354-40CB-BD28-4DE347A76604}"/>
              </a:ext>
            </a:extLst>
          </p:cNvPr>
          <p:cNvSpPr txBox="1"/>
          <p:nvPr/>
        </p:nvSpPr>
        <p:spPr>
          <a:xfrm>
            <a:off x="641305" y="343593"/>
            <a:ext cx="3014749" cy="646331"/>
          </a:xfrm>
          <a:prstGeom prst="rect">
            <a:avLst/>
          </a:prstGeom>
          <a:noFill/>
        </p:spPr>
        <p:txBody>
          <a:bodyPr wrap="square" rtlCol="0">
            <a:spAutoFit/>
          </a:bodyPr>
          <a:lstStyle/>
          <a:p>
            <a:pPr algn="ctr"/>
            <a:r>
              <a:rPr lang="en-US" dirty="0"/>
              <a:t>Coming Attractions:                         The d-star hexaquark</a:t>
            </a:r>
          </a:p>
        </p:txBody>
      </p:sp>
    </p:spTree>
    <p:extLst>
      <p:ext uri="{BB962C8B-B14F-4D97-AF65-F5344CB8AC3E}">
        <p14:creationId xmlns:p14="http://schemas.microsoft.com/office/powerpoint/2010/main" val="1797141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6E29D-07C2-4019-AFB9-DE3E5B507678}"/>
              </a:ext>
            </a:extLst>
          </p:cNvPr>
          <p:cNvSpPr txBox="1"/>
          <p:nvPr/>
        </p:nvSpPr>
        <p:spPr>
          <a:xfrm>
            <a:off x="155170" y="277091"/>
            <a:ext cx="4100945" cy="3416320"/>
          </a:xfrm>
          <a:prstGeom prst="rect">
            <a:avLst/>
          </a:prstGeom>
          <a:noFill/>
        </p:spPr>
        <p:txBody>
          <a:bodyPr wrap="square" rtlCol="0">
            <a:spAutoFit/>
          </a:bodyPr>
          <a:lstStyle/>
          <a:p>
            <a:pPr algn="ctr"/>
            <a:r>
              <a:rPr lang="en-US" dirty="0"/>
              <a:t>There is a brand new particle proposed   (a good guess) for Dark Matter.</a:t>
            </a:r>
          </a:p>
          <a:p>
            <a:pPr algn="ctr"/>
            <a:r>
              <a:rPr lang="en-US" dirty="0"/>
              <a:t>It is the d-star hexaquark.</a:t>
            </a:r>
          </a:p>
          <a:p>
            <a:pPr algn="ctr"/>
            <a:r>
              <a:rPr lang="en-US" dirty="0"/>
              <a:t>“The particle is composed of six quarks---the fundamental particles that usually combine in threes to make up protons and neutrons.</a:t>
            </a:r>
          </a:p>
          <a:p>
            <a:pPr algn="ctr"/>
            <a:r>
              <a:rPr lang="en-US" dirty="0"/>
              <a:t>Importantly, the 6 quarks in a d-star result in a boson particle, which means that when many d-stars are present they can combine together in very different ways…” </a:t>
            </a:r>
          </a:p>
        </p:txBody>
      </p:sp>
    </p:spTree>
    <p:extLst>
      <p:ext uri="{BB962C8B-B14F-4D97-AF65-F5344CB8AC3E}">
        <p14:creationId xmlns:p14="http://schemas.microsoft.com/office/powerpoint/2010/main" val="2645006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3C6857-0B9B-49D2-A622-626E74A851EA}"/>
              </a:ext>
            </a:extLst>
          </p:cNvPr>
          <p:cNvSpPr txBox="1"/>
          <p:nvPr/>
        </p:nvSpPr>
        <p:spPr>
          <a:xfrm>
            <a:off x="66502" y="127462"/>
            <a:ext cx="4189614" cy="4247317"/>
          </a:xfrm>
          <a:prstGeom prst="rect">
            <a:avLst/>
          </a:prstGeom>
          <a:noFill/>
        </p:spPr>
        <p:txBody>
          <a:bodyPr wrap="square" rtlCol="0">
            <a:spAutoFit/>
          </a:bodyPr>
          <a:lstStyle/>
          <a:p>
            <a:r>
              <a:rPr lang="en-US" sz="1400" dirty="0"/>
              <a:t>D-star hexaquarks are interesting because they're bosons, a type of particle that obeys Bose-Einstein statistics, a framework for describing how particles behave. In this case, it means that collection of d-star hexaquarks can form something called a Bose-Einstein condensate.</a:t>
            </a:r>
          </a:p>
          <a:p>
            <a:endParaRPr lang="en-US" sz="1400" dirty="0"/>
          </a:p>
          <a:p>
            <a:r>
              <a:rPr lang="en-US" sz="1400" dirty="0"/>
              <a:t>Also known as the fifth state of matter, these condensates form when a low-density gas of bosons is cooled to just above absolute zero. At that stage, the atoms in the gas go from their regular wiggling and jiggling to quite still - the lowest quantum state possible.</a:t>
            </a:r>
          </a:p>
          <a:p>
            <a:endParaRPr lang="en-US" sz="1400" dirty="0"/>
          </a:p>
          <a:p>
            <a:r>
              <a:rPr lang="en-US" sz="1400" dirty="0"/>
              <a:t>If such a gas of d-star hexaquarks was floating around in the early Universe as it cooled in the wake of the Big Bang, according to the team's modelling, it could come together to form Bose-Einstein condensates. And those condensates could be what we now call dark matter</a:t>
            </a:r>
            <a:r>
              <a:rPr lang="en-US" dirty="0"/>
              <a:t>.</a:t>
            </a:r>
          </a:p>
        </p:txBody>
      </p:sp>
    </p:spTree>
    <p:extLst>
      <p:ext uri="{BB962C8B-B14F-4D97-AF65-F5344CB8AC3E}">
        <p14:creationId xmlns:p14="http://schemas.microsoft.com/office/powerpoint/2010/main" val="1857001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A8DC38-C10B-441B-923B-AD3648EC58D9}"/>
              </a:ext>
            </a:extLst>
          </p:cNvPr>
          <p:cNvPicPr>
            <a:picLocks noChangeAspect="1"/>
          </p:cNvPicPr>
          <p:nvPr/>
        </p:nvPicPr>
        <p:blipFill>
          <a:blip r:embed="rId2"/>
          <a:stretch>
            <a:fillRect/>
          </a:stretch>
        </p:blipFill>
        <p:spPr>
          <a:xfrm>
            <a:off x="296581" y="319159"/>
            <a:ext cx="3840796" cy="3840796"/>
          </a:xfrm>
          <a:prstGeom prst="rect">
            <a:avLst/>
          </a:prstGeom>
        </p:spPr>
      </p:pic>
    </p:spTree>
    <p:extLst>
      <p:ext uri="{BB962C8B-B14F-4D97-AF65-F5344CB8AC3E}">
        <p14:creationId xmlns:p14="http://schemas.microsoft.com/office/powerpoint/2010/main" val="1013509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1CF56187-5F6A-4356-8B19-6376FD73297B}"/>
              </a:ext>
            </a:extLst>
          </p:cNvPr>
          <p:cNvSpPr/>
          <p:nvPr/>
        </p:nvSpPr>
        <p:spPr>
          <a:xfrm>
            <a:off x="92615" y="1225303"/>
            <a:ext cx="1767105" cy="1755992"/>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5" dirty="0"/>
          </a:p>
        </p:txBody>
      </p:sp>
      <p:sp>
        <p:nvSpPr>
          <p:cNvPr id="3" name="TextBox 2">
            <a:extLst>
              <a:ext uri="{FF2B5EF4-FFF2-40B4-BE49-F238E27FC236}">
                <a16:creationId xmlns:a16="http://schemas.microsoft.com/office/drawing/2014/main" id="{87A17CE9-A2A5-429C-BD52-807FCC82F442}"/>
              </a:ext>
            </a:extLst>
          </p:cNvPr>
          <p:cNvSpPr txBox="1"/>
          <p:nvPr/>
        </p:nvSpPr>
        <p:spPr>
          <a:xfrm rot="20690461">
            <a:off x="385280" y="1762225"/>
            <a:ext cx="1100273" cy="569643"/>
          </a:xfrm>
          <a:prstGeom prst="rect">
            <a:avLst/>
          </a:prstGeom>
          <a:noFill/>
        </p:spPr>
        <p:txBody>
          <a:bodyPr wrap="square" rtlCol="0">
            <a:spAutoFit/>
          </a:bodyPr>
          <a:lstStyle/>
          <a:p>
            <a:pPr algn="ctr"/>
            <a:r>
              <a:rPr lang="en-US" sz="1551" dirty="0">
                <a:solidFill>
                  <a:srgbClr val="FF0000"/>
                </a:solidFill>
                <a:latin typeface="Baveuse" panose="02000700000000000000" pitchFamily="2" charset="0"/>
              </a:rPr>
              <a:t>Big Bang</a:t>
            </a:r>
          </a:p>
        </p:txBody>
      </p:sp>
      <p:sp>
        <p:nvSpPr>
          <p:cNvPr id="4" name="TextBox 3">
            <a:extLst>
              <a:ext uri="{FF2B5EF4-FFF2-40B4-BE49-F238E27FC236}">
                <a16:creationId xmlns:a16="http://schemas.microsoft.com/office/drawing/2014/main" id="{43EC6525-87B8-4A56-A163-5C1F85936996}"/>
              </a:ext>
            </a:extLst>
          </p:cNvPr>
          <p:cNvSpPr txBox="1"/>
          <p:nvPr/>
        </p:nvSpPr>
        <p:spPr>
          <a:xfrm>
            <a:off x="1767106" y="646537"/>
            <a:ext cx="2530257" cy="3416320"/>
          </a:xfrm>
          <a:prstGeom prst="rect">
            <a:avLst/>
          </a:prstGeom>
          <a:noFill/>
        </p:spPr>
        <p:txBody>
          <a:bodyPr wrap="square" rtlCol="0">
            <a:spAutoFit/>
          </a:bodyPr>
          <a:lstStyle/>
          <a:p>
            <a:r>
              <a:rPr lang="en-US" sz="1200" dirty="0"/>
              <a:t>The Big Bang gave the Universe a big push.</a:t>
            </a:r>
          </a:p>
          <a:p>
            <a:endParaRPr lang="en-US" sz="1200" dirty="0"/>
          </a:p>
          <a:p>
            <a:r>
              <a:rPr lang="en-US" sz="1200" dirty="0"/>
              <a:t>BANG, it’s over. </a:t>
            </a:r>
          </a:p>
          <a:p>
            <a:endParaRPr lang="en-US" sz="1200" dirty="0"/>
          </a:p>
          <a:p>
            <a:r>
              <a:rPr lang="en-US" sz="1200" dirty="0"/>
              <a:t>So then the Universe should have slowed down because of Gravity,</a:t>
            </a:r>
          </a:p>
          <a:p>
            <a:endParaRPr lang="en-US" sz="1200" dirty="0"/>
          </a:p>
          <a:p>
            <a:r>
              <a:rPr lang="en-US" sz="1200" dirty="0"/>
              <a:t>BUT the EXPANSION OF THE UNIVERSE DIDN’T SLOW DOWN.</a:t>
            </a:r>
            <a:br>
              <a:rPr lang="en-US" sz="1200" dirty="0"/>
            </a:br>
            <a:endParaRPr lang="en-US" sz="1200" dirty="0"/>
          </a:p>
          <a:p>
            <a:r>
              <a:rPr lang="en-US" sz="1200" dirty="0"/>
              <a:t>The Universe’s expanded apart </a:t>
            </a:r>
            <a:r>
              <a:rPr lang="en-US" sz="1200" b="1" i="1" u="sng" dirty="0"/>
              <a:t>EVEN FASTER</a:t>
            </a:r>
            <a:r>
              <a:rPr lang="en-US" sz="1200" dirty="0"/>
              <a:t>.   WHA ?????</a:t>
            </a:r>
          </a:p>
          <a:p>
            <a:endParaRPr lang="en-US" sz="1200" dirty="0"/>
          </a:p>
          <a:p>
            <a:r>
              <a:rPr lang="en-US" sz="1200" dirty="0"/>
              <a:t>Scientists  named the FORCE that was making the Universe SPEED UP</a:t>
            </a:r>
          </a:p>
          <a:p>
            <a:endParaRPr lang="en-US" sz="1200" dirty="0"/>
          </a:p>
          <a:p>
            <a:r>
              <a:rPr lang="en-US" sz="1200" dirty="0"/>
              <a:t> </a:t>
            </a:r>
            <a:r>
              <a:rPr lang="en-US" sz="1200" dirty="0">
                <a:latin typeface="Baveuse" panose="02000700000000000000" pitchFamily="2" charset="0"/>
              </a:rPr>
              <a:t>“DARK ENERGY”.</a:t>
            </a:r>
          </a:p>
        </p:txBody>
      </p:sp>
      <p:sp>
        <p:nvSpPr>
          <p:cNvPr id="5" name="TextBox 4">
            <a:extLst>
              <a:ext uri="{FF2B5EF4-FFF2-40B4-BE49-F238E27FC236}">
                <a16:creationId xmlns:a16="http://schemas.microsoft.com/office/drawing/2014/main" id="{ACA4DD93-5E23-4CC6-B409-6F74577664DD}"/>
              </a:ext>
            </a:extLst>
          </p:cNvPr>
          <p:cNvSpPr txBox="1"/>
          <p:nvPr/>
        </p:nvSpPr>
        <p:spPr>
          <a:xfrm rot="20725095">
            <a:off x="355643" y="1119331"/>
            <a:ext cx="933566" cy="190052"/>
          </a:xfrm>
          <a:prstGeom prst="rect">
            <a:avLst/>
          </a:prstGeom>
          <a:noFill/>
        </p:spPr>
        <p:txBody>
          <a:bodyPr wrap="square" rtlCol="0">
            <a:spAutoFit/>
          </a:bodyPr>
          <a:lstStyle/>
          <a:p>
            <a:r>
              <a:rPr lang="en-US" sz="635" dirty="0">
                <a:latin typeface="Baveuse" panose="02000700000000000000" pitchFamily="2" charset="0"/>
              </a:rPr>
              <a:t>WOO HOO !!!</a:t>
            </a:r>
          </a:p>
        </p:txBody>
      </p:sp>
    </p:spTree>
    <p:extLst>
      <p:ext uri="{BB962C8B-B14F-4D97-AF65-F5344CB8AC3E}">
        <p14:creationId xmlns:p14="http://schemas.microsoft.com/office/powerpoint/2010/main" val="291989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8E2302-9CF3-461B-B6CD-640C83BA6A26}"/>
              </a:ext>
            </a:extLst>
          </p:cNvPr>
          <p:cNvSpPr txBox="1"/>
          <p:nvPr/>
        </p:nvSpPr>
        <p:spPr>
          <a:xfrm rot="21311574">
            <a:off x="224786" y="407076"/>
            <a:ext cx="3938535" cy="1015663"/>
          </a:xfrm>
          <a:prstGeom prst="rect">
            <a:avLst/>
          </a:prstGeom>
          <a:noFill/>
        </p:spPr>
        <p:txBody>
          <a:bodyPr wrap="square" rtlCol="0">
            <a:spAutoFit/>
          </a:bodyPr>
          <a:lstStyle/>
          <a:p>
            <a:r>
              <a:rPr lang="en-US" sz="800" dirty="0">
                <a:latin typeface="Baveuse" panose="02000700000000000000" pitchFamily="2" charset="0"/>
              </a:rPr>
              <a:t>Why is it called </a:t>
            </a:r>
            <a:r>
              <a:rPr lang="en-US" sz="800" dirty="0">
                <a:solidFill>
                  <a:srgbClr val="FFC000"/>
                </a:solidFill>
                <a:latin typeface="Baveuse" panose="02000700000000000000" pitchFamily="2" charset="0"/>
              </a:rPr>
              <a:t>“DARK” </a:t>
            </a:r>
            <a:r>
              <a:rPr lang="en-US" sz="800" dirty="0">
                <a:latin typeface="Baveuse" panose="02000700000000000000" pitchFamily="2" charset="0"/>
              </a:rPr>
              <a:t>ENERGY?</a:t>
            </a:r>
          </a:p>
          <a:p>
            <a:endParaRPr lang="en-US" sz="800" dirty="0">
              <a:latin typeface="Baveuse" panose="02000700000000000000" pitchFamily="2" charset="0"/>
            </a:endParaRPr>
          </a:p>
          <a:p>
            <a:r>
              <a:rPr lang="en-US" sz="800" dirty="0">
                <a:latin typeface="Baveuse" panose="02000700000000000000" pitchFamily="2" charset="0"/>
              </a:rPr>
              <a:t>We call it </a:t>
            </a:r>
            <a:r>
              <a:rPr lang="en-US" sz="1200" dirty="0">
                <a:solidFill>
                  <a:srgbClr val="FFC000"/>
                </a:solidFill>
                <a:latin typeface="Baveuse" panose="02000700000000000000" pitchFamily="2" charset="0"/>
              </a:rPr>
              <a:t>“dark” </a:t>
            </a:r>
            <a:r>
              <a:rPr lang="en-US" sz="800" dirty="0">
                <a:latin typeface="Baveuse" panose="02000700000000000000" pitchFamily="2" charset="0"/>
              </a:rPr>
              <a:t>because  we have           </a:t>
            </a:r>
          </a:p>
          <a:p>
            <a:endParaRPr lang="en-US" sz="800" dirty="0">
              <a:latin typeface="Baveuse" panose="02000700000000000000" pitchFamily="2" charset="0"/>
            </a:endParaRPr>
          </a:p>
          <a:p>
            <a:r>
              <a:rPr lang="en-US" sz="800" dirty="0">
                <a:latin typeface="Baveuse" panose="02000700000000000000" pitchFamily="2" charset="0"/>
              </a:rPr>
              <a:t> </a:t>
            </a:r>
            <a:r>
              <a:rPr lang="en-US" sz="2400" dirty="0">
                <a:solidFill>
                  <a:srgbClr val="FFC000"/>
                </a:solidFill>
                <a:latin typeface="Baveuse" panose="02000700000000000000" pitchFamily="2" charset="0"/>
              </a:rPr>
              <a:t>no idea  </a:t>
            </a:r>
            <a:r>
              <a:rPr lang="en-US" sz="2000" dirty="0">
                <a:latin typeface="Baveuse" panose="02000700000000000000" pitchFamily="2" charset="0"/>
              </a:rPr>
              <a:t>what it is !!!</a:t>
            </a:r>
          </a:p>
        </p:txBody>
      </p:sp>
      <p:pic>
        <p:nvPicPr>
          <p:cNvPr id="3" name="Picture 2">
            <a:extLst>
              <a:ext uri="{FF2B5EF4-FFF2-40B4-BE49-F238E27FC236}">
                <a16:creationId xmlns:a16="http://schemas.microsoft.com/office/drawing/2014/main" id="{B178ED73-0C37-4F8F-8BA0-92FE9EFC9E81}"/>
              </a:ext>
            </a:extLst>
          </p:cNvPr>
          <p:cNvPicPr>
            <a:picLocks noChangeAspect="1"/>
          </p:cNvPicPr>
          <p:nvPr/>
        </p:nvPicPr>
        <p:blipFill>
          <a:blip r:embed="rId2"/>
          <a:stretch>
            <a:fillRect/>
          </a:stretch>
        </p:blipFill>
        <p:spPr>
          <a:xfrm>
            <a:off x="592633" y="1527385"/>
            <a:ext cx="3559421" cy="2756126"/>
          </a:xfrm>
          <a:prstGeom prst="rect">
            <a:avLst/>
          </a:prstGeom>
        </p:spPr>
      </p:pic>
      <p:sp>
        <p:nvSpPr>
          <p:cNvPr id="5" name="TextBox 4">
            <a:extLst>
              <a:ext uri="{FF2B5EF4-FFF2-40B4-BE49-F238E27FC236}">
                <a16:creationId xmlns:a16="http://schemas.microsoft.com/office/drawing/2014/main" id="{74BEF118-8659-4B89-B82C-A7707A4E2BAC}"/>
              </a:ext>
            </a:extLst>
          </p:cNvPr>
          <p:cNvSpPr txBox="1"/>
          <p:nvPr/>
        </p:nvSpPr>
        <p:spPr>
          <a:xfrm rot="20836295">
            <a:off x="1405147" y="2262177"/>
            <a:ext cx="1728439" cy="1200329"/>
          </a:xfrm>
          <a:prstGeom prst="rect">
            <a:avLst/>
          </a:prstGeom>
          <a:noFill/>
        </p:spPr>
        <p:txBody>
          <a:bodyPr wrap="square" rtlCol="0">
            <a:spAutoFit/>
          </a:bodyPr>
          <a:lstStyle/>
          <a:p>
            <a:pPr algn="ctr"/>
            <a:r>
              <a:rPr lang="en-US" dirty="0">
                <a:solidFill>
                  <a:schemeClr val="bg1"/>
                </a:solidFill>
                <a:latin typeface="Baveuse" panose="02000700000000000000" pitchFamily="2" charset="0"/>
              </a:rPr>
              <a:t>It’s just</a:t>
            </a:r>
          </a:p>
          <a:p>
            <a:pPr algn="ctr"/>
            <a:endParaRPr lang="en-US" dirty="0">
              <a:solidFill>
                <a:schemeClr val="bg1"/>
              </a:solidFill>
              <a:latin typeface="Baveuse" panose="02000700000000000000" pitchFamily="2" charset="0"/>
            </a:endParaRPr>
          </a:p>
          <a:p>
            <a:pPr algn="ctr"/>
            <a:r>
              <a:rPr lang="en-US" b="1" dirty="0">
                <a:solidFill>
                  <a:schemeClr val="bg1"/>
                </a:solidFill>
                <a:latin typeface="Baveuse" panose="02000700000000000000" pitchFamily="2" charset="0"/>
              </a:rPr>
              <a:t>PUSHY STUFF  </a:t>
            </a:r>
          </a:p>
        </p:txBody>
      </p:sp>
    </p:spTree>
    <p:extLst>
      <p:ext uri="{BB962C8B-B14F-4D97-AF65-F5344CB8AC3E}">
        <p14:creationId xmlns:p14="http://schemas.microsoft.com/office/powerpoint/2010/main" val="917496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ASSINI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07" y="410757"/>
            <a:ext cx="3475847" cy="347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WordArt 6"/>
          <p:cNvSpPr>
            <a:spLocks noChangeArrowheads="1" noChangeShapeType="1" noTextEdit="1"/>
          </p:cNvSpPr>
          <p:nvPr/>
        </p:nvSpPr>
        <p:spPr bwMode="auto">
          <a:xfrm>
            <a:off x="1516743" y="2888506"/>
            <a:ext cx="1490528" cy="20270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2025"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endParaRPr>
          </a:p>
        </p:txBody>
      </p:sp>
      <p:sp>
        <p:nvSpPr>
          <p:cNvPr id="11269" name="Text Box 8"/>
          <p:cNvSpPr txBox="1">
            <a:spLocks noChangeArrowheads="1"/>
          </p:cNvSpPr>
          <p:nvPr/>
        </p:nvSpPr>
        <p:spPr bwMode="auto">
          <a:xfrm>
            <a:off x="1506190" y="2106266"/>
            <a:ext cx="1243013" cy="17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90538">
              <a:spcBef>
                <a:spcPct val="20000"/>
              </a:spcBef>
              <a:buClr>
                <a:schemeClr val="hlink"/>
              </a:buClr>
              <a:buSzPct val="70000"/>
              <a:buFont typeface="Wingdings" panose="05000000000000000000" pitchFamily="2" charset="2"/>
              <a:buChar char="n"/>
              <a:defRPr sz="1700">
                <a:solidFill>
                  <a:schemeClr val="tx1"/>
                </a:solidFill>
                <a:latin typeface="Tahoma" panose="020B0604030504040204" pitchFamily="34" charset="0"/>
              </a:defRPr>
            </a:lvl1pPr>
            <a:lvl2pPr marL="398463" indent="-152400" defTabSz="490538">
              <a:spcBef>
                <a:spcPct val="20000"/>
              </a:spcBef>
              <a:buClr>
                <a:schemeClr val="tx1"/>
              </a:buClr>
              <a:buChar char="–"/>
              <a:defRPr sz="1500">
                <a:solidFill>
                  <a:schemeClr val="tx1"/>
                </a:solidFill>
                <a:latin typeface="Tahoma" panose="020B0604030504040204" pitchFamily="34" charset="0"/>
              </a:defRPr>
            </a:lvl2pPr>
            <a:lvl3pPr marL="614363" indent="-123825" defTabSz="490538">
              <a:spcBef>
                <a:spcPct val="20000"/>
              </a:spcBef>
              <a:buClr>
                <a:schemeClr val="hlink"/>
              </a:buClr>
              <a:buSzPct val="70000"/>
              <a:buFont typeface="Wingdings" panose="05000000000000000000" pitchFamily="2" charset="2"/>
              <a:buChar char="n"/>
              <a:defRPr sz="1300">
                <a:solidFill>
                  <a:schemeClr val="tx1"/>
                </a:solidFill>
                <a:latin typeface="Tahoma" panose="020B0604030504040204" pitchFamily="34" charset="0"/>
              </a:defRPr>
            </a:lvl3pPr>
            <a:lvl4pPr marL="858838" indent="-122238" defTabSz="490538">
              <a:spcBef>
                <a:spcPct val="20000"/>
              </a:spcBef>
              <a:buClr>
                <a:schemeClr val="tx1"/>
              </a:buClr>
              <a:buChar char="–"/>
              <a:defRPr sz="1100">
                <a:solidFill>
                  <a:schemeClr val="tx1"/>
                </a:solidFill>
                <a:latin typeface="Tahoma" panose="020B0604030504040204" pitchFamily="34" charset="0"/>
              </a:defRPr>
            </a:lvl4pPr>
            <a:lvl5pPr marL="1104900" indent="-122238" defTabSz="490538">
              <a:spcBef>
                <a:spcPct val="20000"/>
              </a:spcBef>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5pPr>
            <a:lvl6pPr marL="15621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6pPr>
            <a:lvl7pPr marL="20193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7pPr>
            <a:lvl8pPr marL="24765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8pPr>
            <a:lvl9pPr marL="29337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9pPr>
          </a:lstStyle>
          <a:p>
            <a:pPr>
              <a:spcBef>
                <a:spcPct val="50000"/>
              </a:spcBef>
              <a:buClrTx/>
              <a:buSzTx/>
              <a:buFontTx/>
              <a:buNone/>
            </a:pPr>
            <a:endParaRPr lang="en-US" altLang="en-US" sz="563" dirty="0"/>
          </a:p>
        </p:txBody>
      </p:sp>
      <p:sp>
        <p:nvSpPr>
          <p:cNvPr id="11270" name="WordArt 9"/>
          <p:cNvSpPr>
            <a:spLocks noChangeArrowheads="1" noChangeShapeType="1" noTextEdit="1"/>
          </p:cNvSpPr>
          <p:nvPr/>
        </p:nvSpPr>
        <p:spPr bwMode="auto">
          <a:xfrm>
            <a:off x="2256731" y="2229623"/>
            <a:ext cx="727876" cy="528955"/>
          </a:xfrm>
          <a:prstGeom prst="rect">
            <a:avLst/>
          </a:prstGeom>
        </p:spPr>
        <p:txBody>
          <a:bodyPr wrap="none" fromWordArt="1">
            <a:prstTxWarp prst="textCascadeUp">
              <a:avLst>
                <a:gd name="adj" fmla="val 28569"/>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pPr algn="ctr"/>
            <a:endParaRPr lang="en-US" sz="2025" kern="10" dirty="0">
              <a:ln w="9525">
                <a:round/>
                <a:headEnd/>
                <a:tailEnd/>
              </a:ln>
              <a:gradFill rotWithShape="1">
                <a:gsLst>
                  <a:gs pos="0">
                    <a:srgbClr val="FFE701"/>
                  </a:gs>
                  <a:gs pos="100000">
                    <a:srgbClr val="FE3E02"/>
                  </a:gs>
                </a:gsLst>
                <a:lin ang="5580000" scaled="1"/>
              </a:gradFill>
              <a:latin typeface="Impact" panose="020B0806030902050204" pitchFamily="34" charset="0"/>
            </a:endParaRPr>
          </a:p>
        </p:txBody>
      </p:sp>
      <p:sp>
        <p:nvSpPr>
          <p:cNvPr id="11271" name="WordArt 7"/>
          <p:cNvSpPr>
            <a:spLocks noChangeArrowheads="1" noChangeShapeType="1" noTextEdit="1"/>
          </p:cNvSpPr>
          <p:nvPr/>
        </p:nvSpPr>
        <p:spPr bwMode="auto">
          <a:xfrm>
            <a:off x="569976" y="1974157"/>
            <a:ext cx="3157409" cy="1828698"/>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0636"/>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2025" kern="10" dirty="0">
                <a:ln w="9525">
                  <a:round/>
                  <a:headEnd/>
                  <a:tailEnd/>
                </a:ln>
                <a:gradFill rotWithShape="0">
                  <a:gsLst>
                    <a:gs pos="0">
                      <a:srgbClr val="FFE701"/>
                    </a:gs>
                    <a:gs pos="100000">
                      <a:srgbClr val="FE3E02"/>
                    </a:gs>
                  </a:gsLst>
                  <a:lin ang="5400000" scaled="1"/>
                </a:gradFill>
                <a:latin typeface="Impact" panose="020B0806030902050204" pitchFamily="34" charset="0"/>
              </a:rPr>
              <a:t>BUT       THAT       DOESN’T       ADD        UP    </a:t>
            </a:r>
          </a:p>
          <a:p>
            <a:pPr algn="ctr"/>
            <a:r>
              <a:rPr lang="en-US" sz="2025" kern="10" dirty="0">
                <a:ln w="9525">
                  <a:round/>
                  <a:headEnd/>
                  <a:tailEnd/>
                </a:ln>
                <a:gradFill rotWithShape="0">
                  <a:gsLst>
                    <a:gs pos="0">
                      <a:srgbClr val="FFE701"/>
                    </a:gs>
                    <a:gs pos="100000">
                      <a:srgbClr val="FE3E02"/>
                    </a:gs>
                  </a:gsLst>
                  <a:lin ang="5400000" scaled="1"/>
                </a:gradFill>
                <a:latin typeface="Impact" panose="020B0806030902050204" pitchFamily="34" charset="0"/>
              </a:rPr>
              <a:t>  TO       100 %        .  .  .</a:t>
            </a:r>
          </a:p>
        </p:txBody>
      </p:sp>
      <p:pic>
        <p:nvPicPr>
          <p:cNvPr id="11" name="Picture 13" descr="CAP AE SEAL SMALL">
            <a:extLst>
              <a:ext uri="{FF2B5EF4-FFF2-40B4-BE49-F238E27FC236}">
                <a16:creationId xmlns:a16="http://schemas.microsoft.com/office/drawing/2014/main" id="{070BF1B0-28E3-4BC8-B9CA-08A20561E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394" y="991394"/>
            <a:ext cx="354547" cy="35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550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C3866-7528-4989-8527-A0CD6E8DD803}"/>
              </a:ext>
            </a:extLst>
          </p:cNvPr>
          <p:cNvPicPr>
            <a:picLocks noChangeAspect="1"/>
          </p:cNvPicPr>
          <p:nvPr/>
        </p:nvPicPr>
        <p:blipFill>
          <a:blip r:embed="rId2"/>
          <a:stretch>
            <a:fillRect/>
          </a:stretch>
        </p:blipFill>
        <p:spPr>
          <a:xfrm>
            <a:off x="1209884" y="1288382"/>
            <a:ext cx="1914641" cy="1431146"/>
          </a:xfrm>
          <a:prstGeom prst="rect">
            <a:avLst/>
          </a:prstGeom>
        </p:spPr>
      </p:pic>
      <p:sp>
        <p:nvSpPr>
          <p:cNvPr id="4" name="TextBox 3">
            <a:extLst>
              <a:ext uri="{FF2B5EF4-FFF2-40B4-BE49-F238E27FC236}">
                <a16:creationId xmlns:a16="http://schemas.microsoft.com/office/drawing/2014/main" id="{5386FC68-A253-4B1D-9A11-6122EDD8AE59}"/>
              </a:ext>
            </a:extLst>
          </p:cNvPr>
          <p:cNvSpPr txBox="1"/>
          <p:nvPr/>
        </p:nvSpPr>
        <p:spPr>
          <a:xfrm>
            <a:off x="233391" y="1017174"/>
            <a:ext cx="3867627" cy="330988"/>
          </a:xfrm>
          <a:prstGeom prst="rect">
            <a:avLst/>
          </a:prstGeom>
          <a:noFill/>
        </p:spPr>
        <p:txBody>
          <a:bodyPr wrap="square" rtlCol="0">
            <a:spAutoFit/>
          </a:bodyPr>
          <a:lstStyle/>
          <a:p>
            <a:r>
              <a:rPr lang="en-US" sz="1128" dirty="0">
                <a:latin typeface="Baveuse" panose="02000700000000000000" pitchFamily="2" charset="0"/>
              </a:rPr>
              <a:t>So what is this </a:t>
            </a:r>
            <a:r>
              <a:rPr lang="en-US" sz="1551" dirty="0">
                <a:solidFill>
                  <a:srgbClr val="FFC000"/>
                </a:solidFill>
                <a:latin typeface="Baveuse" panose="02000700000000000000" pitchFamily="2" charset="0"/>
              </a:rPr>
              <a:t>“dark” </a:t>
            </a:r>
            <a:r>
              <a:rPr lang="en-US" sz="1128" dirty="0">
                <a:latin typeface="Baveuse" panose="02000700000000000000" pitchFamily="2" charset="0"/>
              </a:rPr>
              <a:t>matter stuff? </a:t>
            </a:r>
          </a:p>
        </p:txBody>
      </p:sp>
      <p:sp>
        <p:nvSpPr>
          <p:cNvPr id="5" name="TextBox 4">
            <a:extLst>
              <a:ext uri="{FF2B5EF4-FFF2-40B4-BE49-F238E27FC236}">
                <a16:creationId xmlns:a16="http://schemas.microsoft.com/office/drawing/2014/main" id="{3DADFE42-A558-4FC1-826C-69F45D0AB574}"/>
              </a:ext>
            </a:extLst>
          </p:cNvPr>
          <p:cNvSpPr txBox="1"/>
          <p:nvPr/>
        </p:nvSpPr>
        <p:spPr>
          <a:xfrm>
            <a:off x="774266" y="2822587"/>
            <a:ext cx="3393435" cy="461217"/>
          </a:xfrm>
          <a:prstGeom prst="rect">
            <a:avLst/>
          </a:prstGeom>
          <a:noFill/>
        </p:spPr>
        <p:txBody>
          <a:bodyPr wrap="square" rtlCol="0">
            <a:spAutoFit/>
          </a:bodyPr>
          <a:lstStyle/>
          <a:p>
            <a:r>
              <a:rPr lang="en-US" sz="987" dirty="0">
                <a:latin typeface="Baveuse" panose="02000700000000000000" pitchFamily="2" charset="0"/>
              </a:rPr>
              <a:t>REMEMBER WE SAID WE CALL IT </a:t>
            </a:r>
            <a:r>
              <a:rPr lang="en-US" sz="1410" dirty="0">
                <a:latin typeface="Baveuse" panose="02000700000000000000" pitchFamily="2" charset="0"/>
              </a:rPr>
              <a:t>“DARK” </a:t>
            </a:r>
            <a:r>
              <a:rPr lang="en-US" sz="987" dirty="0">
                <a:latin typeface="Baveuse" panose="02000700000000000000" pitchFamily="2" charset="0"/>
              </a:rPr>
              <a:t>BECAUSE WE DON’T KNOW WHAT IT IS?</a:t>
            </a:r>
          </a:p>
        </p:txBody>
      </p:sp>
      <p:sp>
        <p:nvSpPr>
          <p:cNvPr id="6" name="TextBox 5">
            <a:extLst>
              <a:ext uri="{FF2B5EF4-FFF2-40B4-BE49-F238E27FC236}">
                <a16:creationId xmlns:a16="http://schemas.microsoft.com/office/drawing/2014/main" id="{2D676A8F-22AA-445C-93D7-162BC977272D}"/>
              </a:ext>
            </a:extLst>
          </p:cNvPr>
          <p:cNvSpPr txBox="1"/>
          <p:nvPr/>
        </p:nvSpPr>
        <p:spPr>
          <a:xfrm rot="20519410">
            <a:off x="159299" y="1793875"/>
            <a:ext cx="889109" cy="523220"/>
          </a:xfrm>
          <a:prstGeom prst="rect">
            <a:avLst/>
          </a:prstGeom>
          <a:noFill/>
        </p:spPr>
        <p:txBody>
          <a:bodyPr wrap="square" rtlCol="0">
            <a:spAutoFit/>
          </a:bodyPr>
          <a:lstStyle/>
          <a:p>
            <a:r>
              <a:rPr lang="en-US" sz="1400" dirty="0">
                <a:latin typeface="Baveuse" panose="02000700000000000000" pitchFamily="2" charset="0"/>
              </a:rPr>
              <a:t>WELL, YEAH</a:t>
            </a:r>
          </a:p>
        </p:txBody>
      </p:sp>
    </p:spTree>
    <p:extLst>
      <p:ext uri="{BB962C8B-B14F-4D97-AF65-F5344CB8AC3E}">
        <p14:creationId xmlns:p14="http://schemas.microsoft.com/office/powerpoint/2010/main" val="192216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5C82CE-56AE-41B2-A4ED-BC5D3357B84A}"/>
              </a:ext>
            </a:extLst>
          </p:cNvPr>
          <p:cNvSpPr txBox="1"/>
          <p:nvPr/>
        </p:nvSpPr>
        <p:spPr>
          <a:xfrm rot="21277430">
            <a:off x="196345" y="1399070"/>
            <a:ext cx="4219565" cy="1253292"/>
          </a:xfrm>
          <a:prstGeom prst="rect">
            <a:avLst/>
          </a:prstGeom>
          <a:noFill/>
        </p:spPr>
        <p:txBody>
          <a:bodyPr wrap="square" rtlCol="0">
            <a:spAutoFit/>
          </a:bodyPr>
          <a:lstStyle/>
          <a:p>
            <a:r>
              <a:rPr lang="en-US" sz="1410" dirty="0">
                <a:latin typeface="Baveuse" panose="02000700000000000000" pitchFamily="2" charset="0"/>
              </a:rPr>
              <a:t>WE CAN’T SEE </a:t>
            </a:r>
            <a:r>
              <a:rPr lang="en-US" sz="1904" dirty="0">
                <a:solidFill>
                  <a:srgbClr val="FFC000"/>
                </a:solidFill>
                <a:latin typeface="Baveuse" panose="02000700000000000000" pitchFamily="2" charset="0"/>
              </a:rPr>
              <a:t>“DARK</a:t>
            </a:r>
            <a:r>
              <a:rPr lang="en-US" sz="1904" dirty="0">
                <a:latin typeface="Baveuse" panose="02000700000000000000" pitchFamily="2" charset="0"/>
              </a:rPr>
              <a:t>” MATTER</a:t>
            </a:r>
            <a:r>
              <a:rPr lang="en-US" sz="1410" dirty="0">
                <a:latin typeface="Baveuse" panose="02000700000000000000" pitchFamily="2" charset="0"/>
              </a:rPr>
              <a:t>, </a:t>
            </a:r>
          </a:p>
          <a:p>
            <a:endParaRPr lang="en-US" sz="1410" dirty="0">
              <a:latin typeface="Baveuse" panose="02000700000000000000" pitchFamily="2" charset="0"/>
            </a:endParaRPr>
          </a:p>
          <a:p>
            <a:r>
              <a:rPr lang="en-US" sz="1410" dirty="0">
                <a:latin typeface="Baveuse" panose="02000700000000000000" pitchFamily="2" charset="0"/>
              </a:rPr>
              <a:t>BUT WE CAN SENSE </a:t>
            </a:r>
          </a:p>
          <a:p>
            <a:endParaRPr lang="en-US" sz="1410" dirty="0">
              <a:latin typeface="Baveuse" panose="02000700000000000000" pitchFamily="2" charset="0"/>
            </a:endParaRPr>
          </a:p>
          <a:p>
            <a:r>
              <a:rPr lang="en-US" sz="1410" dirty="0">
                <a:latin typeface="Baveuse" panose="02000700000000000000" pitchFamily="2" charset="0"/>
              </a:rPr>
              <a:t>ITS </a:t>
            </a:r>
            <a:r>
              <a:rPr lang="en-US" sz="1410" i="1" dirty="0">
                <a:solidFill>
                  <a:srgbClr val="FFC000"/>
                </a:solidFill>
                <a:latin typeface="Baveuse" panose="02000700000000000000" pitchFamily="2" charset="0"/>
              </a:rPr>
              <a:t>GRAVITATIONAL EFFECTS</a:t>
            </a:r>
            <a:r>
              <a:rPr lang="en-US" sz="1410" dirty="0">
                <a:latin typeface="Baveuse" panose="02000700000000000000" pitchFamily="2" charset="0"/>
              </a:rPr>
              <a:t>.</a:t>
            </a:r>
          </a:p>
        </p:txBody>
      </p:sp>
    </p:spTree>
    <p:extLst>
      <p:ext uri="{BB962C8B-B14F-4D97-AF65-F5344CB8AC3E}">
        <p14:creationId xmlns:p14="http://schemas.microsoft.com/office/powerpoint/2010/main" val="493016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EC842F-5119-4D89-8AAE-D3CD62B2DDEA}"/>
              </a:ext>
            </a:extLst>
          </p:cNvPr>
          <p:cNvSpPr txBox="1"/>
          <p:nvPr/>
        </p:nvSpPr>
        <p:spPr>
          <a:xfrm rot="20633533">
            <a:off x="140776" y="1168285"/>
            <a:ext cx="3708327" cy="1742400"/>
          </a:xfrm>
          <a:prstGeom prst="rect">
            <a:avLst/>
          </a:prstGeom>
          <a:noFill/>
        </p:spPr>
        <p:txBody>
          <a:bodyPr wrap="square" rtlCol="0">
            <a:spAutoFit/>
          </a:bodyPr>
          <a:lstStyle/>
          <a:p>
            <a:pPr algn="ctr"/>
            <a:r>
              <a:rPr lang="en-US" sz="1269" dirty="0">
                <a:latin typeface="Baveuse" panose="02000700000000000000" pitchFamily="2" charset="0"/>
              </a:rPr>
              <a:t>THAT IS, THE </a:t>
            </a:r>
          </a:p>
          <a:p>
            <a:pPr algn="ctr"/>
            <a:endParaRPr lang="en-US" sz="1269" dirty="0">
              <a:latin typeface="Baveuse" panose="02000700000000000000" pitchFamily="2" charset="0"/>
            </a:endParaRPr>
          </a:p>
          <a:p>
            <a:pPr algn="ctr"/>
            <a:r>
              <a:rPr lang="en-US" sz="4800" dirty="0">
                <a:latin typeface="Baveuse" panose="02000700000000000000" pitchFamily="2" charset="0"/>
              </a:rPr>
              <a:t>THEORY</a:t>
            </a:r>
          </a:p>
          <a:p>
            <a:pPr algn="ctr"/>
            <a:endParaRPr lang="en-US" sz="2115" dirty="0">
              <a:latin typeface="Baveuse" panose="02000700000000000000" pitchFamily="2" charset="0"/>
            </a:endParaRPr>
          </a:p>
          <a:p>
            <a:pPr algn="ctr"/>
            <a:r>
              <a:rPr lang="en-US" sz="1269" dirty="0">
                <a:latin typeface="Baveuse" panose="02000700000000000000" pitchFamily="2" charset="0"/>
              </a:rPr>
              <a:t> OF THE UNIVERSE.</a:t>
            </a:r>
          </a:p>
        </p:txBody>
      </p:sp>
    </p:spTree>
    <p:extLst>
      <p:ext uri="{BB962C8B-B14F-4D97-AF65-F5344CB8AC3E}">
        <p14:creationId xmlns:p14="http://schemas.microsoft.com/office/powerpoint/2010/main" val="3034295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arthlymission.com/wp-content/uploads/2015/01/energy_distribution_of_the_universe_020115.jpg">
            <a:extLst>
              <a:ext uri="{FF2B5EF4-FFF2-40B4-BE49-F238E27FC236}">
                <a16:creationId xmlns:a16="http://schemas.microsoft.com/office/drawing/2014/main" id="{5303B41D-4A96-43C3-9B08-6810222B8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60" y="641298"/>
            <a:ext cx="3969441" cy="301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047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BF191D-34D4-4196-92CC-1E86E494A9A5}"/>
              </a:ext>
            </a:extLst>
          </p:cNvPr>
          <p:cNvSpPr txBox="1"/>
          <p:nvPr/>
        </p:nvSpPr>
        <p:spPr>
          <a:xfrm rot="21131598">
            <a:off x="589111" y="981424"/>
            <a:ext cx="3716910" cy="3077766"/>
          </a:xfrm>
          <a:prstGeom prst="rect">
            <a:avLst/>
          </a:prstGeom>
          <a:noFill/>
        </p:spPr>
        <p:txBody>
          <a:bodyPr wrap="square" rtlCol="0">
            <a:spAutoFit/>
          </a:bodyPr>
          <a:lstStyle/>
          <a:p>
            <a:r>
              <a:rPr lang="en-US" dirty="0">
                <a:latin typeface="Baveuse" panose="02000700000000000000" pitchFamily="2" charset="0"/>
              </a:rPr>
              <a:t>The Universe is FLAT!</a:t>
            </a:r>
          </a:p>
          <a:p>
            <a:endParaRPr lang="en-US" dirty="0">
              <a:latin typeface="Baveuse" panose="02000700000000000000" pitchFamily="2" charset="0"/>
            </a:endParaRPr>
          </a:p>
          <a:p>
            <a:endParaRPr lang="en-US" dirty="0">
              <a:latin typeface="Baveuse" panose="02000700000000000000" pitchFamily="2" charset="0"/>
            </a:endParaRPr>
          </a:p>
          <a:p>
            <a:r>
              <a:rPr lang="en-US" dirty="0">
                <a:latin typeface="Baveuse" panose="02000700000000000000" pitchFamily="2" charset="0"/>
              </a:rPr>
              <a:t>NO it isn’t!</a:t>
            </a:r>
          </a:p>
          <a:p>
            <a:endParaRPr lang="en-US" dirty="0">
              <a:latin typeface="Baveuse" panose="02000700000000000000" pitchFamily="2" charset="0"/>
            </a:endParaRPr>
          </a:p>
          <a:p>
            <a:endParaRPr lang="en-US" dirty="0">
              <a:latin typeface="Baveuse" panose="02000700000000000000" pitchFamily="2" charset="0"/>
            </a:endParaRPr>
          </a:p>
          <a:p>
            <a:r>
              <a:rPr lang="en-US" sz="3200" dirty="0">
                <a:latin typeface="Baveuse" panose="02000700000000000000" pitchFamily="2" charset="0"/>
              </a:rPr>
              <a:t>Yes, it is.</a:t>
            </a:r>
          </a:p>
          <a:p>
            <a:endParaRPr lang="en-US" dirty="0"/>
          </a:p>
          <a:p>
            <a:endParaRPr lang="en-US" dirty="0"/>
          </a:p>
          <a:p>
            <a:endParaRPr lang="en-US" dirty="0"/>
          </a:p>
        </p:txBody>
      </p:sp>
    </p:spTree>
    <p:extLst>
      <p:ext uri="{BB962C8B-B14F-4D97-AF65-F5344CB8AC3E}">
        <p14:creationId xmlns:p14="http://schemas.microsoft.com/office/powerpoint/2010/main" val="1265440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FDB927-5D01-4DEA-BE1F-6EA7D861B236}"/>
              </a:ext>
            </a:extLst>
          </p:cNvPr>
          <p:cNvSpPr txBox="1"/>
          <p:nvPr/>
        </p:nvSpPr>
        <p:spPr>
          <a:xfrm>
            <a:off x="100360" y="245327"/>
            <a:ext cx="4297363" cy="3693319"/>
          </a:xfrm>
          <a:prstGeom prst="rect">
            <a:avLst/>
          </a:prstGeom>
          <a:noFill/>
        </p:spPr>
        <p:txBody>
          <a:bodyPr wrap="square" rtlCol="0">
            <a:spAutoFit/>
          </a:bodyPr>
          <a:lstStyle/>
          <a:p>
            <a:r>
              <a:rPr lang="en-US" dirty="0"/>
              <a:t>What is the SHAPE of the Universe?</a:t>
            </a:r>
          </a:p>
          <a:p>
            <a:r>
              <a:rPr lang="en-US" dirty="0"/>
              <a:t>Physicist Nola Redd says, </a:t>
            </a:r>
          </a:p>
          <a:p>
            <a:pPr fontAlgn="base"/>
            <a:endParaRPr lang="en-US" b="1" dirty="0"/>
          </a:p>
          <a:p>
            <a:pPr fontAlgn="base"/>
            <a:r>
              <a:rPr lang="en-US" dirty="0"/>
              <a:t>The size of the universe depends a great deal on its shape. Scientists have predicted the possibility that the universe might be closed like a sphere, infinite and negatively curved like a saddle, or flat and infinite.</a:t>
            </a:r>
          </a:p>
          <a:p>
            <a:pPr fontAlgn="base"/>
            <a:r>
              <a:rPr lang="en-US" dirty="0"/>
              <a:t>A finite universe has a finite size that can be measured; this would be the case in a closed spherical universe. But an infinite universe has no size by definition.</a:t>
            </a:r>
          </a:p>
          <a:p>
            <a:endParaRPr lang="en-US" dirty="0"/>
          </a:p>
        </p:txBody>
      </p:sp>
    </p:spTree>
    <p:extLst>
      <p:ext uri="{BB962C8B-B14F-4D97-AF65-F5344CB8AC3E}">
        <p14:creationId xmlns:p14="http://schemas.microsoft.com/office/powerpoint/2010/main" val="1990307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DCB63-BC6A-4B1C-86E7-B14B964FEF5E}"/>
              </a:ext>
            </a:extLst>
          </p:cNvPr>
          <p:cNvPicPr>
            <a:picLocks noChangeAspect="1"/>
          </p:cNvPicPr>
          <p:nvPr/>
        </p:nvPicPr>
        <p:blipFill>
          <a:blip r:embed="rId2"/>
          <a:stretch>
            <a:fillRect/>
          </a:stretch>
        </p:blipFill>
        <p:spPr>
          <a:xfrm>
            <a:off x="-1" y="158671"/>
            <a:ext cx="4297363" cy="3980019"/>
          </a:xfrm>
          <a:prstGeom prst="rect">
            <a:avLst/>
          </a:prstGeom>
        </p:spPr>
      </p:pic>
    </p:spTree>
    <p:extLst>
      <p:ext uri="{BB962C8B-B14F-4D97-AF65-F5344CB8AC3E}">
        <p14:creationId xmlns:p14="http://schemas.microsoft.com/office/powerpoint/2010/main" val="862757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4800586-0A63-48FF-B91C-CB7B9E278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6900"/>
            <a:ext cx="4297363" cy="31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964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50DBD-3788-48A7-8656-FB367CD14A73}"/>
              </a:ext>
            </a:extLst>
          </p:cNvPr>
          <p:cNvSpPr txBox="1"/>
          <p:nvPr/>
        </p:nvSpPr>
        <p:spPr>
          <a:xfrm>
            <a:off x="273205" y="128239"/>
            <a:ext cx="3847171" cy="2308324"/>
          </a:xfrm>
          <a:prstGeom prst="rect">
            <a:avLst/>
          </a:prstGeom>
          <a:noFill/>
        </p:spPr>
        <p:txBody>
          <a:bodyPr wrap="square" rtlCol="0">
            <a:spAutoFit/>
          </a:bodyPr>
          <a:lstStyle/>
          <a:p>
            <a:pPr algn="ctr"/>
            <a:r>
              <a:rPr lang="en-US" dirty="0"/>
              <a:t>A positively-curved Universe would look somewhat like a four-dimensional </a:t>
            </a:r>
            <a:r>
              <a:rPr lang="en-US" b="1" u="sng" dirty="0">
                <a:solidFill>
                  <a:srgbClr val="FFC000"/>
                </a:solidFill>
              </a:rPr>
              <a:t>sphere</a:t>
            </a:r>
            <a:r>
              <a:rPr lang="en-US" dirty="0"/>
              <a:t>. This type of Universe would be finite in space, but with no discernible edge. In fact, two distant particles travelling in two straight lines would actually intersect before ending up back where they started.</a:t>
            </a:r>
          </a:p>
        </p:txBody>
      </p:sp>
      <p:pic>
        <p:nvPicPr>
          <p:cNvPr id="3" name="Picture 2">
            <a:extLst>
              <a:ext uri="{FF2B5EF4-FFF2-40B4-BE49-F238E27FC236}">
                <a16:creationId xmlns:a16="http://schemas.microsoft.com/office/drawing/2014/main" id="{25770D73-9C35-4B9A-8EAC-F6FD7E26A7AF}"/>
              </a:ext>
            </a:extLst>
          </p:cNvPr>
          <p:cNvPicPr>
            <a:picLocks noChangeAspect="1"/>
          </p:cNvPicPr>
          <p:nvPr/>
        </p:nvPicPr>
        <p:blipFill>
          <a:blip r:embed="rId2"/>
          <a:stretch>
            <a:fillRect/>
          </a:stretch>
        </p:blipFill>
        <p:spPr>
          <a:xfrm>
            <a:off x="1378346" y="2436563"/>
            <a:ext cx="1636887" cy="1764534"/>
          </a:xfrm>
          <a:prstGeom prst="rect">
            <a:avLst/>
          </a:prstGeom>
        </p:spPr>
      </p:pic>
    </p:spTree>
    <p:extLst>
      <p:ext uri="{BB962C8B-B14F-4D97-AF65-F5344CB8AC3E}">
        <p14:creationId xmlns:p14="http://schemas.microsoft.com/office/powerpoint/2010/main" val="2048689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6C097E-CF2A-4594-BD41-DE693A8A9D98}"/>
              </a:ext>
            </a:extLst>
          </p:cNvPr>
          <p:cNvSpPr txBox="1"/>
          <p:nvPr/>
        </p:nvSpPr>
        <p:spPr>
          <a:xfrm>
            <a:off x="89210" y="507380"/>
            <a:ext cx="4025590" cy="2585323"/>
          </a:xfrm>
          <a:prstGeom prst="rect">
            <a:avLst/>
          </a:prstGeom>
          <a:noFill/>
        </p:spPr>
        <p:txBody>
          <a:bodyPr wrap="square" rtlCol="0">
            <a:spAutoFit/>
          </a:bodyPr>
          <a:lstStyle/>
          <a:p>
            <a:pPr algn="ctr"/>
            <a:r>
              <a:rPr lang="en-US" dirty="0"/>
              <a:t>To be positively-curved, or closed, the Universe would first have to stop expanding – something that would only happen if the cosmos housed enough energy to give gravity the leading edge. Present cosmological observations suggest that the Universe should expand forever. So, for now, we’re tossing out the easy to imagine (SPHERE) scenario.</a:t>
            </a:r>
          </a:p>
        </p:txBody>
      </p:sp>
    </p:spTree>
    <p:extLst>
      <p:ext uri="{BB962C8B-B14F-4D97-AF65-F5344CB8AC3E}">
        <p14:creationId xmlns:p14="http://schemas.microsoft.com/office/powerpoint/2010/main" val="4046254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053C8-42D2-4B63-98C3-D27818DBE120}"/>
              </a:ext>
            </a:extLst>
          </p:cNvPr>
          <p:cNvSpPr txBox="1"/>
          <p:nvPr/>
        </p:nvSpPr>
        <p:spPr>
          <a:xfrm>
            <a:off x="78059" y="0"/>
            <a:ext cx="4219304" cy="2862322"/>
          </a:xfrm>
          <a:prstGeom prst="rect">
            <a:avLst/>
          </a:prstGeom>
          <a:noFill/>
        </p:spPr>
        <p:txBody>
          <a:bodyPr wrap="square" rtlCol="0">
            <a:spAutoFit/>
          </a:bodyPr>
          <a:lstStyle/>
          <a:p>
            <a:pPr algn="ctr"/>
            <a:r>
              <a:rPr lang="en-US" dirty="0"/>
              <a:t>A negatively-curved Universe would look like a four-dimensional saddle. Open, without boundaries in space or time. It would contain too little energy to ever stop expanding.</a:t>
            </a:r>
          </a:p>
          <a:p>
            <a:pPr algn="ctr"/>
            <a:r>
              <a:rPr lang="en-US" dirty="0"/>
              <a:t>Here two particles traveling on straight paths would never meet. In fact, they would continuously diverge, getting farther and farther away from each other as infinite time spiraled on.</a:t>
            </a:r>
          </a:p>
        </p:txBody>
      </p:sp>
      <p:pic>
        <p:nvPicPr>
          <p:cNvPr id="3" name="Picture 2">
            <a:extLst>
              <a:ext uri="{FF2B5EF4-FFF2-40B4-BE49-F238E27FC236}">
                <a16:creationId xmlns:a16="http://schemas.microsoft.com/office/drawing/2014/main" id="{AC138C0E-13F4-4AD4-8210-8D260BFE39C4}"/>
              </a:ext>
            </a:extLst>
          </p:cNvPr>
          <p:cNvPicPr>
            <a:picLocks noChangeAspect="1"/>
          </p:cNvPicPr>
          <p:nvPr/>
        </p:nvPicPr>
        <p:blipFill>
          <a:blip r:embed="rId2"/>
          <a:stretch>
            <a:fillRect/>
          </a:stretch>
        </p:blipFill>
        <p:spPr>
          <a:xfrm>
            <a:off x="849448" y="2983048"/>
            <a:ext cx="2676525" cy="1152525"/>
          </a:xfrm>
          <a:prstGeom prst="rect">
            <a:avLst/>
          </a:prstGeom>
        </p:spPr>
      </p:pic>
    </p:spTree>
    <p:extLst>
      <p:ext uri="{BB962C8B-B14F-4D97-AF65-F5344CB8AC3E}">
        <p14:creationId xmlns:p14="http://schemas.microsoft.com/office/powerpoint/2010/main" val="1307988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943A07-41C0-458F-B6C3-EBAFD5A3F20F}"/>
              </a:ext>
            </a:extLst>
          </p:cNvPr>
          <p:cNvSpPr txBox="1"/>
          <p:nvPr/>
        </p:nvSpPr>
        <p:spPr>
          <a:xfrm>
            <a:off x="66908" y="0"/>
            <a:ext cx="4276492" cy="2246769"/>
          </a:xfrm>
          <a:prstGeom prst="rect">
            <a:avLst/>
          </a:prstGeom>
          <a:noFill/>
        </p:spPr>
        <p:txBody>
          <a:bodyPr wrap="square" rtlCol="0">
            <a:spAutoFit/>
          </a:bodyPr>
          <a:lstStyle/>
          <a:p>
            <a:pPr algn="ctr" fontAlgn="base"/>
            <a:r>
              <a:rPr lang="en-US" sz="1400" dirty="0"/>
              <a:t>According to NASA, scientists know that the </a:t>
            </a:r>
            <a:r>
              <a:rPr lang="en-US" sz="1400" dirty="0">
                <a:hlinkClick r:id="rId2">
                  <a:extLst>
                    <a:ext uri="{A12FA001-AC4F-418D-AE19-62706E023703}">
                      <ahyp:hlinkClr xmlns:ahyp="http://schemas.microsoft.com/office/drawing/2018/hyperlinkcolor" val="tx"/>
                    </a:ext>
                  </a:extLst>
                </a:hlinkClick>
              </a:rPr>
              <a:t>universe is flat</a:t>
            </a:r>
            <a:r>
              <a:rPr lang="en-US" sz="1400" dirty="0"/>
              <a:t> with only about a 0.4 percent margin of error (as of 2013). And that could change our understanding of just how big the universe is.</a:t>
            </a:r>
          </a:p>
          <a:p>
            <a:pPr algn="ctr" fontAlgn="base"/>
            <a:r>
              <a:rPr lang="en-US" sz="1400" dirty="0"/>
              <a:t>"This suggests that the universe is infinite in extent; however, since the universe has a finite age, we can only observe a finite volume of the universe," NASA says on their </a:t>
            </a:r>
            <a:r>
              <a:rPr lang="en-US" sz="1400" dirty="0">
                <a:hlinkClick r:id="rId3">
                  <a:extLst>
                    <a:ext uri="{A12FA001-AC4F-418D-AE19-62706E023703}">
                      <ahyp:hlinkClr xmlns:ahyp="http://schemas.microsoft.com/office/drawing/2018/hyperlinkcolor" val="tx"/>
                    </a:ext>
                  </a:extLst>
                </a:hlinkClick>
              </a:rPr>
              <a:t>website</a:t>
            </a:r>
            <a:r>
              <a:rPr lang="en-US" sz="1400" dirty="0"/>
              <a:t>. "All we can truly conclude is that the universe is much larger than the volume we can directly observe."</a:t>
            </a:r>
          </a:p>
        </p:txBody>
      </p:sp>
      <p:pic>
        <p:nvPicPr>
          <p:cNvPr id="3" name="Picture 2">
            <a:extLst>
              <a:ext uri="{FF2B5EF4-FFF2-40B4-BE49-F238E27FC236}">
                <a16:creationId xmlns:a16="http://schemas.microsoft.com/office/drawing/2014/main" id="{C500023E-4791-4095-B1D9-28324AE33AC6}"/>
              </a:ext>
            </a:extLst>
          </p:cNvPr>
          <p:cNvPicPr>
            <a:picLocks noChangeAspect="1"/>
          </p:cNvPicPr>
          <p:nvPr/>
        </p:nvPicPr>
        <p:blipFill>
          <a:blip r:embed="rId4"/>
          <a:stretch>
            <a:fillRect/>
          </a:stretch>
        </p:blipFill>
        <p:spPr>
          <a:xfrm>
            <a:off x="49213" y="2414799"/>
            <a:ext cx="4248150" cy="1419225"/>
          </a:xfrm>
          <a:prstGeom prst="rect">
            <a:avLst/>
          </a:prstGeom>
        </p:spPr>
      </p:pic>
    </p:spTree>
    <p:extLst>
      <p:ext uri="{BB962C8B-B14F-4D97-AF65-F5344CB8AC3E}">
        <p14:creationId xmlns:p14="http://schemas.microsoft.com/office/powerpoint/2010/main" val="3037766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00977-18C6-4C92-9277-75206448C6DA}"/>
              </a:ext>
            </a:extLst>
          </p:cNvPr>
          <p:cNvSpPr txBox="1"/>
          <p:nvPr/>
        </p:nvSpPr>
        <p:spPr>
          <a:xfrm>
            <a:off x="234176" y="111512"/>
            <a:ext cx="3941956" cy="1200329"/>
          </a:xfrm>
          <a:prstGeom prst="rect">
            <a:avLst/>
          </a:prstGeom>
          <a:noFill/>
        </p:spPr>
        <p:txBody>
          <a:bodyPr wrap="square" rtlCol="0">
            <a:spAutoFit/>
          </a:bodyPr>
          <a:lstStyle/>
          <a:p>
            <a:pPr algn="ctr"/>
            <a:r>
              <a:rPr lang="en-US" dirty="0"/>
              <a:t> In “a flat Universe. Particles in a flat cosmos continue on their merry way in parallel straight paths, never to meet, but never to diverge either.”</a:t>
            </a:r>
          </a:p>
        </p:txBody>
      </p:sp>
      <p:pic>
        <p:nvPicPr>
          <p:cNvPr id="3" name="Picture 2">
            <a:extLst>
              <a:ext uri="{FF2B5EF4-FFF2-40B4-BE49-F238E27FC236}">
                <a16:creationId xmlns:a16="http://schemas.microsoft.com/office/drawing/2014/main" id="{B79B4178-CFF6-401B-9530-C7F38F99617C}"/>
              </a:ext>
            </a:extLst>
          </p:cNvPr>
          <p:cNvPicPr>
            <a:picLocks noChangeAspect="1"/>
          </p:cNvPicPr>
          <p:nvPr/>
        </p:nvPicPr>
        <p:blipFill>
          <a:blip r:embed="rId2"/>
          <a:stretch>
            <a:fillRect/>
          </a:stretch>
        </p:blipFill>
        <p:spPr>
          <a:xfrm>
            <a:off x="24606" y="1439068"/>
            <a:ext cx="4248150" cy="1419225"/>
          </a:xfrm>
          <a:prstGeom prst="rect">
            <a:avLst/>
          </a:prstGeom>
        </p:spPr>
      </p:pic>
      <p:sp>
        <p:nvSpPr>
          <p:cNvPr id="4" name="TextBox 3">
            <a:extLst>
              <a:ext uri="{FF2B5EF4-FFF2-40B4-BE49-F238E27FC236}">
                <a16:creationId xmlns:a16="http://schemas.microsoft.com/office/drawing/2014/main" id="{B2D8870A-8942-4189-895D-3C0E550A5DBB}"/>
              </a:ext>
            </a:extLst>
          </p:cNvPr>
          <p:cNvSpPr txBox="1"/>
          <p:nvPr/>
        </p:nvSpPr>
        <p:spPr>
          <a:xfrm>
            <a:off x="83634" y="2982951"/>
            <a:ext cx="4189121" cy="338554"/>
          </a:xfrm>
          <a:prstGeom prst="rect">
            <a:avLst/>
          </a:prstGeom>
          <a:noFill/>
        </p:spPr>
        <p:txBody>
          <a:bodyPr wrap="square" rtlCol="0">
            <a:spAutoFit/>
          </a:bodyPr>
          <a:lstStyle/>
          <a:p>
            <a:r>
              <a:rPr lang="en-US" sz="1600" dirty="0"/>
              <a:t>This is the theory embraced by most physicists.</a:t>
            </a:r>
          </a:p>
        </p:txBody>
      </p:sp>
    </p:spTree>
    <p:extLst>
      <p:ext uri="{BB962C8B-B14F-4D97-AF65-F5344CB8AC3E}">
        <p14:creationId xmlns:p14="http://schemas.microsoft.com/office/powerpoint/2010/main" val="54227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WordArt 6"/>
          <p:cNvSpPr>
            <a:spLocks noChangeArrowheads="1" noChangeShapeType="1" noTextEdit="1"/>
          </p:cNvSpPr>
          <p:nvPr/>
        </p:nvSpPr>
        <p:spPr bwMode="auto">
          <a:xfrm>
            <a:off x="1506190" y="2888506"/>
            <a:ext cx="1501081" cy="20270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2025"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endParaRPr>
          </a:p>
        </p:txBody>
      </p:sp>
      <p:sp>
        <p:nvSpPr>
          <p:cNvPr id="11269" name="Text Box 8"/>
          <p:cNvSpPr txBox="1">
            <a:spLocks noChangeArrowheads="1"/>
          </p:cNvSpPr>
          <p:nvPr/>
        </p:nvSpPr>
        <p:spPr bwMode="auto">
          <a:xfrm>
            <a:off x="1506190" y="2106266"/>
            <a:ext cx="1243013" cy="17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90538">
              <a:spcBef>
                <a:spcPct val="20000"/>
              </a:spcBef>
              <a:buClr>
                <a:schemeClr val="hlink"/>
              </a:buClr>
              <a:buSzPct val="70000"/>
              <a:buFont typeface="Wingdings" panose="05000000000000000000" pitchFamily="2" charset="2"/>
              <a:buChar char="n"/>
              <a:defRPr sz="1700">
                <a:solidFill>
                  <a:schemeClr val="tx1"/>
                </a:solidFill>
                <a:latin typeface="Tahoma" panose="020B0604030504040204" pitchFamily="34" charset="0"/>
              </a:defRPr>
            </a:lvl1pPr>
            <a:lvl2pPr marL="398463" indent="-152400" defTabSz="490538">
              <a:spcBef>
                <a:spcPct val="20000"/>
              </a:spcBef>
              <a:buClr>
                <a:schemeClr val="tx1"/>
              </a:buClr>
              <a:buChar char="–"/>
              <a:defRPr sz="1500">
                <a:solidFill>
                  <a:schemeClr val="tx1"/>
                </a:solidFill>
                <a:latin typeface="Tahoma" panose="020B0604030504040204" pitchFamily="34" charset="0"/>
              </a:defRPr>
            </a:lvl2pPr>
            <a:lvl3pPr marL="614363" indent="-123825" defTabSz="490538">
              <a:spcBef>
                <a:spcPct val="20000"/>
              </a:spcBef>
              <a:buClr>
                <a:schemeClr val="hlink"/>
              </a:buClr>
              <a:buSzPct val="70000"/>
              <a:buFont typeface="Wingdings" panose="05000000000000000000" pitchFamily="2" charset="2"/>
              <a:buChar char="n"/>
              <a:defRPr sz="1300">
                <a:solidFill>
                  <a:schemeClr val="tx1"/>
                </a:solidFill>
                <a:latin typeface="Tahoma" panose="020B0604030504040204" pitchFamily="34" charset="0"/>
              </a:defRPr>
            </a:lvl3pPr>
            <a:lvl4pPr marL="858838" indent="-122238" defTabSz="490538">
              <a:spcBef>
                <a:spcPct val="20000"/>
              </a:spcBef>
              <a:buClr>
                <a:schemeClr val="tx1"/>
              </a:buClr>
              <a:buChar char="–"/>
              <a:defRPr sz="1100">
                <a:solidFill>
                  <a:schemeClr val="tx1"/>
                </a:solidFill>
                <a:latin typeface="Tahoma" panose="020B0604030504040204" pitchFamily="34" charset="0"/>
              </a:defRPr>
            </a:lvl4pPr>
            <a:lvl5pPr marL="1104900" indent="-122238" defTabSz="490538">
              <a:spcBef>
                <a:spcPct val="20000"/>
              </a:spcBef>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5pPr>
            <a:lvl6pPr marL="15621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6pPr>
            <a:lvl7pPr marL="20193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7pPr>
            <a:lvl8pPr marL="24765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8pPr>
            <a:lvl9pPr marL="29337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9pPr>
          </a:lstStyle>
          <a:p>
            <a:pPr>
              <a:spcBef>
                <a:spcPct val="50000"/>
              </a:spcBef>
              <a:buClrTx/>
              <a:buSzTx/>
              <a:buFontTx/>
              <a:buNone/>
            </a:pPr>
            <a:endParaRPr lang="en-US" altLang="en-US" sz="563" dirty="0"/>
          </a:p>
        </p:txBody>
      </p:sp>
      <p:sp>
        <p:nvSpPr>
          <p:cNvPr id="11270" name="WordArt 9"/>
          <p:cNvSpPr>
            <a:spLocks noChangeArrowheads="1" noChangeShapeType="1" noTextEdit="1"/>
          </p:cNvSpPr>
          <p:nvPr/>
        </p:nvSpPr>
        <p:spPr bwMode="auto">
          <a:xfrm>
            <a:off x="2549396" y="2340640"/>
            <a:ext cx="727876" cy="528955"/>
          </a:xfrm>
          <a:prstGeom prst="rect">
            <a:avLst/>
          </a:prstGeom>
        </p:spPr>
        <p:txBody>
          <a:bodyPr wrap="none" fromWordArt="1">
            <a:prstTxWarp prst="textCascadeUp">
              <a:avLst>
                <a:gd name="adj" fmla="val 28569"/>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pPr algn="ctr"/>
            <a:endParaRPr lang="en-US" sz="2025" kern="10" dirty="0">
              <a:ln w="9525">
                <a:round/>
                <a:headEnd/>
                <a:tailEnd/>
              </a:ln>
              <a:gradFill rotWithShape="1">
                <a:gsLst>
                  <a:gs pos="0">
                    <a:srgbClr val="FFE701"/>
                  </a:gs>
                  <a:gs pos="100000">
                    <a:srgbClr val="FE3E02"/>
                  </a:gs>
                </a:gsLst>
                <a:lin ang="5580000" scaled="1"/>
              </a:gradFill>
              <a:latin typeface="Impact" panose="020B0806030902050204" pitchFamily="34" charset="0"/>
            </a:endParaRPr>
          </a:p>
        </p:txBody>
      </p:sp>
      <p:sp>
        <p:nvSpPr>
          <p:cNvPr id="11271" name="WordArt 7"/>
          <p:cNvSpPr>
            <a:spLocks noChangeArrowheads="1" noChangeShapeType="1" noTextEdit="1"/>
          </p:cNvSpPr>
          <p:nvPr/>
        </p:nvSpPr>
        <p:spPr bwMode="auto">
          <a:xfrm>
            <a:off x="-103821" y="945386"/>
            <a:ext cx="4505004" cy="128911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2025" kern="10" dirty="0">
                <a:ln w="9525">
                  <a:round/>
                  <a:headEnd/>
                  <a:tailEnd/>
                </a:ln>
                <a:gradFill rotWithShape="0">
                  <a:gsLst>
                    <a:gs pos="0">
                      <a:srgbClr val="FFE701"/>
                    </a:gs>
                    <a:gs pos="100000">
                      <a:srgbClr val="FE3E02"/>
                    </a:gs>
                  </a:gsLst>
                  <a:lin ang="5400000" scaled="1"/>
                </a:gradFill>
                <a:latin typeface="Impact" panose="020B0806030902050204" pitchFamily="34" charset="0"/>
              </a:rPr>
              <a:t>       HEY</a:t>
            </a:r>
          </a:p>
          <a:p>
            <a:pPr algn="ctr"/>
            <a:r>
              <a:rPr lang="en-US" sz="2025" kern="10" dirty="0">
                <a:ln w="9525">
                  <a:round/>
                  <a:headEnd/>
                  <a:tailEnd/>
                </a:ln>
                <a:gradFill rotWithShape="0">
                  <a:gsLst>
                    <a:gs pos="0">
                      <a:srgbClr val="FFE701"/>
                    </a:gs>
                    <a:gs pos="100000">
                      <a:srgbClr val="FE3E02"/>
                    </a:gs>
                  </a:gsLst>
                  <a:lin ang="5400000" scaled="1"/>
                </a:gradFill>
                <a:latin typeface="Impact" panose="020B0806030902050204" pitchFamily="34" charset="0"/>
              </a:rPr>
              <a:t>WHERE   DID  ALL  THIS   STUFF  </a:t>
            </a:r>
          </a:p>
          <a:p>
            <a:pPr algn="ctr"/>
            <a:r>
              <a:rPr lang="en-US" sz="2025" kern="10" dirty="0">
                <a:ln w="9525">
                  <a:round/>
                  <a:headEnd/>
                  <a:tailEnd/>
                </a:ln>
                <a:gradFill rotWithShape="0">
                  <a:gsLst>
                    <a:gs pos="0">
                      <a:srgbClr val="FFE701"/>
                    </a:gs>
                    <a:gs pos="100000">
                      <a:srgbClr val="FE3E02"/>
                    </a:gs>
                  </a:gsLst>
                  <a:lin ang="5400000" scaled="1"/>
                </a:gradFill>
                <a:latin typeface="Impact" panose="020B0806030902050204" pitchFamily="34" charset="0"/>
              </a:rPr>
              <a:t>   COME     FROM   ?</a:t>
            </a:r>
          </a:p>
        </p:txBody>
      </p:sp>
      <p:pic>
        <p:nvPicPr>
          <p:cNvPr id="11" name="Picture 13" descr="CAP AE SEAL SMALL">
            <a:extLst>
              <a:ext uri="{FF2B5EF4-FFF2-40B4-BE49-F238E27FC236}">
                <a16:creationId xmlns:a16="http://schemas.microsoft.com/office/drawing/2014/main" id="{070BF1B0-28E3-4BC8-B9CA-08A20561E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5" y="995098"/>
            <a:ext cx="354547" cy="35454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4.bp.blogspot.com/-7o-W21LEcoo/UbU4JGOm04I/AAAAAAAAAIo/50uYO2fQZSY/s1600/FP2862-BIG-BANG-THEORY-bazinga.jpg">
            <a:extLst>
              <a:ext uri="{FF2B5EF4-FFF2-40B4-BE49-F238E27FC236}">
                <a16:creationId xmlns:a16="http://schemas.microsoft.com/office/drawing/2014/main" id="{5AA2EBAE-2862-4395-831D-F69970878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521" y="2234496"/>
            <a:ext cx="1256417" cy="188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104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E8623-06EC-4740-A27D-4212AFA0C4B1}"/>
              </a:ext>
            </a:extLst>
          </p:cNvPr>
          <p:cNvPicPr>
            <a:picLocks noChangeAspect="1"/>
          </p:cNvPicPr>
          <p:nvPr/>
        </p:nvPicPr>
        <p:blipFill>
          <a:blip r:embed="rId2"/>
          <a:stretch>
            <a:fillRect/>
          </a:stretch>
        </p:blipFill>
        <p:spPr>
          <a:xfrm>
            <a:off x="-1" y="717382"/>
            <a:ext cx="4297363" cy="2862598"/>
          </a:xfrm>
          <a:prstGeom prst="rect">
            <a:avLst/>
          </a:prstGeom>
        </p:spPr>
      </p:pic>
    </p:spTree>
    <p:extLst>
      <p:ext uri="{BB962C8B-B14F-4D97-AF65-F5344CB8AC3E}">
        <p14:creationId xmlns:p14="http://schemas.microsoft.com/office/powerpoint/2010/main" val="2115066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38EB84-563B-405D-9BE4-2B9D6FCAEBD8}"/>
              </a:ext>
            </a:extLst>
          </p:cNvPr>
          <p:cNvSpPr txBox="1"/>
          <p:nvPr/>
        </p:nvSpPr>
        <p:spPr>
          <a:xfrm>
            <a:off x="538163" y="73378"/>
            <a:ext cx="3635023" cy="3416320"/>
          </a:xfrm>
          <a:prstGeom prst="rect">
            <a:avLst/>
          </a:prstGeom>
          <a:noFill/>
        </p:spPr>
        <p:txBody>
          <a:bodyPr wrap="square" rtlCol="0">
            <a:spAutoFit/>
          </a:bodyPr>
          <a:lstStyle/>
          <a:p>
            <a:r>
              <a:rPr lang="en-US" dirty="0"/>
              <a:t>So how will the Universe End?”</a:t>
            </a:r>
          </a:p>
          <a:p>
            <a:endParaRPr lang="en-US" dirty="0"/>
          </a:p>
          <a:p>
            <a:r>
              <a:rPr lang="en-US" dirty="0"/>
              <a:t>“Some say the world will end in fire,</a:t>
            </a:r>
          </a:p>
          <a:p>
            <a:r>
              <a:rPr lang="en-US" dirty="0"/>
              <a:t>Some say in ice.</a:t>
            </a:r>
          </a:p>
          <a:p>
            <a:r>
              <a:rPr lang="en-US" dirty="0"/>
              <a:t>From what I’ve tasted of desire</a:t>
            </a:r>
          </a:p>
          <a:p>
            <a:r>
              <a:rPr lang="en-US" dirty="0"/>
              <a:t>I hold with those who favor fire.</a:t>
            </a:r>
          </a:p>
          <a:p>
            <a:r>
              <a:rPr lang="en-US" dirty="0"/>
              <a:t>But if it had to perish twice,</a:t>
            </a:r>
          </a:p>
          <a:p>
            <a:r>
              <a:rPr lang="en-US" dirty="0"/>
              <a:t>I think I know enough of hate</a:t>
            </a:r>
          </a:p>
          <a:p>
            <a:r>
              <a:rPr lang="en-US" dirty="0"/>
              <a:t>To say that for destruction ice</a:t>
            </a:r>
          </a:p>
          <a:p>
            <a:r>
              <a:rPr lang="en-US" dirty="0"/>
              <a:t>Is also great</a:t>
            </a:r>
          </a:p>
          <a:p>
            <a:r>
              <a:rPr lang="en-US" dirty="0"/>
              <a:t>And would suffice.”</a:t>
            </a:r>
          </a:p>
          <a:p>
            <a:r>
              <a:rPr lang="en-US" dirty="0"/>
              <a:t>                           Robert Frost</a:t>
            </a:r>
          </a:p>
        </p:txBody>
      </p:sp>
    </p:spTree>
    <p:extLst>
      <p:ext uri="{BB962C8B-B14F-4D97-AF65-F5344CB8AC3E}">
        <p14:creationId xmlns:p14="http://schemas.microsoft.com/office/powerpoint/2010/main" val="3354270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C83E79-3D85-4F83-8E05-2E50A2E633D6}"/>
              </a:ext>
            </a:extLst>
          </p:cNvPr>
          <p:cNvSpPr txBox="1"/>
          <p:nvPr/>
        </p:nvSpPr>
        <p:spPr>
          <a:xfrm>
            <a:off x="113858" y="45282"/>
            <a:ext cx="4069645" cy="3970318"/>
          </a:xfrm>
          <a:prstGeom prst="rect">
            <a:avLst/>
          </a:prstGeom>
          <a:noFill/>
        </p:spPr>
        <p:txBody>
          <a:bodyPr wrap="square">
            <a:spAutoFit/>
          </a:bodyPr>
          <a:lstStyle/>
          <a:p>
            <a:r>
              <a:rPr lang="en-US" dirty="0"/>
              <a:t>“Science has outlined four ways that our universe could meet its doom. </a:t>
            </a:r>
          </a:p>
          <a:p>
            <a:endParaRPr lang="en-US" dirty="0"/>
          </a:p>
          <a:p>
            <a:r>
              <a:rPr lang="en-US" dirty="0"/>
              <a:t>They're called </a:t>
            </a:r>
          </a:p>
          <a:p>
            <a:endParaRPr lang="en-US" dirty="0"/>
          </a:p>
          <a:p>
            <a:r>
              <a:rPr lang="en-US" dirty="0"/>
              <a:t>the Big Freeze,</a:t>
            </a:r>
          </a:p>
          <a:p>
            <a:endParaRPr lang="en-US" dirty="0"/>
          </a:p>
          <a:p>
            <a:r>
              <a:rPr lang="en-US" dirty="0"/>
              <a:t> the Big Crunch, </a:t>
            </a:r>
          </a:p>
          <a:p>
            <a:endParaRPr lang="en-US" dirty="0"/>
          </a:p>
          <a:p>
            <a:r>
              <a:rPr lang="en-US" dirty="0"/>
              <a:t>the Big Change, </a:t>
            </a:r>
          </a:p>
          <a:p>
            <a:endParaRPr lang="en-US" dirty="0"/>
          </a:p>
          <a:p>
            <a:r>
              <a:rPr lang="en-US" dirty="0"/>
              <a:t>and the Big Rip.”</a:t>
            </a:r>
          </a:p>
          <a:p>
            <a:endParaRPr lang="en-US" dirty="0"/>
          </a:p>
          <a:p>
            <a:r>
              <a:rPr lang="en-US" dirty="0"/>
              <a:t>And the Big Slurp.</a:t>
            </a:r>
          </a:p>
        </p:txBody>
      </p:sp>
    </p:spTree>
    <p:extLst>
      <p:ext uri="{BB962C8B-B14F-4D97-AF65-F5344CB8AC3E}">
        <p14:creationId xmlns:p14="http://schemas.microsoft.com/office/powerpoint/2010/main" val="3184967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C7F6BF-25AC-49CE-8415-2F50869F78C3}"/>
              </a:ext>
            </a:extLst>
          </p:cNvPr>
          <p:cNvPicPr>
            <a:picLocks noChangeAspect="1"/>
          </p:cNvPicPr>
          <p:nvPr/>
        </p:nvPicPr>
        <p:blipFill>
          <a:blip r:embed="rId2"/>
          <a:stretch>
            <a:fillRect/>
          </a:stretch>
        </p:blipFill>
        <p:spPr>
          <a:xfrm>
            <a:off x="-1" y="940047"/>
            <a:ext cx="4297363" cy="2417267"/>
          </a:xfrm>
          <a:prstGeom prst="rect">
            <a:avLst/>
          </a:prstGeom>
        </p:spPr>
      </p:pic>
    </p:spTree>
    <p:extLst>
      <p:ext uri="{BB962C8B-B14F-4D97-AF65-F5344CB8AC3E}">
        <p14:creationId xmlns:p14="http://schemas.microsoft.com/office/powerpoint/2010/main" val="1004507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4D0B76-117D-4BAB-A7F7-5F8D3710EBF8}"/>
              </a:ext>
            </a:extLst>
          </p:cNvPr>
          <p:cNvPicPr>
            <a:picLocks noChangeAspect="1"/>
          </p:cNvPicPr>
          <p:nvPr/>
        </p:nvPicPr>
        <p:blipFill>
          <a:blip r:embed="rId2"/>
          <a:stretch>
            <a:fillRect/>
          </a:stretch>
        </p:blipFill>
        <p:spPr>
          <a:xfrm>
            <a:off x="-1" y="2679878"/>
            <a:ext cx="4297363" cy="1617485"/>
          </a:xfrm>
          <a:prstGeom prst="rect">
            <a:avLst/>
          </a:prstGeom>
        </p:spPr>
      </p:pic>
      <p:sp>
        <p:nvSpPr>
          <p:cNvPr id="4" name="TextBox 3">
            <a:extLst>
              <a:ext uri="{FF2B5EF4-FFF2-40B4-BE49-F238E27FC236}">
                <a16:creationId xmlns:a16="http://schemas.microsoft.com/office/drawing/2014/main" id="{99F513B9-3B57-47EF-829B-6B169C0F0BA3}"/>
              </a:ext>
            </a:extLst>
          </p:cNvPr>
          <p:cNvSpPr txBox="1"/>
          <p:nvPr/>
        </p:nvSpPr>
        <p:spPr>
          <a:xfrm>
            <a:off x="31043" y="73241"/>
            <a:ext cx="4235274" cy="249299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3D9CCC">
                      <a:lumMod val="50000"/>
                    </a:srgbClr>
                  </a:solidFill>
                  <a:prstDash val="solid"/>
                </a:ln>
                <a:pattFill prst="narHorz">
                  <a:fgClr>
                    <a:srgbClr val="3D9CCC"/>
                  </a:fgClr>
                  <a:bgClr>
                    <a:srgbClr val="3D9CCC">
                      <a:lumMod val="40000"/>
                      <a:lumOff val="60000"/>
                    </a:srgbClr>
                  </a:bgClr>
                </a:pattFill>
                <a:effectLst>
                  <a:innerShdw blurRad="177800">
                    <a:srgbClr val="3D9CCC">
                      <a:lumMod val="50000"/>
                    </a:srgbClr>
                  </a:innerShdw>
                </a:effectLst>
                <a:uLnTx/>
                <a:uFillTx/>
                <a:latin typeface="Calibri" panose="020F0502020204030204"/>
                <a:ea typeface="+mn-ea"/>
                <a:cs typeface="+mn-cs"/>
              </a:rPr>
              <a:t>The Big Freeze, The Heat Death,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3D9CCC">
                      <a:lumMod val="50000"/>
                    </a:srgbClr>
                  </a:solidFill>
                  <a:prstDash val="solid"/>
                </a:ln>
                <a:pattFill prst="narHorz">
                  <a:fgClr>
                    <a:srgbClr val="3D9CCC"/>
                  </a:fgClr>
                  <a:bgClr>
                    <a:srgbClr val="3D9CCC">
                      <a:lumMod val="40000"/>
                      <a:lumOff val="60000"/>
                    </a:srgbClr>
                  </a:bgClr>
                </a:pattFill>
                <a:effectLst>
                  <a:innerShdw blurRad="177800">
                    <a:srgbClr val="3D9CCC">
                      <a:lumMod val="50000"/>
                    </a:srgbClr>
                  </a:innerShdw>
                </a:effectLst>
                <a:uLnTx/>
                <a:uFillTx/>
                <a:latin typeface="Calibri" panose="020F0502020204030204"/>
                <a:ea typeface="+mn-ea"/>
                <a:cs typeface="+mn-cs"/>
              </a:rPr>
              <a:t>or the Big Chill </a:t>
            </a:r>
          </a:p>
          <a:p>
            <a:endParaRPr lang="en-US" dirty="0"/>
          </a:p>
          <a:p>
            <a:pPr algn="ctr"/>
            <a:r>
              <a:rPr lang="en-US" dirty="0"/>
              <a:t>“In this "Big Freeze", the universe ends up uniformly cold, dead and empty.”</a:t>
            </a:r>
          </a:p>
          <a:p>
            <a:pPr algn="ctr"/>
            <a:r>
              <a:rPr lang="en-US" dirty="0"/>
              <a:t>Driven by Dark Energy, galaxies continue to get farther apart and the Universe gets colder and colder.”</a:t>
            </a:r>
          </a:p>
        </p:txBody>
      </p:sp>
    </p:spTree>
    <p:extLst>
      <p:ext uri="{BB962C8B-B14F-4D97-AF65-F5344CB8AC3E}">
        <p14:creationId xmlns:p14="http://schemas.microsoft.com/office/powerpoint/2010/main" val="1711182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135ADD-5E13-4D27-9240-2B86C133AFD3}"/>
              </a:ext>
            </a:extLst>
          </p:cNvPr>
          <p:cNvSpPr txBox="1"/>
          <p:nvPr/>
        </p:nvSpPr>
        <p:spPr>
          <a:xfrm>
            <a:off x="46126" y="592666"/>
            <a:ext cx="4205110" cy="3416320"/>
          </a:xfrm>
          <a:prstGeom prst="rect">
            <a:avLst/>
          </a:prstGeom>
          <a:noFill/>
        </p:spPr>
        <p:txBody>
          <a:bodyPr wrap="square" rtlCol="0">
            <a:spAutoFit/>
          </a:bodyPr>
          <a:lstStyle/>
          <a:p>
            <a:pPr algn="ctr"/>
            <a:r>
              <a:rPr lang="en-US" dirty="0"/>
              <a:t>“So as the Universe continues to expand, galaxies become farther and farther apart,</a:t>
            </a:r>
          </a:p>
          <a:p>
            <a:pPr algn="ctr"/>
            <a:r>
              <a:rPr lang="en-US" dirty="0"/>
              <a:t>They grow old and the Universe becomes colder and colder. </a:t>
            </a:r>
          </a:p>
          <a:p>
            <a:pPr algn="ctr"/>
            <a:endParaRPr lang="en-US" dirty="0"/>
          </a:p>
          <a:p>
            <a:pPr algn="ctr"/>
            <a:r>
              <a:rPr lang="en-US" dirty="0"/>
              <a:t>“Eventually, planets, stars, and galaxies would be pulled so far apart that the stars would eventually lose access to raw material needed for star formation And thus, the lights would inevitably go out for good.”</a:t>
            </a:r>
          </a:p>
          <a:p>
            <a:endParaRPr lang="en-US" dirty="0"/>
          </a:p>
        </p:txBody>
      </p:sp>
    </p:spTree>
    <p:extLst>
      <p:ext uri="{BB962C8B-B14F-4D97-AF65-F5344CB8AC3E}">
        <p14:creationId xmlns:p14="http://schemas.microsoft.com/office/powerpoint/2010/main" val="992012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1661D-3EA7-4CBC-B39C-B1EF8BDB693F}"/>
              </a:ext>
            </a:extLst>
          </p:cNvPr>
          <p:cNvSpPr txBox="1"/>
          <p:nvPr/>
        </p:nvSpPr>
        <p:spPr>
          <a:xfrm>
            <a:off x="101599" y="717520"/>
            <a:ext cx="4240919" cy="2862322"/>
          </a:xfrm>
          <a:prstGeom prst="rect">
            <a:avLst/>
          </a:prstGeom>
          <a:noFill/>
        </p:spPr>
        <p:txBody>
          <a:bodyPr wrap="square">
            <a:spAutoFit/>
          </a:bodyPr>
          <a:lstStyle/>
          <a:p>
            <a:pPr algn="ctr"/>
            <a:r>
              <a:rPr lang="en-US" dirty="0"/>
              <a:t>“It will continue to get colder and colder until the temperature throughout the universe reaches absolute zero. At absolute zero, </a:t>
            </a:r>
            <a:r>
              <a:rPr lang="en-US" i="1" dirty="0"/>
              <a:t>all movement stops. </a:t>
            </a:r>
          </a:p>
          <a:p>
            <a:pPr algn="ctr"/>
            <a:r>
              <a:rPr lang="en-US" i="1" dirty="0"/>
              <a:t>Nothing can exist in such a place, as there is literally no energy. </a:t>
            </a:r>
          </a:p>
          <a:p>
            <a:pPr algn="ctr"/>
            <a:r>
              <a:rPr lang="en-US" i="1" dirty="0"/>
              <a:t>At all. Anywhere.”</a:t>
            </a:r>
          </a:p>
          <a:p>
            <a:pPr algn="ctr"/>
            <a:endParaRPr lang="en-US" dirty="0"/>
          </a:p>
          <a:p>
            <a:pPr algn="ctr"/>
            <a:r>
              <a:rPr lang="en-US" dirty="0"/>
              <a:t>Just black, cold, nothing.</a:t>
            </a:r>
          </a:p>
          <a:p>
            <a:endParaRPr lang="en-US" dirty="0"/>
          </a:p>
        </p:txBody>
      </p:sp>
    </p:spTree>
    <p:extLst>
      <p:ext uri="{BB962C8B-B14F-4D97-AF65-F5344CB8AC3E}">
        <p14:creationId xmlns:p14="http://schemas.microsoft.com/office/powerpoint/2010/main" val="3512091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B068AC-EE3A-4BED-87AC-99A5CEC7C53E}"/>
              </a:ext>
            </a:extLst>
          </p:cNvPr>
          <p:cNvSpPr txBox="1"/>
          <p:nvPr/>
        </p:nvSpPr>
        <p:spPr>
          <a:xfrm>
            <a:off x="25399" y="977543"/>
            <a:ext cx="4246563" cy="2585323"/>
          </a:xfrm>
          <a:prstGeom prst="rect">
            <a:avLst/>
          </a:prstGeom>
          <a:noFill/>
        </p:spPr>
        <p:txBody>
          <a:bodyPr wrap="square">
            <a:spAutoFit/>
          </a:bodyPr>
          <a:lstStyle/>
          <a:p>
            <a:pPr algn="ctr"/>
            <a:r>
              <a:rPr lang="en-US" dirty="0"/>
              <a:t>“This is the point at which the universe would reach a maximum state of entropy. Instead of fiery cradles, galaxies would become coffins filled with the remnants of dead stars.</a:t>
            </a:r>
          </a:p>
          <a:p>
            <a:pPr algn="ctr"/>
            <a:endParaRPr lang="en-US" dirty="0"/>
          </a:p>
          <a:p>
            <a:pPr algn="ctr"/>
            <a:r>
              <a:rPr lang="en-US" dirty="0"/>
              <a:t>Many scientists (astronomers and physicists alike) believe this is one of the most probable scenarios.”</a:t>
            </a:r>
          </a:p>
        </p:txBody>
      </p:sp>
    </p:spTree>
    <p:extLst>
      <p:ext uri="{BB962C8B-B14F-4D97-AF65-F5344CB8AC3E}">
        <p14:creationId xmlns:p14="http://schemas.microsoft.com/office/powerpoint/2010/main" val="639402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ED80B5-7EF3-419C-933F-6AE63727C3D7}"/>
              </a:ext>
            </a:extLst>
          </p:cNvPr>
          <p:cNvSpPr txBox="1"/>
          <p:nvPr/>
        </p:nvSpPr>
        <p:spPr>
          <a:xfrm>
            <a:off x="1" y="62088"/>
            <a:ext cx="4336874" cy="1785104"/>
          </a:xfrm>
          <a:prstGeom prst="rect">
            <a:avLst/>
          </a:prstGeom>
          <a:noFill/>
        </p:spPr>
        <p:txBody>
          <a:bodyPr wrap="square" rtlCol="0">
            <a:spAutoFit/>
          </a:bodyPr>
          <a:lstStyle/>
          <a:p>
            <a:pPr algn="ctr"/>
            <a:r>
              <a:rPr lang="en-U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The Big Crunch, The Big Bounce,</a:t>
            </a:r>
          </a:p>
          <a:p>
            <a:endParaRPr lang="en-US" dirty="0"/>
          </a:p>
          <a:p>
            <a:r>
              <a:rPr lang="en-US" dirty="0"/>
              <a:t>Driven by Dark Energy, the Universe expands until it reaches its limit and then begins to collapse until it comes together in the Big Crunch and then there is another Big Bang.</a:t>
            </a:r>
          </a:p>
        </p:txBody>
      </p:sp>
      <p:pic>
        <p:nvPicPr>
          <p:cNvPr id="3" name="Picture 2">
            <a:extLst>
              <a:ext uri="{FF2B5EF4-FFF2-40B4-BE49-F238E27FC236}">
                <a16:creationId xmlns:a16="http://schemas.microsoft.com/office/drawing/2014/main" id="{C93CE35E-91EA-437D-A7EA-D2033212A521}"/>
              </a:ext>
            </a:extLst>
          </p:cNvPr>
          <p:cNvPicPr>
            <a:picLocks noChangeAspect="1"/>
          </p:cNvPicPr>
          <p:nvPr/>
        </p:nvPicPr>
        <p:blipFill>
          <a:blip r:embed="rId2"/>
          <a:stretch>
            <a:fillRect/>
          </a:stretch>
        </p:blipFill>
        <p:spPr>
          <a:xfrm>
            <a:off x="-1" y="1816414"/>
            <a:ext cx="4297363" cy="2401646"/>
          </a:xfrm>
          <a:prstGeom prst="rect">
            <a:avLst/>
          </a:prstGeom>
        </p:spPr>
      </p:pic>
    </p:spTree>
    <p:extLst>
      <p:ext uri="{BB962C8B-B14F-4D97-AF65-F5344CB8AC3E}">
        <p14:creationId xmlns:p14="http://schemas.microsoft.com/office/powerpoint/2010/main" val="2557539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8A219C-9F7B-429E-AF5D-84B73677D21D}"/>
              </a:ext>
            </a:extLst>
          </p:cNvPr>
          <p:cNvSpPr txBox="1"/>
          <p:nvPr/>
        </p:nvSpPr>
        <p:spPr>
          <a:xfrm>
            <a:off x="54592" y="242208"/>
            <a:ext cx="4188178" cy="3970318"/>
          </a:xfrm>
          <a:prstGeom prst="rect">
            <a:avLst/>
          </a:prstGeom>
          <a:noFill/>
        </p:spPr>
        <p:txBody>
          <a:bodyPr wrap="square">
            <a:spAutoFit/>
          </a:bodyPr>
          <a:lstStyle/>
          <a:p>
            <a:pPr algn="ctr"/>
            <a:r>
              <a:rPr lang="en-US" dirty="0"/>
              <a:t>“The Big Crunch is thought to be the direct consequence of the Big Bang. In this model, the expansion of the universe doesn’t continue forever.</a:t>
            </a:r>
          </a:p>
          <a:p>
            <a:pPr algn="ctr"/>
            <a:endParaRPr lang="en-US" dirty="0"/>
          </a:p>
          <a:p>
            <a:pPr algn="ctr"/>
            <a:r>
              <a:rPr lang="en-US" dirty="0"/>
              <a:t>After an undetermined amount of time (possibly trillions of years), if the average density of the universe was enough to stop the expansion, the universe would begin the process of collapsing in on itself. Eventually, all of the matter and particles in existence would be pulled together into a super dense state (perhaps even into a black hole-like singularity).”</a:t>
            </a:r>
          </a:p>
        </p:txBody>
      </p:sp>
    </p:spTree>
    <p:extLst>
      <p:ext uri="{BB962C8B-B14F-4D97-AF65-F5344CB8AC3E}">
        <p14:creationId xmlns:p14="http://schemas.microsoft.com/office/powerpoint/2010/main" val="1281141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D488D4-FEA8-45BF-A210-2C4376FDF5B2}"/>
              </a:ext>
            </a:extLst>
          </p:cNvPr>
          <p:cNvPicPr>
            <a:picLocks noChangeAspect="1"/>
          </p:cNvPicPr>
          <p:nvPr/>
        </p:nvPicPr>
        <p:blipFill>
          <a:blip r:embed="rId2"/>
          <a:stretch>
            <a:fillRect/>
          </a:stretch>
        </p:blipFill>
        <p:spPr>
          <a:xfrm>
            <a:off x="1280559" y="2148681"/>
            <a:ext cx="1915116" cy="1429953"/>
          </a:xfrm>
          <a:prstGeom prst="rect">
            <a:avLst/>
          </a:prstGeom>
        </p:spPr>
      </p:pic>
      <p:sp>
        <p:nvSpPr>
          <p:cNvPr id="3" name="TextBox 2">
            <a:extLst>
              <a:ext uri="{FF2B5EF4-FFF2-40B4-BE49-F238E27FC236}">
                <a16:creationId xmlns:a16="http://schemas.microsoft.com/office/drawing/2014/main" id="{A0D616A2-A01E-430A-A8E1-0CE80D49696E}"/>
              </a:ext>
            </a:extLst>
          </p:cNvPr>
          <p:cNvSpPr txBox="1"/>
          <p:nvPr/>
        </p:nvSpPr>
        <p:spPr>
          <a:xfrm>
            <a:off x="507533" y="969685"/>
            <a:ext cx="3552734" cy="786626"/>
          </a:xfrm>
          <a:prstGeom prst="rect">
            <a:avLst/>
          </a:prstGeom>
          <a:noFill/>
        </p:spPr>
        <p:txBody>
          <a:bodyPr wrap="square" rtlCol="0">
            <a:spAutoFit/>
          </a:bodyPr>
          <a:lstStyle/>
          <a:p>
            <a:pPr algn="ctr"/>
            <a:r>
              <a:rPr lang="en-US" sz="1128" dirty="0">
                <a:latin typeface="Baveuse" panose="02000700000000000000" pitchFamily="2" charset="0"/>
              </a:rPr>
              <a:t>The Universe we see is called Baryonic Matter,                                        regular stuff,</a:t>
            </a:r>
          </a:p>
          <a:p>
            <a:pPr algn="ctr"/>
            <a:r>
              <a:rPr lang="en-US" sz="1128" dirty="0">
                <a:latin typeface="Baveuse" panose="02000700000000000000" pitchFamily="2" charset="0"/>
              </a:rPr>
              <a:t>But that is only 5% of the universe. </a:t>
            </a:r>
          </a:p>
        </p:txBody>
      </p:sp>
    </p:spTree>
    <p:extLst>
      <p:ext uri="{BB962C8B-B14F-4D97-AF65-F5344CB8AC3E}">
        <p14:creationId xmlns:p14="http://schemas.microsoft.com/office/powerpoint/2010/main" val="300266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21DDD3-0072-49AE-97F6-3D735651F395}"/>
              </a:ext>
            </a:extLst>
          </p:cNvPr>
          <p:cNvSpPr txBox="1"/>
          <p:nvPr/>
        </p:nvSpPr>
        <p:spPr>
          <a:xfrm>
            <a:off x="-14992" y="40986"/>
            <a:ext cx="4312354" cy="1754326"/>
          </a:xfrm>
          <a:prstGeom prst="rect">
            <a:avLst/>
          </a:prstGeom>
          <a:noFill/>
        </p:spPr>
        <p:txBody>
          <a:bodyPr wrap="square">
            <a:spAutoFit/>
          </a:bodyPr>
          <a:lstStyle/>
          <a:p>
            <a:pPr algn="ctr"/>
            <a:r>
              <a:rPr lang="en-US" dirty="0"/>
              <a:t>“Unlike the first two scenarios, this model relies on the geometry of the universe being “closed” (like the surface of a sphere). An event like this would be like a single breath: the universe would “breathe out” the Big Bang, and “breathe in” the Big Crunch.”</a:t>
            </a:r>
          </a:p>
        </p:txBody>
      </p:sp>
      <p:pic>
        <p:nvPicPr>
          <p:cNvPr id="5" name="Picture 4">
            <a:extLst>
              <a:ext uri="{FF2B5EF4-FFF2-40B4-BE49-F238E27FC236}">
                <a16:creationId xmlns:a16="http://schemas.microsoft.com/office/drawing/2014/main" id="{28971BAF-8E59-40C6-B9B6-53AF309606CE}"/>
              </a:ext>
            </a:extLst>
          </p:cNvPr>
          <p:cNvPicPr>
            <a:picLocks noChangeAspect="1"/>
          </p:cNvPicPr>
          <p:nvPr/>
        </p:nvPicPr>
        <p:blipFill>
          <a:blip r:embed="rId2"/>
          <a:stretch>
            <a:fillRect/>
          </a:stretch>
        </p:blipFill>
        <p:spPr>
          <a:xfrm>
            <a:off x="1127439" y="1795312"/>
            <a:ext cx="2236650" cy="2402944"/>
          </a:xfrm>
          <a:prstGeom prst="rect">
            <a:avLst/>
          </a:prstGeom>
        </p:spPr>
      </p:pic>
    </p:spTree>
    <p:extLst>
      <p:ext uri="{BB962C8B-B14F-4D97-AF65-F5344CB8AC3E}">
        <p14:creationId xmlns:p14="http://schemas.microsoft.com/office/powerpoint/2010/main" val="2850369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296A9E-30B6-4632-91F5-56E0F25FB7FF}"/>
              </a:ext>
            </a:extLst>
          </p:cNvPr>
          <p:cNvSpPr txBox="1"/>
          <p:nvPr/>
        </p:nvSpPr>
        <p:spPr>
          <a:xfrm>
            <a:off x="56444" y="965412"/>
            <a:ext cx="4297363" cy="2862322"/>
          </a:xfrm>
          <a:prstGeom prst="rect">
            <a:avLst/>
          </a:prstGeom>
          <a:noFill/>
        </p:spPr>
        <p:txBody>
          <a:bodyPr wrap="square">
            <a:spAutoFit/>
          </a:bodyPr>
          <a:lstStyle/>
          <a:p>
            <a:pPr algn="ctr"/>
            <a:r>
              <a:rPr lang="en-US" dirty="0"/>
              <a:t>“Under the Big Crunch, … the gravitational attraction of stars and galaxies would one day start pulling the entire universe together again. The process would run sort of like a backward Big Bang, with galactic clusters crashing and merging, then stars and planets fusing together, and finally, everything in the universe would form a dense spot of infinitely small size once again.”</a:t>
            </a:r>
          </a:p>
        </p:txBody>
      </p:sp>
    </p:spTree>
    <p:extLst>
      <p:ext uri="{BB962C8B-B14F-4D97-AF65-F5344CB8AC3E}">
        <p14:creationId xmlns:p14="http://schemas.microsoft.com/office/powerpoint/2010/main" val="1333646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216C96-630D-4585-BA7A-DE01734B8359}"/>
              </a:ext>
            </a:extLst>
          </p:cNvPr>
          <p:cNvSpPr txBox="1"/>
          <p:nvPr/>
        </p:nvSpPr>
        <p:spPr>
          <a:xfrm>
            <a:off x="73374" y="1704413"/>
            <a:ext cx="4297363" cy="1754326"/>
          </a:xfrm>
          <a:prstGeom prst="rect">
            <a:avLst/>
          </a:prstGeom>
          <a:noFill/>
        </p:spPr>
        <p:txBody>
          <a:bodyPr wrap="square">
            <a:spAutoFit/>
          </a:bodyPr>
          <a:lstStyle/>
          <a:p>
            <a:pPr algn="ctr"/>
            <a:r>
              <a:rPr lang="en-US" dirty="0"/>
              <a:t>“The properties of fundamental particles like electrons and quarks could be entirely different, radically rewriting the rules of chemistry and perhaps preventing atoms from forming.”</a:t>
            </a:r>
          </a:p>
          <a:p>
            <a:endParaRPr lang="en-US" dirty="0"/>
          </a:p>
        </p:txBody>
      </p:sp>
      <p:sp>
        <p:nvSpPr>
          <p:cNvPr id="2" name="Rectangle 1">
            <a:extLst>
              <a:ext uri="{FF2B5EF4-FFF2-40B4-BE49-F238E27FC236}">
                <a16:creationId xmlns:a16="http://schemas.microsoft.com/office/drawing/2014/main" id="{4BC5C426-1BDA-4492-BE66-2DF2DE9E07FB}"/>
              </a:ext>
            </a:extLst>
          </p:cNvPr>
          <p:cNvSpPr/>
          <p:nvPr/>
        </p:nvSpPr>
        <p:spPr>
          <a:xfrm>
            <a:off x="667047" y="281550"/>
            <a:ext cx="3110019" cy="646331"/>
          </a:xfrm>
          <a:prstGeom prst="rect">
            <a:avLst/>
          </a:prstGeom>
          <a:noFill/>
        </p:spPr>
        <p:txBody>
          <a:bodyPr wrap="non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Big Change</a:t>
            </a:r>
          </a:p>
        </p:txBody>
      </p:sp>
    </p:spTree>
    <p:extLst>
      <p:ext uri="{BB962C8B-B14F-4D97-AF65-F5344CB8AC3E}">
        <p14:creationId xmlns:p14="http://schemas.microsoft.com/office/powerpoint/2010/main" val="3017484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EDB5FC-E04F-4937-AA29-B69A9889D8BE}"/>
              </a:ext>
            </a:extLst>
          </p:cNvPr>
          <p:cNvSpPr txBox="1"/>
          <p:nvPr/>
        </p:nvSpPr>
        <p:spPr>
          <a:xfrm>
            <a:off x="25399" y="302021"/>
            <a:ext cx="4246563" cy="3693319"/>
          </a:xfrm>
          <a:prstGeom prst="rect">
            <a:avLst/>
          </a:prstGeom>
          <a:noFill/>
        </p:spPr>
        <p:txBody>
          <a:bodyPr wrap="square">
            <a:spAutoFit/>
          </a:bodyPr>
          <a:lstStyle/>
          <a:p>
            <a:pPr algn="ctr"/>
            <a:r>
              <a:rPr lang="en-US" dirty="0"/>
              <a:t>“Humans, planets and even the stars themselves would be destroyed in this Big Change. In a 1980 paper, Physicists Sidney Coleman and Frank de </a:t>
            </a:r>
            <a:r>
              <a:rPr lang="en-US" dirty="0" err="1"/>
              <a:t>Luccia</a:t>
            </a:r>
            <a:r>
              <a:rPr lang="en-US" dirty="0"/>
              <a:t> called it "the ultimate ecological catastrophe". </a:t>
            </a:r>
          </a:p>
          <a:p>
            <a:pPr algn="ctr"/>
            <a:r>
              <a:rPr lang="en-US" dirty="0"/>
              <a:t>Adding insult to injury, dark energy would probably behave differently after the Big Change. </a:t>
            </a:r>
          </a:p>
          <a:p>
            <a:pPr algn="ctr"/>
            <a:r>
              <a:rPr lang="en-US" dirty="0"/>
              <a:t>Rather than driving the universe to expand faster, </a:t>
            </a:r>
          </a:p>
          <a:p>
            <a:pPr algn="ctr"/>
            <a:r>
              <a:rPr lang="en-US" dirty="0"/>
              <a:t>dark energy might instead</a:t>
            </a:r>
          </a:p>
          <a:p>
            <a:pPr algn="ctr"/>
            <a:r>
              <a:rPr lang="en-US" dirty="0"/>
              <a:t> pull the universe in on itself,</a:t>
            </a:r>
          </a:p>
          <a:p>
            <a:pPr algn="ctr"/>
            <a:r>
              <a:rPr lang="en-US" dirty="0"/>
              <a:t> collapsing into a Big Crunch.”</a:t>
            </a:r>
          </a:p>
        </p:txBody>
      </p:sp>
    </p:spTree>
    <p:extLst>
      <p:ext uri="{BB962C8B-B14F-4D97-AF65-F5344CB8AC3E}">
        <p14:creationId xmlns:p14="http://schemas.microsoft.com/office/powerpoint/2010/main" val="2311209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F7ECB5-F907-489B-A0F7-121EBF2C3ED0}"/>
              </a:ext>
            </a:extLst>
          </p:cNvPr>
          <p:cNvSpPr txBox="1"/>
          <p:nvPr/>
        </p:nvSpPr>
        <p:spPr>
          <a:xfrm>
            <a:off x="135467" y="152400"/>
            <a:ext cx="3800651" cy="3970318"/>
          </a:xfrm>
          <a:prstGeom prst="rect">
            <a:avLst/>
          </a:prstGeom>
          <a:noFill/>
        </p:spPr>
        <p:txBody>
          <a:bodyPr wrap="square" rtlCol="0">
            <a:spAutoFit/>
          </a:bodyPr>
          <a:lstStyle/>
          <a:p>
            <a:pPr algn="ctr"/>
            <a:endParaRPr lang="en-US" i="1" dirty="0"/>
          </a:p>
          <a:p>
            <a:pPr algn="ctr"/>
            <a:r>
              <a:rPr lang="en-US" i="1" dirty="0"/>
              <a:t>“Driven by Dark Energy, the Universe expands until the fabric of Space rips.</a:t>
            </a:r>
          </a:p>
          <a:p>
            <a:pPr algn="ctr"/>
            <a:r>
              <a:rPr lang="en-US" dirty="0"/>
              <a:t>“One theory of our ultimate end relies on the assumption that this expansion will continue indefinitely — until the galaxies, stars, planets, and matter (even the subatomic building blocks that comprise all matter) can no longer hold themselves together. At which point, they rip apart.</a:t>
            </a:r>
          </a:p>
          <a:p>
            <a:endParaRPr lang="en-US" dirty="0"/>
          </a:p>
          <a:p>
            <a:pPr algn="ctr"/>
            <a:r>
              <a:rPr lang="en-US" dirty="0"/>
              <a:t>This theory is called (surprise!) the Big Rip.”</a:t>
            </a:r>
          </a:p>
        </p:txBody>
      </p:sp>
      <p:sp>
        <p:nvSpPr>
          <p:cNvPr id="3" name="Rectangle 2">
            <a:extLst>
              <a:ext uri="{FF2B5EF4-FFF2-40B4-BE49-F238E27FC236}">
                <a16:creationId xmlns:a16="http://schemas.microsoft.com/office/drawing/2014/main" id="{CEE05120-8ACC-4262-9693-BFD54BC8F0FC}"/>
              </a:ext>
            </a:extLst>
          </p:cNvPr>
          <p:cNvSpPr/>
          <p:nvPr/>
        </p:nvSpPr>
        <p:spPr>
          <a:xfrm>
            <a:off x="1347019" y="82167"/>
            <a:ext cx="1603324" cy="461665"/>
          </a:xfrm>
          <a:prstGeom prst="rect">
            <a:avLst/>
          </a:prstGeom>
          <a:noFill/>
        </p:spPr>
        <p:txBody>
          <a:bodyPr wrap="none" lIns="91440" tIns="45720" rIns="91440" bIns="45720">
            <a:spAutoFit/>
          </a:bodyPr>
          <a:lstStyle/>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Big Rip</a:t>
            </a:r>
          </a:p>
        </p:txBody>
      </p:sp>
    </p:spTree>
    <p:extLst>
      <p:ext uri="{BB962C8B-B14F-4D97-AF65-F5344CB8AC3E}">
        <p14:creationId xmlns:p14="http://schemas.microsoft.com/office/powerpoint/2010/main" val="2215293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97BB-AE08-4DBE-8868-F1AED0D954A0}"/>
              </a:ext>
            </a:extLst>
          </p:cNvPr>
          <p:cNvPicPr>
            <a:picLocks noChangeAspect="1"/>
          </p:cNvPicPr>
          <p:nvPr/>
        </p:nvPicPr>
        <p:blipFill>
          <a:blip r:embed="rId2"/>
          <a:stretch>
            <a:fillRect/>
          </a:stretch>
        </p:blipFill>
        <p:spPr>
          <a:xfrm>
            <a:off x="-1" y="489421"/>
            <a:ext cx="4297363" cy="3318519"/>
          </a:xfrm>
          <a:prstGeom prst="rect">
            <a:avLst/>
          </a:prstGeom>
        </p:spPr>
      </p:pic>
    </p:spTree>
    <p:extLst>
      <p:ext uri="{BB962C8B-B14F-4D97-AF65-F5344CB8AC3E}">
        <p14:creationId xmlns:p14="http://schemas.microsoft.com/office/powerpoint/2010/main" val="4143473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7B186E-30D0-40A5-B0D6-EE56E617EA11}"/>
              </a:ext>
            </a:extLst>
          </p:cNvPr>
          <p:cNvPicPr>
            <a:picLocks noChangeAspect="1"/>
          </p:cNvPicPr>
          <p:nvPr/>
        </p:nvPicPr>
        <p:blipFill>
          <a:blip r:embed="rId2"/>
          <a:stretch>
            <a:fillRect/>
          </a:stretch>
        </p:blipFill>
        <p:spPr>
          <a:xfrm>
            <a:off x="-1" y="823660"/>
            <a:ext cx="4297363" cy="2650041"/>
          </a:xfrm>
          <a:prstGeom prst="rect">
            <a:avLst/>
          </a:prstGeom>
        </p:spPr>
      </p:pic>
    </p:spTree>
    <p:extLst>
      <p:ext uri="{BB962C8B-B14F-4D97-AF65-F5344CB8AC3E}">
        <p14:creationId xmlns:p14="http://schemas.microsoft.com/office/powerpoint/2010/main" val="1539777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1974E8-4B7D-42B0-B608-1DC744548355}"/>
              </a:ext>
            </a:extLst>
          </p:cNvPr>
          <p:cNvSpPr txBox="1"/>
          <p:nvPr/>
        </p:nvSpPr>
        <p:spPr>
          <a:xfrm>
            <a:off x="45156" y="750711"/>
            <a:ext cx="4252207" cy="3354765"/>
          </a:xfrm>
          <a:prstGeom prst="rect">
            <a:avLst/>
          </a:prstGeom>
          <a:noFill/>
        </p:spPr>
        <p:txBody>
          <a:bodyPr wrap="square" rtlCol="0">
            <a:spAutoFit/>
          </a:bodyPr>
          <a:lstStyle/>
          <a:p>
            <a:pPr algn="ctr"/>
            <a:endParaRPr lang="en-US" dirty="0"/>
          </a:p>
          <a:p>
            <a:pPr algn="ctr"/>
            <a:endParaRPr lang="en-US" dirty="0"/>
          </a:p>
          <a:p>
            <a:pPr algn="ctr"/>
            <a:r>
              <a:rPr lang="en-US" sz="1600" dirty="0"/>
              <a:t>“This theory surfaced just a few years ago, after revelations were released about the true nature of the Higgs Boson, which is the particle that plays a role in granting mass to elementary particles.</a:t>
            </a:r>
          </a:p>
          <a:p>
            <a:pPr algn="ctr"/>
            <a:r>
              <a:rPr lang="en-US" sz="1600" dirty="0"/>
              <a:t>In this model, if the Higgs Boson particle weighs in at a certain mass, it could indicate that the vacuum of our universe may be inherently unstable, perhaps existing in a perpetual “metastable’ state — something that has been discussed at length many times before.”</a:t>
            </a:r>
          </a:p>
        </p:txBody>
      </p:sp>
      <p:sp>
        <p:nvSpPr>
          <p:cNvPr id="3" name="Rectangle 2">
            <a:extLst>
              <a:ext uri="{FF2B5EF4-FFF2-40B4-BE49-F238E27FC236}">
                <a16:creationId xmlns:a16="http://schemas.microsoft.com/office/drawing/2014/main" id="{8941C966-9E8A-4565-B1F4-9E70652E479F}"/>
              </a:ext>
            </a:extLst>
          </p:cNvPr>
          <p:cNvSpPr/>
          <p:nvPr/>
        </p:nvSpPr>
        <p:spPr>
          <a:xfrm>
            <a:off x="310044" y="191887"/>
            <a:ext cx="3722429" cy="707886"/>
          </a:xfrm>
          <a:prstGeom prst="rect">
            <a:avLst/>
          </a:prstGeom>
          <a:noFill/>
        </p:spPr>
        <p:txBody>
          <a:bodyPr wrap="none" lIns="91440" tIns="45720" rIns="91440" bIns="45720">
            <a:spAutoFit/>
          </a:bodyPr>
          <a:lstStyle/>
          <a:p>
            <a:pPr algn="ctr"/>
            <a:r>
              <a:rPr lang="en-US" sz="2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Big Slurp</a:t>
            </a:r>
          </a:p>
          <a:p>
            <a:pPr algn="ctr"/>
            <a:r>
              <a:rPr lang="en-US" sz="2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[Swallowed by another Universe]</a:t>
            </a:r>
          </a:p>
        </p:txBody>
      </p:sp>
    </p:spTree>
    <p:extLst>
      <p:ext uri="{BB962C8B-B14F-4D97-AF65-F5344CB8AC3E}">
        <p14:creationId xmlns:p14="http://schemas.microsoft.com/office/powerpoint/2010/main" val="3918101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AA7E2B-D890-46B3-9918-ADB57ED70B8B}"/>
              </a:ext>
            </a:extLst>
          </p:cNvPr>
          <p:cNvSpPr txBox="1"/>
          <p:nvPr/>
        </p:nvSpPr>
        <p:spPr>
          <a:xfrm>
            <a:off x="0" y="2273575"/>
            <a:ext cx="4210756" cy="1754326"/>
          </a:xfrm>
          <a:prstGeom prst="rect">
            <a:avLst/>
          </a:prstGeom>
          <a:noFill/>
        </p:spPr>
        <p:txBody>
          <a:bodyPr wrap="square">
            <a:spAutoFit/>
          </a:bodyPr>
          <a:lstStyle/>
          <a:p>
            <a:pPr algn="ctr"/>
            <a:r>
              <a:rPr lang="en-US" dirty="0"/>
              <a:t>“If this were the case, our universe might experience a catastrophic event when a “bubble” from another alternate universe appears in ours. If this bubble exists in a lower-energy state than our bubble. the universe could be completely annihilated.”</a:t>
            </a:r>
          </a:p>
        </p:txBody>
      </p:sp>
      <p:pic>
        <p:nvPicPr>
          <p:cNvPr id="4" name="Picture 3">
            <a:extLst>
              <a:ext uri="{FF2B5EF4-FFF2-40B4-BE49-F238E27FC236}">
                <a16:creationId xmlns:a16="http://schemas.microsoft.com/office/drawing/2014/main" id="{EB184A21-8351-486E-91CB-AC7E588EA437}"/>
              </a:ext>
            </a:extLst>
          </p:cNvPr>
          <p:cNvPicPr>
            <a:picLocks noChangeAspect="1"/>
          </p:cNvPicPr>
          <p:nvPr/>
        </p:nvPicPr>
        <p:blipFill>
          <a:blip r:embed="rId2"/>
          <a:stretch>
            <a:fillRect/>
          </a:stretch>
        </p:blipFill>
        <p:spPr>
          <a:xfrm>
            <a:off x="162982" y="162982"/>
            <a:ext cx="3971398" cy="1985699"/>
          </a:xfrm>
          <a:prstGeom prst="rect">
            <a:avLst/>
          </a:prstGeom>
        </p:spPr>
      </p:pic>
    </p:spTree>
    <p:extLst>
      <p:ext uri="{BB962C8B-B14F-4D97-AF65-F5344CB8AC3E}">
        <p14:creationId xmlns:p14="http://schemas.microsoft.com/office/powerpoint/2010/main" val="4191503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520D24-BE21-4AE1-BF70-9AC5D71EC8DB}"/>
              </a:ext>
            </a:extLst>
          </p:cNvPr>
          <p:cNvSpPr txBox="1"/>
          <p:nvPr/>
        </p:nvSpPr>
        <p:spPr>
          <a:xfrm>
            <a:off x="-45156" y="109651"/>
            <a:ext cx="2816578" cy="4247317"/>
          </a:xfrm>
          <a:prstGeom prst="rect">
            <a:avLst/>
          </a:prstGeom>
          <a:noFill/>
        </p:spPr>
        <p:txBody>
          <a:bodyPr wrap="square">
            <a:spAutoFit/>
          </a:bodyPr>
          <a:lstStyle/>
          <a:p>
            <a:pPr algn="ctr"/>
            <a:r>
              <a:rPr lang="en-US" dirty="0"/>
              <a:t>“In essence, it would cause all the protons in all matter in our universe to decay. By proxy, so would we. If that doesn’t sound unpleasant enough, this sort of a vacuum metastability event could happen at virtually any moment, anywhere in our universe. The bubble could pop over and start expanding at light-speed until it swallowed us entirely.”</a:t>
            </a:r>
          </a:p>
          <a:p>
            <a:endParaRPr lang="en-US" dirty="0"/>
          </a:p>
        </p:txBody>
      </p:sp>
      <p:pic>
        <p:nvPicPr>
          <p:cNvPr id="4" name="Picture 3">
            <a:extLst>
              <a:ext uri="{FF2B5EF4-FFF2-40B4-BE49-F238E27FC236}">
                <a16:creationId xmlns:a16="http://schemas.microsoft.com/office/drawing/2014/main" id="{69A273DA-2E05-4307-9680-F984B5BE5C9E}"/>
              </a:ext>
            </a:extLst>
          </p:cNvPr>
          <p:cNvPicPr>
            <a:picLocks noChangeAspect="1"/>
          </p:cNvPicPr>
          <p:nvPr/>
        </p:nvPicPr>
        <p:blipFill>
          <a:blip r:embed="rId2"/>
          <a:stretch>
            <a:fillRect/>
          </a:stretch>
        </p:blipFill>
        <p:spPr>
          <a:xfrm>
            <a:off x="2707493" y="1044259"/>
            <a:ext cx="1589870" cy="2208843"/>
          </a:xfrm>
          <a:prstGeom prst="rect">
            <a:avLst/>
          </a:prstGeom>
        </p:spPr>
      </p:pic>
    </p:spTree>
    <p:extLst>
      <p:ext uri="{BB962C8B-B14F-4D97-AF65-F5344CB8AC3E}">
        <p14:creationId xmlns:p14="http://schemas.microsoft.com/office/powerpoint/2010/main" val="2371038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AE2FC-D2F8-4E0D-857A-E1D319FF4E0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671" y="881727"/>
            <a:ext cx="3415514" cy="2641396"/>
          </a:xfrm>
          <a:prstGeom prst="rect">
            <a:avLst/>
          </a:prstGeom>
          <a:noFill/>
          <a:ln>
            <a:noFill/>
          </a:ln>
        </p:spPr>
      </p:pic>
      <p:sp>
        <p:nvSpPr>
          <p:cNvPr id="3" name="TextBox 2">
            <a:extLst>
              <a:ext uri="{FF2B5EF4-FFF2-40B4-BE49-F238E27FC236}">
                <a16:creationId xmlns:a16="http://schemas.microsoft.com/office/drawing/2014/main" id="{B344AB26-AF7F-4F79-9D78-8314FA51495D}"/>
              </a:ext>
            </a:extLst>
          </p:cNvPr>
          <p:cNvSpPr txBox="1"/>
          <p:nvPr/>
        </p:nvSpPr>
        <p:spPr>
          <a:xfrm>
            <a:off x="137070" y="2098020"/>
            <a:ext cx="963202" cy="162224"/>
          </a:xfrm>
          <a:prstGeom prst="rect">
            <a:avLst/>
          </a:prstGeom>
          <a:noFill/>
        </p:spPr>
        <p:txBody>
          <a:bodyPr wrap="square" rtlCol="0">
            <a:spAutoFit/>
          </a:bodyPr>
          <a:lstStyle/>
          <a:p>
            <a:r>
              <a:rPr lang="en-US" sz="454" dirty="0">
                <a:latin typeface="Baveuse" panose="02000700000000000000" pitchFamily="2" charset="0"/>
              </a:rPr>
              <a:t>THE BIG BANG</a:t>
            </a:r>
          </a:p>
        </p:txBody>
      </p:sp>
      <p:sp>
        <p:nvSpPr>
          <p:cNvPr id="4" name="TextBox 3">
            <a:extLst>
              <a:ext uri="{FF2B5EF4-FFF2-40B4-BE49-F238E27FC236}">
                <a16:creationId xmlns:a16="http://schemas.microsoft.com/office/drawing/2014/main" id="{FE394582-152D-4D4E-A947-A13483851785}"/>
              </a:ext>
            </a:extLst>
          </p:cNvPr>
          <p:cNvSpPr txBox="1"/>
          <p:nvPr/>
        </p:nvSpPr>
        <p:spPr>
          <a:xfrm rot="20839321">
            <a:off x="97872" y="1139474"/>
            <a:ext cx="754525" cy="483209"/>
          </a:xfrm>
          <a:prstGeom prst="rect">
            <a:avLst/>
          </a:prstGeom>
          <a:noFill/>
        </p:spPr>
        <p:txBody>
          <a:bodyPr wrap="square" rtlCol="0">
            <a:spAutoFit/>
          </a:bodyPr>
          <a:lstStyle/>
          <a:p>
            <a:r>
              <a:rPr lang="en-US" sz="635" dirty="0"/>
              <a:t>THE LAMDA COLD DARK MATTER MODEL OF COSMOLOGY </a:t>
            </a:r>
          </a:p>
        </p:txBody>
      </p:sp>
    </p:spTree>
    <p:extLst>
      <p:ext uri="{BB962C8B-B14F-4D97-AF65-F5344CB8AC3E}">
        <p14:creationId xmlns:p14="http://schemas.microsoft.com/office/powerpoint/2010/main" val="3020472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BAC2E-F105-4641-B5E0-C53B602BBBDF}"/>
              </a:ext>
            </a:extLst>
          </p:cNvPr>
          <p:cNvPicPr/>
          <p:nvPr/>
        </p:nvPicPr>
        <p:blipFill>
          <a:blip r:embed="rId2"/>
          <a:stretch>
            <a:fillRect/>
          </a:stretch>
        </p:blipFill>
        <p:spPr>
          <a:xfrm>
            <a:off x="25932" y="698321"/>
            <a:ext cx="4271430" cy="3068354"/>
          </a:xfrm>
          <a:prstGeom prst="rect">
            <a:avLst/>
          </a:prstGeom>
        </p:spPr>
      </p:pic>
    </p:spTree>
    <p:extLst>
      <p:ext uri="{BB962C8B-B14F-4D97-AF65-F5344CB8AC3E}">
        <p14:creationId xmlns:p14="http://schemas.microsoft.com/office/powerpoint/2010/main" val="822764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ree.bridal-shower-themes.com/img/big-bang-theory-science_4.jpg">
            <a:extLst>
              <a:ext uri="{FF2B5EF4-FFF2-40B4-BE49-F238E27FC236}">
                <a16:creationId xmlns:a16="http://schemas.microsoft.com/office/drawing/2014/main" id="{738CFB14-DBEF-4E6A-87B6-3CBCDF6C4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888" y="940048"/>
            <a:ext cx="2617027" cy="241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31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2773BE-1365-49F5-B5E2-0987363B10F7}"/>
              </a:ext>
            </a:extLst>
          </p:cNvPr>
          <p:cNvPicPr>
            <a:picLocks noChangeAspect="1"/>
          </p:cNvPicPr>
          <p:nvPr/>
        </p:nvPicPr>
        <p:blipFill>
          <a:blip r:embed="rId2"/>
          <a:stretch>
            <a:fillRect/>
          </a:stretch>
        </p:blipFill>
        <p:spPr>
          <a:xfrm>
            <a:off x="0" y="940048"/>
            <a:ext cx="2855512" cy="2417267"/>
          </a:xfrm>
          <a:prstGeom prst="rect">
            <a:avLst/>
          </a:prstGeom>
        </p:spPr>
      </p:pic>
      <p:pic>
        <p:nvPicPr>
          <p:cNvPr id="3" name="Picture 2">
            <a:extLst>
              <a:ext uri="{FF2B5EF4-FFF2-40B4-BE49-F238E27FC236}">
                <a16:creationId xmlns:a16="http://schemas.microsoft.com/office/drawing/2014/main" id="{C83816F7-B1A6-4E50-8E27-6299CC05E668}"/>
              </a:ext>
            </a:extLst>
          </p:cNvPr>
          <p:cNvPicPr>
            <a:picLocks noChangeAspect="1"/>
          </p:cNvPicPr>
          <p:nvPr/>
        </p:nvPicPr>
        <p:blipFill>
          <a:blip r:embed="rId3"/>
          <a:stretch>
            <a:fillRect/>
          </a:stretch>
        </p:blipFill>
        <p:spPr>
          <a:xfrm rot="5400000">
            <a:off x="2394217" y="1588820"/>
            <a:ext cx="2239444" cy="1119722"/>
          </a:xfrm>
          <a:prstGeom prst="rect">
            <a:avLst/>
          </a:prstGeom>
        </p:spPr>
      </p:pic>
      <p:sp>
        <p:nvSpPr>
          <p:cNvPr id="5" name="TextBox 4">
            <a:extLst>
              <a:ext uri="{FF2B5EF4-FFF2-40B4-BE49-F238E27FC236}">
                <a16:creationId xmlns:a16="http://schemas.microsoft.com/office/drawing/2014/main" id="{A64638CB-C9C9-48AF-9FCB-666E963FCEEB}"/>
              </a:ext>
            </a:extLst>
          </p:cNvPr>
          <p:cNvSpPr txBox="1"/>
          <p:nvPr/>
        </p:nvSpPr>
        <p:spPr>
          <a:xfrm>
            <a:off x="2994829" y="963868"/>
            <a:ext cx="1302534" cy="190052"/>
          </a:xfrm>
          <a:prstGeom prst="rect">
            <a:avLst/>
          </a:prstGeom>
          <a:noFill/>
        </p:spPr>
        <p:txBody>
          <a:bodyPr wrap="square" rtlCol="0">
            <a:spAutoFit/>
          </a:bodyPr>
          <a:lstStyle/>
          <a:p>
            <a:r>
              <a:rPr lang="en-US" sz="635" dirty="0"/>
              <a:t>Cosmic Microwave Background</a:t>
            </a:r>
          </a:p>
        </p:txBody>
      </p:sp>
      <p:sp>
        <p:nvSpPr>
          <p:cNvPr id="6" name="Arrow: Left-Up 5">
            <a:extLst>
              <a:ext uri="{FF2B5EF4-FFF2-40B4-BE49-F238E27FC236}">
                <a16:creationId xmlns:a16="http://schemas.microsoft.com/office/drawing/2014/main" id="{CB7CEE05-F50C-4215-A126-AA126700DD84}"/>
              </a:ext>
            </a:extLst>
          </p:cNvPr>
          <p:cNvSpPr/>
          <p:nvPr/>
        </p:nvSpPr>
        <p:spPr>
          <a:xfrm rot="10800000">
            <a:off x="1828035" y="963869"/>
            <a:ext cx="1027477" cy="177822"/>
          </a:xfrm>
          <a:prstGeom prst="leftUp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5" dirty="0"/>
          </a:p>
        </p:txBody>
      </p:sp>
      <p:pic>
        <p:nvPicPr>
          <p:cNvPr id="7170" name="Picture 2" descr="http://aether.lbl.gov/www/projects/cobe/COBEFLYS2.jpg">
            <a:extLst>
              <a:ext uri="{FF2B5EF4-FFF2-40B4-BE49-F238E27FC236}">
                <a16:creationId xmlns:a16="http://schemas.microsoft.com/office/drawing/2014/main" id="{1FC5380C-BF05-4F32-82EA-C02F394AF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44778">
            <a:off x="2715847" y="2877562"/>
            <a:ext cx="377895" cy="3908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A310452-7F12-4E58-B2A3-1D0F028E0A02}"/>
              </a:ext>
            </a:extLst>
          </p:cNvPr>
          <p:cNvPicPr>
            <a:picLocks noChangeAspect="1"/>
          </p:cNvPicPr>
          <p:nvPr/>
        </p:nvPicPr>
        <p:blipFill>
          <a:blip r:embed="rId5"/>
          <a:stretch>
            <a:fillRect/>
          </a:stretch>
        </p:blipFill>
        <p:spPr>
          <a:xfrm rot="3509913">
            <a:off x="3885395" y="1062294"/>
            <a:ext cx="363062" cy="384543"/>
          </a:xfrm>
          <a:prstGeom prst="rect">
            <a:avLst/>
          </a:prstGeom>
        </p:spPr>
      </p:pic>
    </p:spTree>
    <p:extLst>
      <p:ext uri="{BB962C8B-B14F-4D97-AF65-F5344CB8AC3E}">
        <p14:creationId xmlns:p14="http://schemas.microsoft.com/office/powerpoint/2010/main" val="33456856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10488</TotalTime>
  <Words>2134</Words>
  <Application>Microsoft Office PowerPoint</Application>
  <PresentationFormat>Custom</PresentationFormat>
  <Paragraphs>174</Paragraphs>
  <Slides>59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Agency FB</vt:lpstr>
      <vt:lpstr>Arial</vt:lpstr>
      <vt:lpstr>Bahnschrift Condensed</vt:lpstr>
      <vt:lpstr>Baveuse</vt:lpstr>
      <vt:lpstr>Calibri</vt:lpstr>
      <vt:lpstr>Calibri Light</vt:lpstr>
      <vt:lpstr>Impact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BEAUFORD</dc:creator>
  <cp:lastModifiedBy>KATHY BEAUFORD</cp:lastModifiedBy>
  <cp:revision>62</cp:revision>
  <cp:lastPrinted>2019-07-17T23:36:53Z</cp:lastPrinted>
  <dcterms:created xsi:type="dcterms:W3CDTF">2019-05-21T23:21:33Z</dcterms:created>
  <dcterms:modified xsi:type="dcterms:W3CDTF">2022-02-10T16:53:21Z</dcterms:modified>
</cp:coreProperties>
</file>