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872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0F1A7760-BDB0-4A48-B6D8-319B40DE480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9D981D-FC93-49A9-BF3F-E5D6CAABE327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12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76FD5FB4-9597-4C4A-869E-FCA98C49694A}" type="slidenum">
              <a:rPr lang="en-US" altLang="en-US" sz="1200"/>
              <a:pPr algn="r"/>
              <a:t>3</a:t>
            </a:fld>
            <a:endParaRPr lang="en-US" altLang="en-US" sz="1200"/>
          </a:p>
        </p:txBody>
      </p:sp>
      <p:sp>
        <p:nvSpPr>
          <p:cNvPr id="1126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1DDEDD7E-12D2-4C86-A29B-5B9B5D18C41E}" type="slidenum">
              <a:rPr lang="en-US" altLang="en-US" sz="1200"/>
              <a:pPr algn="r"/>
              <a:t>3</a:t>
            </a:fld>
            <a:endParaRPr lang="en-US" altLang="en-US" sz="1200"/>
          </a:p>
        </p:txBody>
      </p:sp>
      <p:sp>
        <p:nvSpPr>
          <p:cNvPr id="112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800100"/>
            <a:ext cx="4268787" cy="3201988"/>
          </a:xfrm>
          <a:ln/>
        </p:spPr>
      </p:sp>
      <p:sp>
        <p:nvSpPr>
          <p:cNvPr id="112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1850" y="4344988"/>
            <a:ext cx="5194300" cy="3849687"/>
          </a:xfrm>
        </p:spPr>
        <p:txBody>
          <a:bodyPr/>
          <a:lstStyle/>
          <a:p>
            <a:r>
              <a:rPr lang="en-US" altLang="en-US"/>
              <a:t>So, what does CAP do?</a:t>
            </a:r>
          </a:p>
          <a:p>
            <a:endParaRPr lang="en-US" altLang="en-US"/>
          </a:p>
          <a:p>
            <a:r>
              <a:rPr lang="en-US" altLang="en-US"/>
              <a:t>We have three core missions: Emergency Services, Cadet Programs and Aerospace Education</a:t>
            </a:r>
          </a:p>
          <a:p>
            <a:endParaRPr lang="en-US" altLang="en-US"/>
          </a:p>
          <a:p>
            <a:r>
              <a:rPr lang="en-US" altLang="en-US"/>
              <a:t>Best known for our work in </a:t>
            </a:r>
            <a:r>
              <a:rPr lang="en-US" altLang="en-US" b="1"/>
              <a:t>search and rescue</a:t>
            </a:r>
            <a:r>
              <a:rPr lang="en-US" altLang="en-US"/>
              <a:t> and </a:t>
            </a:r>
            <a:r>
              <a:rPr lang="en-US" altLang="en-US" b="1"/>
              <a:t>disaster relief</a:t>
            </a:r>
            <a:r>
              <a:rPr lang="en-US" altLang="en-US"/>
              <a:t> missions, CAP is expanding its role in the 21st century to include an increasing number of </a:t>
            </a:r>
            <a:r>
              <a:rPr lang="en-US" altLang="en-US" b="1"/>
              <a:t>homeland security operations</a:t>
            </a:r>
            <a:r>
              <a:rPr lang="en-US" altLang="en-US"/>
              <a:t> and exercises. CAP also performs </a:t>
            </a:r>
            <a:r>
              <a:rPr lang="en-US" altLang="en-US" b="1"/>
              <a:t>counterdrug reconnaissance missions</a:t>
            </a:r>
            <a:r>
              <a:rPr lang="en-US" altLang="en-US"/>
              <a:t> at the request of law enforcement agencies and can do radiological monitoring and damage assessment. CAP members undergo rigorous training to perform these missions safely and cost-effectively.</a:t>
            </a:r>
            <a:br>
              <a:rPr lang="en-US" altLang="en-US"/>
            </a:br>
            <a:endParaRPr lang="en-US" altLang="en-US"/>
          </a:p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3F9F0E-DB28-4922-83EB-3A90C46CDF83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ED8F74D9-39A7-4ACE-80C9-EA5D03F8A2FA}" type="slidenum">
              <a:rPr lang="en-US" altLang="en-US" sz="1200"/>
              <a:pPr algn="r"/>
              <a:t>12</a:t>
            </a:fld>
            <a:endParaRPr lang="en-US" altLang="en-US" sz="1200"/>
          </a:p>
        </p:txBody>
      </p:sp>
      <p:sp>
        <p:nvSpPr>
          <p:cNvPr id="2150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B4105FC4-C48D-4122-AFE6-2DDD6B26B885}" type="slidenum">
              <a:rPr lang="en-US" altLang="en-US" sz="1200"/>
              <a:pPr algn="r"/>
              <a:t>12</a:t>
            </a:fld>
            <a:endParaRPr lang="en-US" altLang="en-US" sz="1200"/>
          </a:p>
        </p:txBody>
      </p:sp>
      <p:sp>
        <p:nvSpPr>
          <p:cNvPr id="215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Through their experiences as CAP cadets, young people develop into responsible citizens and become tomorrow's aerospace leaders. </a:t>
            </a:r>
          </a:p>
          <a:p>
            <a:endParaRPr lang="en-US" altLang="en-US"/>
          </a:p>
          <a:p>
            <a:r>
              <a:rPr lang="en-US" altLang="en-US"/>
              <a:t>CAP introduces CAP Cadets to Air Force perspectives on leadership through classroom instruction, mentoring and hands-on learning.  The fundamentals of aerospace science are learned in the classroom and through first-hand experience.  </a:t>
            </a:r>
          </a:p>
          <a:p>
            <a:endParaRPr lang="en-US" altLang="en-US"/>
          </a:p>
          <a:p>
            <a:r>
              <a:rPr lang="en-US" altLang="en-US"/>
              <a:t>CAP offers weekend and summer activities that allow cadets to fly, learn to lead, explore aerospace careers, assist in CAP’s emergency services missions and make friends.</a:t>
            </a:r>
          </a:p>
          <a:p>
            <a:endParaRPr lang="en-US" altLang="en-US"/>
          </a:p>
          <a:p>
            <a:r>
              <a:rPr lang="en-US" altLang="en-US"/>
              <a:t>The leadership skills, self-confidence, and discipline cadets gain through CAP prepares them to achieve whatever goals they set for themselves in life. </a:t>
            </a:r>
          </a:p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6147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6148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184 w 5184"/>
                  <a:gd name="T3" fmla="*/ 3159 h 3159"/>
                  <a:gd name="T4" fmla="*/ 5184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9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56 w 556"/>
                  <a:gd name="T5" fmla="*/ 3159 h 3159"/>
                  <a:gd name="T6" fmla="*/ 556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50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>
                <a:gd name="T0" fmla="*/ 0 w 12"/>
                <a:gd name="T1" fmla="*/ 0 h 420"/>
                <a:gd name="T2" fmla="*/ 0 w 12"/>
                <a:gd name="T3" fmla="*/ 420 h 420"/>
                <a:gd name="T4" fmla="*/ 12 w 12"/>
                <a:gd name="T5" fmla="*/ 420 h 420"/>
                <a:gd name="T6" fmla="*/ 12 w 12"/>
                <a:gd name="T7" fmla="*/ 0 h 420"/>
                <a:gd name="T8" fmla="*/ 0 w 12"/>
                <a:gd name="T9" fmla="*/ 0 h 420"/>
                <a:gd name="T10" fmla="*/ 0 w 12"/>
                <a:gd name="T11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1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1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1 w 251"/>
                <a:gd name="T7" fmla="*/ 12 h 12"/>
                <a:gd name="T8" fmla="*/ 251 w 251"/>
                <a:gd name="T9" fmla="*/ 0 h 12"/>
                <a:gd name="T10" fmla="*/ 251 w 25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2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251 w 251"/>
                <a:gd name="T5" fmla="*/ 12 h 12"/>
                <a:gd name="T6" fmla="*/ 251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153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6154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5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6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7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8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9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160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6161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6162" name="Rectangle 18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163" name="Rectangle 19"/>
          <p:cNvSpPr>
            <a:spLocks noGrp="1" noChangeArrowheads="1"/>
          </p:cNvSpPr>
          <p:nvPr>
            <p:ph type="ftr" sz="quarter" idx="3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164" name="Rectangle 2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AE9CBBB-6F72-4B0A-B879-A4A52234360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EC90C7-F693-4C66-8EFB-EBA2981B3B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1019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F597FF-F468-44D5-A5BB-E8ACA59696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764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6CA525-7FE8-4BDF-A2B1-01562C0060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381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CC9783-3FEF-4C30-80C6-70F0B5E57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5955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E4ED5-C3FD-440F-BA1C-8985610B87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3667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D8A70-38AC-4BE5-8121-0AAE6D80E9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2350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84759-FF68-444D-B8CE-A03CFB5DB6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0004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E6218B-F1D1-43AF-8D27-4B54FBB814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9658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37EAE6-C4A9-4C54-9C1B-192A0E9265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9193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B12615-B264-43EC-9CAE-78716ED2B3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8917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5123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184 w 5184"/>
                <a:gd name="T3" fmla="*/ 3159 h 3159"/>
                <a:gd name="T4" fmla="*/ 5184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56 w 556"/>
                <a:gd name="T5" fmla="*/ 3159 h 3159"/>
                <a:gd name="T6" fmla="*/ 556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5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5126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7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8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9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0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1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>
                  <a:gd name="T0" fmla="*/ 0 w 12"/>
                  <a:gd name="T1" fmla="*/ 0 h 420"/>
                  <a:gd name="T2" fmla="*/ 0 w 12"/>
                  <a:gd name="T3" fmla="*/ 420 h 420"/>
                  <a:gd name="T4" fmla="*/ 12 w 12"/>
                  <a:gd name="T5" fmla="*/ 420 h 420"/>
                  <a:gd name="T6" fmla="*/ 12 w 12"/>
                  <a:gd name="T7" fmla="*/ 0 h 420"/>
                  <a:gd name="T8" fmla="*/ 0 w 12"/>
                  <a:gd name="T9" fmla="*/ 0 h 420"/>
                  <a:gd name="T10" fmla="*/ 0 w 12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2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251 w 251"/>
                  <a:gd name="T5" fmla="*/ 12 h 12"/>
                  <a:gd name="T6" fmla="*/ 251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3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1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1 w 251"/>
                  <a:gd name="T7" fmla="*/ 12 h 12"/>
                  <a:gd name="T8" fmla="*/ 251 w 251"/>
                  <a:gd name="T9" fmla="*/ 0 h 12"/>
                  <a:gd name="T10" fmla="*/ 251 w 251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4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135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36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37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5138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5139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DE1158C2-CCDC-40F1-8614-813BE7B11A2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2.WAV"/><Relationship Id="rId7" Type="http://schemas.openxmlformats.org/officeDocument/2006/relationships/image" Target="../media/image16.jpeg"/><Relationship Id="rId2" Type="http://schemas.microsoft.com/office/2007/relationships/media" Target="../media/media12.WAV"/><Relationship Id="rId1" Type="http://schemas.openxmlformats.org/officeDocument/2006/relationships/tags" Target="../tags/tag8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2" Type="http://schemas.microsoft.com/office/2007/relationships/media" Target="../media/media16.WAV"/><Relationship Id="rId1" Type="http://schemas.openxmlformats.org/officeDocument/2006/relationships/tags" Target="../tags/tag12.xml"/><Relationship Id="rId6" Type="http://schemas.openxmlformats.org/officeDocument/2006/relationships/image" Target="../media/image1.png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1.png"/><Relationship Id="rId4" Type="http://schemas.openxmlformats.org/officeDocument/2006/relationships/image" Target="../media/image21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AV"/><Relationship Id="rId2" Type="http://schemas.microsoft.com/office/2007/relationships/media" Target="../media/media18.WAV"/><Relationship Id="rId1" Type="http://schemas.openxmlformats.org/officeDocument/2006/relationships/tags" Target="../tags/tag13.xml"/><Relationship Id="rId6" Type="http://schemas.openxmlformats.org/officeDocument/2006/relationships/image" Target="../media/image1.pn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1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media3.WAV"/><Relationship Id="rId7" Type="http://schemas.openxmlformats.org/officeDocument/2006/relationships/image" Target="../media/image4.jpeg"/><Relationship Id="rId2" Type="http://schemas.microsoft.com/office/2007/relationships/media" Target="../media/media3.WAV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6.w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7" Type="http://schemas.openxmlformats.org/officeDocument/2006/relationships/image" Target="../media/image1.png"/><Relationship Id="rId2" Type="http://schemas.microsoft.com/office/2007/relationships/media" Target="../media/media8.WAV"/><Relationship Id="rId1" Type="http://schemas.openxmlformats.org/officeDocument/2006/relationships/tags" Target="../tags/tag4.xml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7.xml"/><Relationship Id="rId4" Type="http://schemas.openxmlformats.org/officeDocument/2006/relationships/audio" Target="file:///C:\Users\Owner\Documents\ARE%20%20ALONE\ENCHANTMENT%20MUSIC.wav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1" name="~PP23433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0" y="4038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579422-F8B1-4708-B18B-1995350CD9DF}"/>
              </a:ext>
            </a:extLst>
          </p:cNvPr>
          <p:cNvSpPr txBox="1"/>
          <p:nvPr/>
        </p:nvSpPr>
        <p:spPr>
          <a:xfrm>
            <a:off x="990600" y="76200"/>
            <a:ext cx="81533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 Rounded MT Bold" panose="020F0704030504030204" pitchFamily="34" charset="0"/>
              </a:rPr>
              <a:t>Emergency Services: </a:t>
            </a:r>
          </a:p>
          <a:p>
            <a:pPr algn="ctr"/>
            <a:r>
              <a:rPr lang="en-US" sz="4400" dirty="0">
                <a:latin typeface="Arial Rounded MT Bold" panose="020F0704030504030204" pitchFamily="34" charset="0"/>
              </a:rPr>
              <a:t> Search &amp; Rescue, Disasters,                       Homeland Security,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714D0F-1AB4-4A72-AAAB-2794050D52F9}"/>
              </a:ext>
            </a:extLst>
          </p:cNvPr>
          <p:cNvSpPr txBox="1"/>
          <p:nvPr/>
        </p:nvSpPr>
        <p:spPr>
          <a:xfrm>
            <a:off x="228600" y="5241637"/>
            <a:ext cx="92297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 Rounded MT Bold" panose="020F0704030504030204" pitchFamily="34" charset="0"/>
              </a:rPr>
              <a:t>Cadet Programs and                    Aerospace Education</a:t>
            </a:r>
          </a:p>
        </p:txBody>
      </p:sp>
      <p:pic>
        <p:nvPicPr>
          <p:cNvPr id="1026" name="Picture 2" descr="https://i.pinimg.com/736x/7d/1f/0f/7d1f0f2bb0dc01eeaeb15a0699744718--civil-air-patrol-seals.jpg">
            <a:extLst>
              <a:ext uri="{FF2B5EF4-FFF2-40B4-BE49-F238E27FC236}">
                <a16:creationId xmlns:a16="http://schemas.microsoft.com/office/drawing/2014/main" id="{0AE7287A-277B-4BA9-A5F2-A3C86DC9C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299" y="2193637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4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2017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73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G_0407king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80772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1" name="Text Box 3"/>
          <p:cNvSpPr txBox="1">
            <a:spLocks noChangeArrowheads="1"/>
          </p:cNvSpPr>
          <p:nvPr/>
        </p:nvSpPr>
        <p:spPr bwMode="auto">
          <a:xfrm>
            <a:off x="5638800" y="3048000"/>
            <a:ext cx="3048000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3600" b="1" i="1">
                <a:solidFill>
                  <a:srgbClr val="FFFF66"/>
                </a:solidFill>
              </a:rPr>
              <a:t>Free    School Visits</a:t>
            </a:r>
          </a:p>
          <a:p>
            <a:pPr eaLnBrk="0" hangingPunct="0">
              <a:spcBef>
                <a:spcPct val="50000"/>
              </a:spcBef>
            </a:pPr>
            <a:endParaRPr lang="en-US" altLang="en-US" sz="3600" b="1" i="1">
              <a:solidFill>
                <a:srgbClr val="FFFF66"/>
              </a:solidFill>
            </a:endParaRPr>
          </a:p>
        </p:txBody>
      </p:sp>
      <p:sp>
        <p:nvSpPr>
          <p:cNvPr id="211972" name="Text Box 4"/>
          <p:cNvSpPr txBox="1">
            <a:spLocks noChangeArrowheads="1"/>
          </p:cNvSpPr>
          <p:nvPr/>
        </p:nvSpPr>
        <p:spPr bwMode="auto">
          <a:xfrm>
            <a:off x="1752600" y="196850"/>
            <a:ext cx="6781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3600" b="1" i="1">
                <a:solidFill>
                  <a:srgbClr val="FFCC00"/>
                </a:solidFill>
              </a:rPr>
              <a:t>Solar System Ambassador</a:t>
            </a:r>
          </a:p>
        </p:txBody>
      </p:sp>
      <p:pic>
        <p:nvPicPr>
          <p:cNvPr id="211973" name="~PP23496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14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2119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1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1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1973"/>
                </p:tgtEl>
              </p:cMediaNode>
            </p:audio>
          </p:childTnLst>
        </p:cTn>
      </p:par>
    </p:tnLst>
    <p:bldLst>
      <p:bldP spid="211971" grpId="0"/>
      <p:bldP spid="2119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 descr="D3FDB3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552450"/>
            <a:ext cx="7629525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995" name="~PP43496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14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00" fill="hold"/>
                                        <p:tgtEl>
                                          <p:spTgt spid="2129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12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299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Above Beyond center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7963"/>
            <a:ext cx="1600200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1295400" y="136525"/>
            <a:ext cx="6858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>
                <a:solidFill>
                  <a:srgbClr val="FFFF99"/>
                </a:solidFill>
              </a:rPr>
              <a:t>CAP Missions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b="1" i="1">
                <a:solidFill>
                  <a:srgbClr val="FFFF99"/>
                </a:solidFill>
              </a:rPr>
              <a:t>Cadet Programs</a:t>
            </a:r>
          </a:p>
        </p:txBody>
      </p:sp>
      <p:sp>
        <p:nvSpPr>
          <p:cNvPr id="214020" name="Rectangle 6"/>
          <p:cNvSpPr>
            <a:spLocks noChangeArrowheads="1"/>
          </p:cNvSpPr>
          <p:nvPr/>
        </p:nvSpPr>
        <p:spPr bwMode="auto">
          <a:xfrm>
            <a:off x="5486400" y="1828800"/>
            <a:ext cx="3810000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buFontTx/>
              <a:buChar char="•"/>
            </a:pPr>
            <a:r>
              <a:rPr lang="en-US" altLang="en-US" sz="2800" b="1">
                <a:solidFill>
                  <a:srgbClr val="FFFF66"/>
                </a:solidFill>
              </a:rPr>
              <a:t>Leadership Skills</a:t>
            </a:r>
          </a:p>
          <a:p>
            <a:pPr eaLnBrk="0" hangingPunct="0">
              <a:buFontTx/>
              <a:buChar char="•"/>
            </a:pPr>
            <a:endParaRPr lang="en-US" altLang="en-US" sz="2800" b="1">
              <a:solidFill>
                <a:srgbClr val="FFFF66"/>
              </a:solidFill>
            </a:endParaRPr>
          </a:p>
          <a:p>
            <a:pPr eaLnBrk="0" hangingPunct="0">
              <a:buFontTx/>
              <a:buChar char="•"/>
            </a:pPr>
            <a:r>
              <a:rPr lang="en-US" altLang="en-US" sz="2800" b="1">
                <a:solidFill>
                  <a:srgbClr val="FFFF66"/>
                </a:solidFill>
              </a:rPr>
              <a:t>Aerospace Education</a:t>
            </a:r>
          </a:p>
          <a:p>
            <a:pPr eaLnBrk="0" hangingPunct="0">
              <a:buFontTx/>
              <a:buChar char="•"/>
            </a:pPr>
            <a:endParaRPr lang="en-US" altLang="en-US" sz="2800" b="1">
              <a:solidFill>
                <a:srgbClr val="FFFF66"/>
              </a:solidFill>
            </a:endParaRPr>
          </a:p>
          <a:p>
            <a:pPr eaLnBrk="0" hangingPunct="0">
              <a:buFontTx/>
              <a:buChar char="•"/>
            </a:pPr>
            <a:r>
              <a:rPr lang="en-US" altLang="en-US" sz="2800" b="1">
                <a:solidFill>
                  <a:srgbClr val="FFFF66"/>
                </a:solidFill>
              </a:rPr>
              <a:t>Physical Fitness</a:t>
            </a:r>
          </a:p>
          <a:p>
            <a:pPr eaLnBrk="0" hangingPunct="0">
              <a:buFontTx/>
              <a:buChar char="•"/>
            </a:pPr>
            <a:endParaRPr lang="en-US" altLang="en-US" sz="2800" b="1">
              <a:solidFill>
                <a:srgbClr val="FFFF66"/>
              </a:solidFill>
            </a:endParaRPr>
          </a:p>
          <a:p>
            <a:pPr eaLnBrk="0" hangingPunct="0">
              <a:buFontTx/>
              <a:buChar char="•"/>
            </a:pPr>
            <a:r>
              <a:rPr lang="en-US" altLang="en-US" sz="2800" b="1">
                <a:solidFill>
                  <a:srgbClr val="FFFF66"/>
                </a:solidFill>
              </a:rPr>
              <a:t>Character Development</a:t>
            </a:r>
          </a:p>
          <a:p>
            <a:pPr eaLnBrk="0" hangingPunct="0">
              <a:buFontTx/>
              <a:buChar char="•"/>
            </a:pPr>
            <a:endParaRPr lang="en-US" altLang="en-US" sz="2800" b="1">
              <a:solidFill>
                <a:srgbClr val="FFFF66"/>
              </a:solidFill>
            </a:endParaRPr>
          </a:p>
          <a:p>
            <a:pPr eaLnBrk="0" hangingPunct="0">
              <a:buFontTx/>
              <a:buChar char="•"/>
            </a:pPr>
            <a:r>
              <a:rPr lang="en-US" altLang="en-US" sz="2800" b="1">
                <a:solidFill>
                  <a:srgbClr val="FFFF66"/>
                </a:solidFill>
              </a:rPr>
              <a:t>Activities</a:t>
            </a:r>
          </a:p>
          <a:p>
            <a:pPr eaLnBrk="0" hangingPunct="0">
              <a:buFontTx/>
              <a:buChar char="•"/>
            </a:pPr>
            <a:endParaRPr lang="en-US" altLang="en-US" sz="2800" b="1">
              <a:solidFill>
                <a:srgbClr val="FFFF66"/>
              </a:solidFill>
            </a:endParaRPr>
          </a:p>
          <a:p>
            <a:pPr eaLnBrk="0" hangingPunct="0"/>
            <a:endParaRPr lang="en-US" altLang="en-US" sz="2800" b="1"/>
          </a:p>
        </p:txBody>
      </p:sp>
      <p:pic>
        <p:nvPicPr>
          <p:cNvPr id="214021" name="Picture 7" descr="cropped Cadets and Huntingdon"/>
          <p:cNvPicPr>
            <a:picLocks noChangeAspect="1" noChangeArrowheads="1"/>
          </p:cNvPicPr>
          <p:nvPr/>
        </p:nvPicPr>
        <p:blipFill>
          <a:blip r:embed="rId7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16175"/>
            <a:ext cx="4564063" cy="37560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022" name="~PP33511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14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2140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14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4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4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4022"/>
                </p:tgtEl>
              </p:cMediaNode>
            </p:audio>
          </p:childTnLst>
        </p:cTn>
      </p:par>
    </p:tnLst>
    <p:bldLst>
      <p:bldP spid="2140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51E5F48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-304800"/>
            <a:ext cx="7172325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67" name="~PP23511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14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2160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606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 descr="FEEF681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7600950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115" name="~PP93527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AutoShape 6"/>
          <p:cNvSpPr>
            <a:spLocks noChangeArrowheads="1"/>
          </p:cNvSpPr>
          <p:nvPr/>
        </p:nvSpPr>
        <p:spPr bwMode="auto">
          <a:xfrm>
            <a:off x="7239000" y="2743200"/>
            <a:ext cx="685800" cy="228600"/>
          </a:xfrm>
          <a:prstGeom prst="lef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endParaRPr lang="en-US" altLang="en-US" sz="2400" b="1" i="1">
              <a:latin typeface="Damn Noisy Kids"/>
            </a:endParaRPr>
          </a:p>
        </p:txBody>
      </p:sp>
    </p:spTree>
    <p:custDataLst>
      <p:tags r:id="rId1"/>
    </p:custDataLst>
  </p:cSld>
  <p:clrMapOvr>
    <a:masterClrMapping/>
  </p:clrMapOvr>
  <p:transition advTm="14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218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18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81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G_2656b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52600"/>
            <a:ext cx="5089525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39" name="Text Box 3"/>
          <p:cNvSpPr txBox="1">
            <a:spLocks noChangeArrowheads="1"/>
          </p:cNvSpPr>
          <p:nvPr/>
        </p:nvSpPr>
        <p:spPr bwMode="auto">
          <a:xfrm>
            <a:off x="5257800" y="2057400"/>
            <a:ext cx="4114800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i="1">
                <a:solidFill>
                  <a:srgbClr val="FFCC00"/>
                </a:solidFill>
              </a:rPr>
              <a:t>“My experiences   as a </a:t>
            </a:r>
            <a:r>
              <a:rPr lang="en-US" altLang="en-US" sz="3600" b="1" i="1" u="sng">
                <a:solidFill>
                  <a:srgbClr val="FFCC00"/>
                </a:solidFill>
              </a:rPr>
              <a:t>CAP Cadet</a:t>
            </a:r>
            <a:r>
              <a:rPr lang="en-US" altLang="en-US" sz="3600" b="1" i="1">
                <a:solidFill>
                  <a:srgbClr val="FFCC00"/>
                </a:solidFill>
              </a:rPr>
              <a:t> were  fundamental        to my success.”</a:t>
            </a:r>
          </a:p>
          <a:p>
            <a:pPr>
              <a:spcBef>
                <a:spcPct val="50000"/>
              </a:spcBef>
            </a:pPr>
            <a:endParaRPr lang="en-US" altLang="en-US" sz="3600" b="1" i="1">
              <a:solidFill>
                <a:srgbClr val="FFFF66"/>
              </a:solidFill>
              <a:latin typeface="Casual Contact MF"/>
            </a:endParaRPr>
          </a:p>
        </p:txBody>
      </p:sp>
      <p:pic>
        <p:nvPicPr>
          <p:cNvPr id="219140" name="~PP33542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AutoShape 6"/>
          <p:cNvSpPr>
            <a:spLocks noChangeArrowheads="1"/>
          </p:cNvSpPr>
          <p:nvPr/>
        </p:nvSpPr>
        <p:spPr bwMode="auto">
          <a:xfrm>
            <a:off x="4191000" y="5410200"/>
            <a:ext cx="609600" cy="685800"/>
          </a:xfrm>
          <a:prstGeom prst="irregularSeal2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endParaRPr lang="en-US" altLang="en-US" sz="2400" b="1" i="1">
              <a:latin typeface="Damn Noisy Kids"/>
            </a:endParaRPr>
          </a:p>
        </p:txBody>
      </p:sp>
    </p:spTree>
    <p:custDataLst>
      <p:tags r:id="rId1"/>
    </p:custDataLst>
  </p:cSld>
  <p:clrMapOvr>
    <a:masterClrMapping/>
  </p:clrMapOvr>
  <p:transition advTm="14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19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9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9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9140"/>
                </p:tgtEl>
              </p:cMediaNode>
            </p:audio>
          </p:childTnLst>
        </p:cTn>
      </p:par>
    </p:tnLst>
    <p:bldLst>
      <p:bldP spid="2191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1B56BB6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571500"/>
            <a:ext cx="76009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3" name="~PP23542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14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20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20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016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3058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124200" y="5927725"/>
            <a:ext cx="7010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4000">
                <a:solidFill>
                  <a:srgbClr val="FFCC00"/>
                </a:solidFill>
              </a:rPr>
              <a:t>Leadership</a:t>
            </a:r>
          </a:p>
        </p:txBody>
      </p:sp>
      <p:pic>
        <p:nvPicPr>
          <p:cNvPr id="221188" name="~PP13542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4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221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118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558468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819150"/>
            <a:ext cx="691515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1" name="Text Box 3"/>
          <p:cNvSpPr txBox="1">
            <a:spLocks noChangeArrowheads="1"/>
          </p:cNvSpPr>
          <p:nvPr/>
        </p:nvSpPr>
        <p:spPr bwMode="auto">
          <a:xfrm>
            <a:off x="2133600" y="6096000"/>
            <a:ext cx="7391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4400" b="1" i="1">
                <a:solidFill>
                  <a:srgbClr val="FFFF66"/>
                </a:solidFill>
                <a:latin typeface="Impact" panose="020B0806030902050204" pitchFamily="34" charset="0"/>
              </a:rPr>
              <a:t>Come fly with us</a:t>
            </a:r>
            <a:r>
              <a:rPr lang="en-US" altLang="en-US" sz="4400">
                <a:solidFill>
                  <a:srgbClr val="FFFF66"/>
                </a:solidFill>
                <a:latin typeface="Damn Noisy Kids"/>
              </a:rPr>
              <a:t> !</a:t>
            </a:r>
          </a:p>
        </p:txBody>
      </p:sp>
      <p:pic>
        <p:nvPicPr>
          <p:cNvPr id="222212" name="~PP33558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14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222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2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2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2212"/>
                </p:tgtEl>
              </p:cMediaNode>
            </p:audio>
          </p:childTnLst>
        </p:cTn>
      </p:par>
    </p:tnLst>
    <p:bldLst>
      <p:bldP spid="2222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 descr="IMG_2705CAP SEAL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1000"/>
            <a:ext cx="663416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235" name="~PP33558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4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2232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23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23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815398" y="457200"/>
            <a:ext cx="8153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altLang="en-US" sz="3200" dirty="0">
                <a:solidFill>
                  <a:srgbClr val="FFCC00"/>
                </a:solidFill>
              </a:rPr>
              <a:t>Civil Air Patrol was created by                         Act of Congress to serve the nation through</a:t>
            </a:r>
          </a:p>
        </p:txBody>
      </p:sp>
      <p:sp>
        <p:nvSpPr>
          <p:cNvPr id="202755" name="Text Box 3"/>
          <p:cNvSpPr txBox="1">
            <a:spLocks noChangeArrowheads="1"/>
          </p:cNvSpPr>
          <p:nvPr/>
        </p:nvSpPr>
        <p:spPr bwMode="auto">
          <a:xfrm>
            <a:off x="1011382" y="1905000"/>
            <a:ext cx="81534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6000" b="1" i="1" dirty="0">
                <a:solidFill>
                  <a:srgbClr val="FFCC00"/>
                </a:solidFill>
              </a:rPr>
              <a:t>Emergency Services</a:t>
            </a:r>
          </a:p>
          <a:p>
            <a:pPr eaLnBrk="0" hangingPunct="0">
              <a:spcBef>
                <a:spcPct val="50000"/>
              </a:spcBef>
            </a:pPr>
            <a:r>
              <a:rPr lang="en-US" altLang="en-US" sz="6000" b="1" i="1" dirty="0">
                <a:solidFill>
                  <a:srgbClr val="FFCC00"/>
                </a:solidFill>
              </a:rPr>
              <a:t>Aerospace Education</a:t>
            </a:r>
          </a:p>
          <a:p>
            <a:pPr eaLnBrk="0" hangingPunct="0">
              <a:spcBef>
                <a:spcPct val="50000"/>
              </a:spcBef>
            </a:pPr>
            <a:r>
              <a:rPr lang="en-US" altLang="en-US" sz="6000" b="1" i="1" dirty="0">
                <a:solidFill>
                  <a:srgbClr val="FFCC00"/>
                </a:solidFill>
              </a:rPr>
              <a:t>Cadet Programs</a:t>
            </a:r>
          </a:p>
        </p:txBody>
      </p:sp>
      <p:pic>
        <p:nvPicPr>
          <p:cNvPr id="202756" name="~PP33449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4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2027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0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756"/>
                </p:tgtEl>
              </p:cMediaNode>
            </p:audio>
          </p:childTnLst>
        </p:cTn>
      </p:par>
    </p:tnLst>
    <p:bldLst>
      <p:bldP spid="20275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12"/>
          <p:cNvSpPr>
            <a:spLocks noChangeArrowheads="1"/>
          </p:cNvSpPr>
          <p:nvPr/>
        </p:nvSpPr>
        <p:spPr bwMode="auto">
          <a:xfrm>
            <a:off x="4114801" y="1737014"/>
            <a:ext cx="5181600" cy="353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buFontTx/>
              <a:buChar char="•"/>
            </a:pPr>
            <a:r>
              <a:rPr lang="en-US" altLang="en-US" sz="2800" b="1" dirty="0">
                <a:solidFill>
                  <a:srgbClr val="FFFF66"/>
                </a:solidFill>
              </a:rPr>
              <a:t>Search and Rescue</a:t>
            </a:r>
          </a:p>
          <a:p>
            <a:pPr eaLnBrk="0" hangingPunct="0">
              <a:buFontTx/>
              <a:buChar char="•"/>
            </a:pPr>
            <a:r>
              <a:rPr lang="en-US" altLang="en-US" sz="2800" b="1" dirty="0">
                <a:solidFill>
                  <a:srgbClr val="FFFF66"/>
                </a:solidFill>
              </a:rPr>
              <a:t>Disaster Relief</a:t>
            </a:r>
          </a:p>
          <a:p>
            <a:pPr eaLnBrk="0" hangingPunct="0">
              <a:buFontTx/>
              <a:buChar char="•"/>
            </a:pPr>
            <a:r>
              <a:rPr lang="en-US" altLang="en-US" sz="2800" b="1" dirty="0">
                <a:solidFill>
                  <a:srgbClr val="FFFF66"/>
                </a:solidFill>
              </a:rPr>
              <a:t>Homeland Security</a:t>
            </a:r>
          </a:p>
          <a:p>
            <a:pPr eaLnBrk="0" hangingPunct="0">
              <a:buFontTx/>
              <a:buChar char="•"/>
            </a:pPr>
            <a:r>
              <a:rPr lang="en-US" altLang="en-US" sz="2800" b="1" dirty="0">
                <a:solidFill>
                  <a:srgbClr val="FFFF66"/>
                </a:solidFill>
              </a:rPr>
              <a:t>Counterdrug Missions</a:t>
            </a:r>
          </a:p>
          <a:p>
            <a:pPr eaLnBrk="0" hangingPunct="0">
              <a:buFontTx/>
              <a:buChar char="•"/>
            </a:pPr>
            <a:r>
              <a:rPr lang="en-US" altLang="en-US" sz="2800" b="1" dirty="0">
                <a:solidFill>
                  <a:srgbClr val="FFFF66"/>
                </a:solidFill>
              </a:rPr>
              <a:t>Humanitarian Services</a:t>
            </a:r>
          </a:p>
          <a:p>
            <a:pPr eaLnBrk="0" hangingPunct="0">
              <a:buFontTx/>
              <a:buChar char="•"/>
            </a:pPr>
            <a:r>
              <a:rPr lang="en-US" altLang="en-US" sz="2800" b="1" dirty="0">
                <a:solidFill>
                  <a:srgbClr val="FFFF66"/>
                </a:solidFill>
              </a:rPr>
              <a:t>Air Force ROTC Flights</a:t>
            </a:r>
          </a:p>
          <a:p>
            <a:pPr eaLnBrk="0" hangingPunct="0">
              <a:buFontTx/>
              <a:buChar char="•"/>
            </a:pPr>
            <a:endParaRPr lang="en-US" altLang="en-US" sz="2800" b="1" dirty="0">
              <a:solidFill>
                <a:srgbClr val="FFFF66"/>
              </a:solidFill>
            </a:endParaRPr>
          </a:p>
          <a:p>
            <a:pPr eaLnBrk="0" hangingPunct="0"/>
            <a:endParaRPr lang="en-US" altLang="en-US" sz="2800" dirty="0">
              <a:solidFill>
                <a:srgbClr val="FFFF99"/>
              </a:solidFill>
            </a:endParaRPr>
          </a:p>
        </p:txBody>
      </p:sp>
      <p:pic>
        <p:nvPicPr>
          <p:cNvPr id="9219" name="Picture 15" descr="Above Beyond center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5563"/>
            <a:ext cx="2006210" cy="155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16"/>
          <p:cNvSpPr txBox="1">
            <a:spLocks noChangeArrowheads="1"/>
          </p:cNvSpPr>
          <p:nvPr/>
        </p:nvSpPr>
        <p:spPr bwMode="auto">
          <a:xfrm>
            <a:off x="1295400" y="228600"/>
            <a:ext cx="6858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FFCC00"/>
                </a:solidFill>
              </a:rPr>
              <a:t>Civil Air Patrol Missions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b="1" i="1" dirty="0">
                <a:solidFill>
                  <a:srgbClr val="FFCC00"/>
                </a:solidFill>
              </a:rPr>
              <a:t>Emergency Services</a:t>
            </a:r>
          </a:p>
        </p:txBody>
      </p:sp>
      <p:pic>
        <p:nvPicPr>
          <p:cNvPr id="203781" name="Picture 19" descr="206_G_siz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71650"/>
            <a:ext cx="3505200" cy="23431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3782" name="Rectangle 20"/>
          <p:cNvSpPr>
            <a:spLocks noChangeArrowheads="1"/>
          </p:cNvSpPr>
          <p:nvPr/>
        </p:nvSpPr>
        <p:spPr bwMode="auto">
          <a:xfrm>
            <a:off x="-1056265" y="4276473"/>
            <a:ext cx="6440055" cy="2246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286000" lvl="4" indent="-457200" eaLnBrk="0" hangingPunct="0">
              <a:buFont typeface="Arial" panose="020B0604020202020204" pitchFamily="34" charset="0"/>
              <a:buChar char="•"/>
            </a:pPr>
            <a:r>
              <a:rPr lang="en-US" altLang="en-US" sz="2800" b="1" dirty="0">
                <a:solidFill>
                  <a:srgbClr val="FFFF66"/>
                </a:solidFill>
              </a:rPr>
              <a:t>Orientation Flights</a:t>
            </a:r>
          </a:p>
          <a:p>
            <a:pPr marL="2286000" lvl="4" indent="-457200" eaLnBrk="0" hangingPunct="0">
              <a:buFont typeface="Arial" panose="020B0604020202020204" pitchFamily="34" charset="0"/>
              <a:buChar char="•"/>
            </a:pPr>
            <a:r>
              <a:rPr lang="en-US" altLang="en-US" sz="2800" b="1" dirty="0">
                <a:solidFill>
                  <a:srgbClr val="FFFF66"/>
                </a:solidFill>
              </a:rPr>
              <a:t>Teacher Orientation    	Flights</a:t>
            </a:r>
          </a:p>
          <a:p>
            <a:pPr marL="2286000" lvl="4" indent="-457200" eaLnBrk="0" hangingPunct="0">
              <a:buFont typeface="Arial" panose="020B0604020202020204" pitchFamily="34" charset="0"/>
              <a:buChar char="•"/>
            </a:pPr>
            <a:r>
              <a:rPr lang="en-US" altLang="en-US" sz="2800" b="1" dirty="0">
                <a:solidFill>
                  <a:srgbClr val="FFFF66"/>
                </a:solidFill>
              </a:rPr>
              <a:t>Cadet Programs</a:t>
            </a:r>
          </a:p>
          <a:p>
            <a:pPr marL="2286000" lvl="4" indent="-457200" eaLnBrk="0" hangingPunct="0">
              <a:buFont typeface="Arial" panose="020B0604020202020204" pitchFamily="34" charset="0"/>
              <a:buChar char="•"/>
            </a:pPr>
            <a:r>
              <a:rPr lang="en-US" altLang="en-US" sz="2800" b="1" dirty="0">
                <a:solidFill>
                  <a:srgbClr val="FFFF66"/>
                </a:solidFill>
              </a:rPr>
              <a:t>Aerospace Education</a:t>
            </a:r>
          </a:p>
        </p:txBody>
      </p:sp>
      <p:pic>
        <p:nvPicPr>
          <p:cNvPr id="203783" name="Picture 22" descr="ground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4380454"/>
            <a:ext cx="3505200" cy="2346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784" name="~PP53449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 descr="MC900383828[1]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-381000"/>
            <a:ext cx="1752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C56ABC-67D8-47FC-8A68-8AB1F9DC1D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0000" y="55563"/>
            <a:ext cx="1967114" cy="152600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2037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03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03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784"/>
                </p:tgtEl>
              </p:cMediaNode>
            </p:audio>
          </p:childTnLst>
        </p:cTn>
      </p:par>
    </p:tnLst>
    <p:bldLst>
      <p:bldP spid="203778" grpId="0"/>
      <p:bldP spid="20378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EFBC8F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985838"/>
            <a:ext cx="6410325" cy="495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7" name="Text Box 3"/>
          <p:cNvSpPr txBox="1">
            <a:spLocks noChangeArrowheads="1"/>
          </p:cNvSpPr>
          <p:nvPr/>
        </p:nvSpPr>
        <p:spPr bwMode="auto">
          <a:xfrm>
            <a:off x="2362200" y="6080125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4000" i="1">
                <a:solidFill>
                  <a:srgbClr val="FFFF66"/>
                </a:solidFill>
                <a:latin typeface="Impact" panose="020B0806030902050204" pitchFamily="34" charset="0"/>
              </a:rPr>
              <a:t>Painting by Diane Kraus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2743200" y="-76200"/>
            <a:ext cx="7315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3200" i="1">
                <a:solidFill>
                  <a:srgbClr val="FFFF66"/>
                </a:solidFill>
              </a:rPr>
              <a:t>     </a:t>
            </a:r>
            <a:r>
              <a:rPr lang="en-US" altLang="en-US" sz="3200" b="1" i="1">
                <a:solidFill>
                  <a:srgbClr val="FFFF66"/>
                </a:solidFill>
              </a:rPr>
              <a:t>We were there                                   September 11, 2001</a:t>
            </a:r>
          </a:p>
        </p:txBody>
      </p:sp>
      <p:pic>
        <p:nvPicPr>
          <p:cNvPr id="205829" name="~PP53464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4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2058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829"/>
                </p:tgtEl>
              </p:cMediaNode>
            </p:audio>
          </p:childTnLst>
        </p:cTn>
      </p:par>
    </p:tnLst>
    <p:bldLst>
      <p:bldP spid="2058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315AD7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1" name="~PP13464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4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2068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85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 descr="100_21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7688" y="-411163"/>
            <a:ext cx="10240963" cy="7680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5" name="Text Box 3"/>
          <p:cNvSpPr txBox="1">
            <a:spLocks noChangeArrowheads="1"/>
          </p:cNvSpPr>
          <p:nvPr/>
        </p:nvSpPr>
        <p:spPr bwMode="auto">
          <a:xfrm>
            <a:off x="1524000" y="90488"/>
            <a:ext cx="5715000" cy="823912"/>
          </a:xfrm>
          <a:prstGeom prst="rect">
            <a:avLst/>
          </a:prstGeom>
          <a:solidFill>
            <a:srgbClr val="33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4800" b="1" i="1">
                <a:solidFill>
                  <a:srgbClr val="FFCC00"/>
                </a:solidFill>
              </a:rPr>
              <a:t>On a rescue flight</a:t>
            </a:r>
          </a:p>
        </p:txBody>
      </p:sp>
      <p:pic>
        <p:nvPicPr>
          <p:cNvPr id="207876" name="~PP13480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14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2078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078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7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7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876"/>
                </p:tgtEl>
              </p:cMediaNode>
            </p:audio>
          </p:childTnLst>
        </p:cTn>
      </p:par>
    </p:tnLst>
    <p:bldLst>
      <p:bldP spid="20787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 descr="DE6B81E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571500"/>
            <a:ext cx="76009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899" name="~PP23480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14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2088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08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889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A3492B8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571500"/>
            <a:ext cx="76104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23" name="~PP13480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24" name="ENCHANTMENT MUSIC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14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0" fill="hold"/>
                                        <p:tgtEl>
                                          <p:spTgt spid="2099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09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923"/>
                </p:tgtEl>
              </p:cMediaNode>
            </p:audio>
            <p:audio>
              <p:cMediaNode vol="7000" numSld="10"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92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48E5D2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571500"/>
            <a:ext cx="76104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47" name="~PP13496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14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2109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10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094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6.8|1.7|2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4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theme1.xml><?xml version="1.0" encoding="utf-8"?>
<a:theme xmlns:a="http://schemas.openxmlformats.org/drawingml/2006/main" name="Shimmer">
  <a:themeElements>
    <a:clrScheme name="Shimmer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Shimmer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himmer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Shimmer</Template>
  <TotalTime>76</TotalTime>
  <Words>329</Words>
  <Application>Microsoft Office PowerPoint</Application>
  <PresentationFormat>On-screen Show (4:3)</PresentationFormat>
  <Paragraphs>56</Paragraphs>
  <Slides>19</Slides>
  <Notes>2</Notes>
  <HiddenSlides>0</HiddenSlides>
  <MMClips>20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Arial Rounded MT Bold</vt:lpstr>
      <vt:lpstr>Casual Contact MF</vt:lpstr>
      <vt:lpstr>Damn Noisy Kids</vt:lpstr>
      <vt:lpstr>Impact</vt:lpstr>
      <vt:lpstr>Tahoma</vt:lpstr>
      <vt:lpstr>Wingdings</vt:lpstr>
      <vt:lpstr>Shimmer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Kathy Beauford</dc:creator>
  <cp:lastModifiedBy>KATHY BEAUFORD</cp:lastModifiedBy>
  <cp:revision>6</cp:revision>
  <dcterms:created xsi:type="dcterms:W3CDTF">2015-09-13T19:54:21Z</dcterms:created>
  <dcterms:modified xsi:type="dcterms:W3CDTF">2021-11-08T20:09:16Z</dcterms:modified>
</cp:coreProperties>
</file>