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sldIdLst>
    <p:sldId id="270" r:id="rId2"/>
    <p:sldId id="285" r:id="rId3"/>
    <p:sldId id="293" r:id="rId4"/>
    <p:sldId id="290" r:id="rId5"/>
    <p:sldId id="288" r:id="rId6"/>
    <p:sldId id="289" r:id="rId7"/>
    <p:sldId id="296" r:id="rId8"/>
    <p:sldId id="292" r:id="rId9"/>
    <p:sldId id="294" r:id="rId10"/>
    <p:sldId id="310" r:id="rId11"/>
    <p:sldId id="298" r:id="rId12"/>
    <p:sldId id="299" r:id="rId13"/>
    <p:sldId id="300" r:id="rId14"/>
    <p:sldId id="323" r:id="rId15"/>
    <p:sldId id="301" r:id="rId16"/>
    <p:sldId id="303" r:id="rId17"/>
    <p:sldId id="304" r:id="rId18"/>
    <p:sldId id="305" r:id="rId19"/>
    <p:sldId id="306" r:id="rId20"/>
    <p:sldId id="307" r:id="rId21"/>
    <p:sldId id="308" r:id="rId22"/>
    <p:sldId id="324" r:id="rId23"/>
    <p:sldId id="317" r:id="rId24"/>
    <p:sldId id="318" r:id="rId25"/>
    <p:sldId id="319" r:id="rId26"/>
    <p:sldId id="320" r:id="rId27"/>
    <p:sldId id="321" r:id="rId28"/>
    <p:sldId id="322" r:id="rId29"/>
    <p:sldId id="316" r:id="rId30"/>
    <p:sldId id="315" r:id="rId31"/>
    <p:sldId id="284" r:id="rId32"/>
    <p:sldId id="279" r:id="rId33"/>
    <p:sldId id="280" r:id="rId34"/>
    <p:sldId id="271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 BLANCA" panose="02000000000000000000" pitchFamily="2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 BLANCA" panose="02000000000000000000" pitchFamily="2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 BLANCA" panose="02000000000000000000" pitchFamily="2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 BLANCA" panose="02000000000000000000" pitchFamily="2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 BLANCA" panose="02000000000000000000" pitchFamily="2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 BLANCA" panose="02000000000000000000" pitchFamily="2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 BLANCA" panose="02000000000000000000" pitchFamily="2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 BLANCA" panose="02000000000000000000" pitchFamily="2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 BLANCA" panose="02000000000000000000" pitchFamily="2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46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BE471-9535-4A9B-8E20-683EB4818D77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502F1-0A28-481A-83F0-6FE290530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38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502F1-0A28-481A-83F0-6FE290530E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0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4403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4403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3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038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39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0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041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44042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3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4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5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6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7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404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404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4050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4051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4052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9F9E4D-C95F-48DC-B10F-73E08294AD3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ED9D8-CD7F-4E14-B352-AE5A42C930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9176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6E0B0-8BAD-46B5-B354-513031EFC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47783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2A9E0-64B7-4EE3-A6F5-16A2CDA62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578889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6F454-E22C-491A-B5C3-A45291F978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4701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2E1D1-2238-489B-A49C-BA70FA34D3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640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48485-CCB6-4B92-8645-3FE496F51F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632418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95524-7D36-4480-AC9D-2D3B69DE6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18763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5CEF0-C2AF-4F3E-BBBF-E11257FF8A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33307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549A3-D048-416F-A225-1EE84EB10C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751322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F4E22-F51C-4642-88DB-7AF31646AE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68617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43011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2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1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43014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15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16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17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18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19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20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21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22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02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302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3025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43026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43027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1E4F0274-A699-487E-8CFA-5967BB9ECD6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random/>
  </p:transition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2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AVI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CAP AE SEAL 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715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3048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Aerospace Education in Louisiana Wing is </a:t>
            </a:r>
            <a:r>
              <a:rPr lang="en-US" sz="4400" b="1" u="sng" dirty="0">
                <a:solidFill>
                  <a:srgbClr val="FFC000"/>
                </a:solidFill>
                <a:latin typeface="Agency FB" panose="020B0503020202020204" pitchFamily="34" charset="0"/>
              </a:rPr>
              <a:t>HOT !!</a:t>
            </a:r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2782919"/>
            <a:ext cx="7162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</a:rPr>
              <a:t>The Scholarship includes                                tuition, room, meals, and transportation and $20 for wheelchair assistance for your suitcase and guide. </a:t>
            </a:r>
          </a:p>
          <a:p>
            <a:pPr algn="ctr"/>
            <a:endParaRPr lang="en-US" sz="4000" b="1" dirty="0">
              <a:solidFill>
                <a:srgbClr val="FFC000"/>
              </a:solidFill>
            </a:endParaRPr>
          </a:p>
          <a:p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685800" y="685800"/>
            <a:ext cx="8077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</a:rPr>
              <a:t>What does the Scholarship to the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</a:rPr>
              <a:t>National Flight Academy include?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</a:rPr>
              <a:t>The “Cruise” includes 6 days and         5 nights.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5665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210" y="1951611"/>
            <a:ext cx="75656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Announcing a new opportunity for the  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/>
              <a:t>   Gertrude Beauford Memorial Scholarship:</a:t>
            </a:r>
          </a:p>
          <a:p>
            <a:pPr algn="ctr"/>
            <a:endParaRPr lang="en-US" sz="3000" dirty="0"/>
          </a:p>
          <a:p>
            <a:pPr algn="ctr"/>
            <a:r>
              <a:rPr lang="en-US" sz="3000" dirty="0"/>
              <a:t>National Flight Academy</a:t>
            </a:r>
          </a:p>
          <a:p>
            <a:pPr algn="ctr"/>
            <a:r>
              <a:rPr lang="en-US" sz="3000" dirty="0"/>
              <a:t>Pensacola, Florida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09" y="1373957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5922" y="171271"/>
            <a:ext cx="8185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</a:rPr>
              <a:t>The National Flight Academy is a million dollar replica of an Aircraft Carrier, faithfully designed from halls to              command center to bunks.</a:t>
            </a:r>
          </a:p>
        </p:txBody>
      </p:sp>
    </p:spTree>
    <p:extLst>
      <p:ext uri="{BB962C8B-B14F-4D97-AF65-F5344CB8AC3E}">
        <p14:creationId xmlns:p14="http://schemas.microsoft.com/office/powerpoint/2010/main" val="335440165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04850"/>
            <a:ext cx="8001000" cy="6000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1524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</a:rPr>
              <a:t>Welcome Aboard</a:t>
            </a:r>
          </a:p>
          <a:p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6719085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7150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Every section is like a </a:t>
            </a:r>
            <a:r>
              <a:rPr lang="en-US" sz="4000" i="1" dirty="0">
                <a:latin typeface="Arial" panose="020B0604020202020204" pitchFamily="34" charset="0"/>
              </a:rPr>
              <a:t>real</a:t>
            </a:r>
            <a:r>
              <a:rPr lang="en-US" sz="3200" dirty="0">
                <a:latin typeface="Arial" panose="020B0604020202020204" pitchFamily="34" charset="0"/>
              </a:rPr>
              <a:t> aircraft carrier</a:t>
            </a:r>
          </a:p>
        </p:txBody>
      </p:sp>
    </p:spTree>
    <p:extLst>
      <p:ext uri="{BB962C8B-B14F-4D97-AF65-F5344CB8AC3E}">
        <p14:creationId xmlns:p14="http://schemas.microsoft.com/office/powerpoint/2010/main" val="3701164249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78C85-64E0-DFC9-20B7-E01DA0264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94564"/>
            <a:ext cx="4977551" cy="6628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939AA6-0789-7B42-A6D3-120542087376}"/>
              </a:ext>
            </a:extLst>
          </p:cNvPr>
          <p:cNvSpPr txBox="1"/>
          <p:nvPr/>
        </p:nvSpPr>
        <p:spPr>
          <a:xfrm>
            <a:off x="990600" y="1939339"/>
            <a:ext cx="3723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</a:rPr>
              <a:t>It is a </a:t>
            </a:r>
          </a:p>
          <a:p>
            <a:r>
              <a:rPr lang="en-US" sz="4800" dirty="0">
                <a:latin typeface="Arial" panose="020B0604020202020204" pitchFamily="34" charset="0"/>
              </a:rPr>
              <a:t>“dream </a:t>
            </a:r>
          </a:p>
          <a:p>
            <a:r>
              <a:rPr lang="en-US" sz="4800" dirty="0">
                <a:latin typeface="Arial" panose="020B0604020202020204" pitchFamily="34" charset="0"/>
              </a:rPr>
              <a:t>Walk.”</a:t>
            </a:r>
          </a:p>
        </p:txBody>
      </p:sp>
    </p:spTree>
    <p:extLst>
      <p:ext uri="{BB962C8B-B14F-4D97-AF65-F5344CB8AC3E}">
        <p14:creationId xmlns:p14="http://schemas.microsoft.com/office/powerpoint/2010/main" val="387051463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302857"/>
            <a:ext cx="378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Nine flight simulators</a:t>
            </a:r>
          </a:p>
        </p:txBody>
      </p:sp>
    </p:spTree>
    <p:extLst>
      <p:ext uri="{BB962C8B-B14F-4D97-AF65-F5344CB8AC3E}">
        <p14:creationId xmlns:p14="http://schemas.microsoft.com/office/powerpoint/2010/main" val="3576072397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35783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04800"/>
            <a:ext cx="3682608" cy="2021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79236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Cockpit</a:t>
            </a:r>
          </a:p>
        </p:txBody>
      </p:sp>
    </p:spTree>
    <p:extLst>
      <p:ext uri="{BB962C8B-B14F-4D97-AF65-F5344CB8AC3E}">
        <p14:creationId xmlns:p14="http://schemas.microsoft.com/office/powerpoint/2010/main" val="761907604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5344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7244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Can you see yourself here?</a:t>
            </a:r>
          </a:p>
        </p:txBody>
      </p:sp>
    </p:spTree>
    <p:extLst>
      <p:ext uri="{BB962C8B-B14F-4D97-AF65-F5344CB8AC3E}">
        <p14:creationId xmlns:p14="http://schemas.microsoft.com/office/powerpoint/2010/main" val="4058769127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28" y="111260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0073" y="1434526"/>
            <a:ext cx="5143500" cy="3857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367319"/>
            <a:ext cx="339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Flight control</a:t>
            </a:r>
          </a:p>
        </p:txBody>
      </p:sp>
    </p:spTree>
    <p:extLst>
      <p:ext uri="{BB962C8B-B14F-4D97-AF65-F5344CB8AC3E}">
        <p14:creationId xmlns:p14="http://schemas.microsoft.com/office/powerpoint/2010/main" val="797476572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15240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272744"/>
            <a:ext cx="6113674" cy="4585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6FE62F-E05F-2541-E394-8D7F30427EF3}"/>
              </a:ext>
            </a:extLst>
          </p:cNvPr>
          <p:cNvSpPr txBox="1"/>
          <p:nvPr/>
        </p:nvSpPr>
        <p:spPr>
          <a:xfrm>
            <a:off x="5715000" y="63853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</a:rPr>
              <a:t>Flight control</a:t>
            </a:r>
          </a:p>
        </p:txBody>
      </p:sp>
    </p:spTree>
    <p:extLst>
      <p:ext uri="{BB962C8B-B14F-4D97-AF65-F5344CB8AC3E}">
        <p14:creationId xmlns:p14="http://schemas.microsoft.com/office/powerpoint/2010/main" val="2440491074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295400" y="2759075"/>
            <a:ext cx="69342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dirty="0">
                <a:solidFill>
                  <a:srgbClr val="FFCC00"/>
                </a:solidFill>
              </a:rPr>
              <a:t>The Gertrude Beauford Memorial Scholarship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1676400" y="533400"/>
            <a:ext cx="6705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dirty="0"/>
              <a:t>Introducing</a:t>
            </a: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524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</a:rPr>
              <a:t>Flight Control</a:t>
            </a:r>
          </a:p>
        </p:txBody>
      </p:sp>
    </p:spTree>
    <p:extLst>
      <p:ext uri="{BB962C8B-B14F-4D97-AF65-F5344CB8AC3E}">
        <p14:creationId xmlns:p14="http://schemas.microsoft.com/office/powerpoint/2010/main" val="1571454997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71600"/>
            <a:ext cx="6177064" cy="4632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530436"/>
            <a:ext cx="64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</a:rPr>
              <a:t>The left side of the bridge</a:t>
            </a:r>
          </a:p>
        </p:txBody>
      </p:sp>
    </p:spTree>
    <p:extLst>
      <p:ext uri="{BB962C8B-B14F-4D97-AF65-F5344CB8AC3E}">
        <p14:creationId xmlns:p14="http://schemas.microsoft.com/office/powerpoint/2010/main" val="2288699892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0D422B-BCE4-ABDC-20F1-F710F0DED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28600"/>
            <a:ext cx="3859102" cy="5145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97AD8-7AB5-C5B7-F3E8-21F8C63E19CB}"/>
              </a:ext>
            </a:extLst>
          </p:cNvPr>
          <p:cNvSpPr txBox="1"/>
          <p:nvPr/>
        </p:nvSpPr>
        <p:spPr>
          <a:xfrm>
            <a:off x="1371600" y="4953000"/>
            <a:ext cx="6553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</a:rPr>
              <a:t>Giant iPAD chart table 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</a:rPr>
              <a:t>with world maps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358DA-8564-433E-0D9F-1EDCAF3DF1EC}"/>
              </a:ext>
            </a:extLst>
          </p:cNvPr>
          <p:cNvSpPr txBox="1"/>
          <p:nvPr/>
        </p:nvSpPr>
        <p:spPr>
          <a:xfrm>
            <a:off x="6463451" y="1447800"/>
            <a:ext cx="29226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</a:rPr>
              <a:t>You run world missions</a:t>
            </a:r>
          </a:p>
        </p:txBody>
      </p:sp>
    </p:spTree>
    <p:extLst>
      <p:ext uri="{BB962C8B-B14F-4D97-AF65-F5344CB8AC3E}">
        <p14:creationId xmlns:p14="http://schemas.microsoft.com/office/powerpoint/2010/main" val="1259473669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44386C-59CB-453E-8ACF-F3F9F14E8DDC}"/>
              </a:ext>
            </a:extLst>
          </p:cNvPr>
          <p:cNvSpPr txBox="1"/>
          <p:nvPr/>
        </p:nvSpPr>
        <p:spPr>
          <a:xfrm>
            <a:off x="2133600" y="5867400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Space Camp </a:t>
            </a:r>
          </a:p>
        </p:txBody>
      </p:sp>
    </p:spTree>
    <p:extLst>
      <p:ext uri="{BB962C8B-B14F-4D97-AF65-F5344CB8AC3E}">
        <p14:creationId xmlns:p14="http://schemas.microsoft.com/office/powerpoint/2010/main" val="2193508206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22849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11298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NP00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000" y="-228600"/>
            <a:ext cx="4572000" cy="3429000"/>
          </a:xfrm>
          <a:prstGeom prst="rect">
            <a:avLst/>
          </a:prstGeom>
        </p:spPr>
      </p:pic>
      <p:pic>
        <p:nvPicPr>
          <p:cNvPr id="6" name="SUNP000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" y="1981200"/>
            <a:ext cx="4953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205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NP00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600200"/>
            <a:ext cx="5791200" cy="434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A24885-9669-EBBA-56EB-7048C9B142D0}"/>
              </a:ext>
            </a:extLst>
          </p:cNvPr>
          <p:cNvSpPr txBox="1"/>
          <p:nvPr/>
        </p:nvSpPr>
        <p:spPr>
          <a:xfrm>
            <a:off x="2057400" y="56641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The 1/6</a:t>
            </a:r>
            <a:r>
              <a:rPr lang="en-US" sz="2800" baseline="30000" dirty="0">
                <a:latin typeface="Arial" panose="020B0604020202020204" pitchFamily="34" charset="0"/>
              </a:rPr>
              <a:t>th</a:t>
            </a:r>
            <a:r>
              <a:rPr lang="en-US" sz="2800" dirty="0">
                <a:latin typeface="Arial" panose="020B0604020202020204" pitchFamily="34" charset="0"/>
              </a:rPr>
              <a:t> G Moon Simulator</a:t>
            </a:r>
          </a:p>
        </p:txBody>
      </p:sp>
    </p:spTree>
    <p:extLst>
      <p:ext uri="{BB962C8B-B14F-4D97-AF65-F5344CB8AC3E}">
        <p14:creationId xmlns:p14="http://schemas.microsoft.com/office/powerpoint/2010/main" val="14019480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NP000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4765" y="914400"/>
            <a:ext cx="6375400" cy="4781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5688F7-1BAD-7E29-8E9F-8CF62693D64B}"/>
              </a:ext>
            </a:extLst>
          </p:cNvPr>
          <p:cNvSpPr txBox="1"/>
          <p:nvPr/>
        </p:nvSpPr>
        <p:spPr>
          <a:xfrm>
            <a:off x="1905000" y="1524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The Multi-axis Astronaut Trainer</a:t>
            </a:r>
          </a:p>
        </p:txBody>
      </p:sp>
    </p:spTree>
    <p:extLst>
      <p:ext uri="{BB962C8B-B14F-4D97-AF65-F5344CB8AC3E}">
        <p14:creationId xmlns:p14="http://schemas.microsoft.com/office/powerpoint/2010/main" val="36909799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52228" name="Picture 4" descr="IMG_09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00" y="-152400"/>
            <a:ext cx="11963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838200" y="304800"/>
            <a:ext cx="8915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dirty="0">
                <a:solidFill>
                  <a:schemeClr val="bg2"/>
                </a:solidFill>
              </a:rPr>
              <a:t>Learn new teamwork skills…</a:t>
            </a:r>
          </a:p>
        </p:txBody>
      </p:sp>
    </p:spTree>
    <p:extLst>
      <p:ext uri="{BB962C8B-B14F-4D97-AF65-F5344CB8AC3E}">
        <p14:creationId xmlns:p14="http://schemas.microsoft.com/office/powerpoint/2010/main" val="2790358690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57200" y="990600"/>
            <a:ext cx="86868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4400" dirty="0"/>
          </a:p>
          <a:p>
            <a:pPr>
              <a:spcBef>
                <a:spcPct val="50000"/>
              </a:spcBef>
            </a:pPr>
            <a:endParaRPr lang="en-US" altLang="en-US" sz="4400" dirty="0"/>
          </a:p>
          <a:p>
            <a:pPr>
              <a:spcBef>
                <a:spcPct val="50000"/>
              </a:spcBef>
            </a:pPr>
            <a:endParaRPr lang="en-US" altLang="en-US" sz="4400" dirty="0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990600" y="235089"/>
            <a:ext cx="69342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</a:rPr>
              <a:t>You can choose:         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</a:rPr>
              <a:t> </a:t>
            </a:r>
            <a:r>
              <a:rPr lang="en-US" altLang="en-US" sz="4000" dirty="0">
                <a:solidFill>
                  <a:srgbClr val="FFC000"/>
                </a:solidFill>
                <a:latin typeface="Arial" panose="020B0604020202020204" pitchFamily="34" charset="0"/>
              </a:rPr>
              <a:t>National Flight Academy in Pensacola 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FFC000"/>
                </a:solidFill>
                <a:latin typeface="Arial" panose="020B0604020202020204" pitchFamily="34" charset="0"/>
              </a:rPr>
              <a:t>  or Advanced Space Camp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FFCC00"/>
                </a:solidFill>
                <a:latin typeface="Arial" panose="020B0604020202020204" pitchFamily="34" charset="0"/>
              </a:rPr>
              <a:t>or Robotics Camp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FFCC00"/>
                </a:solidFill>
                <a:latin typeface="Arial" panose="020B0604020202020204" pitchFamily="34" charset="0"/>
              </a:rPr>
              <a:t>or Family Space Camp in Huntsville</a:t>
            </a:r>
            <a:r>
              <a:rPr lang="en-US" altLang="en-US" sz="4000" dirty="0"/>
              <a:t>                                                                            </a:t>
            </a:r>
          </a:p>
        </p:txBody>
      </p:sp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45060" name="Picture 4" descr="IMG_06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228600"/>
            <a:ext cx="12344400" cy="864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419600" y="5867400"/>
            <a:ext cx="4724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latin typeface="Tahoma" panose="020B0604030504040204" pitchFamily="34" charset="0"/>
              </a:rPr>
              <a:t>Space Shuttle Astronaut 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        </a:t>
            </a:r>
            <a:r>
              <a:rPr lang="en-US" altLang="en-US" sz="3200" dirty="0">
                <a:latin typeface="Arial" panose="020B0604020202020204" pitchFamily="34" charset="0"/>
              </a:rPr>
              <a:t>Don Thomas</a:t>
            </a:r>
          </a:p>
        </p:txBody>
      </p:sp>
    </p:spTree>
    <p:extLst>
      <p:ext uri="{BB962C8B-B14F-4D97-AF65-F5344CB8AC3E}">
        <p14:creationId xmlns:p14="http://schemas.microsoft.com/office/powerpoint/2010/main" val="315103181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can_Pic03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00" y="1201512"/>
            <a:ext cx="4094102" cy="358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92502" y="274576"/>
            <a:ext cx="87514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</a:rPr>
              <a:t>America NEEDS </a:t>
            </a:r>
            <a:r>
              <a:rPr lang="en-US" altLang="en-US" sz="4000" dirty="0">
                <a:solidFill>
                  <a:srgbClr val="FFCC00"/>
                </a:solidFill>
                <a:latin typeface="Arial" panose="020B0604020202020204" pitchFamily="34" charset="0"/>
              </a:rPr>
              <a:t>SPACE</a:t>
            </a:r>
            <a:r>
              <a:rPr lang="en-US" altLang="en-US" sz="4000" dirty="0">
                <a:latin typeface="Arial" panose="020B0604020202020204" pitchFamily="34" charset="0"/>
              </a:rPr>
              <a:t> to </a:t>
            </a:r>
            <a:r>
              <a:rPr lang="en-US" altLang="en-US" sz="4000" dirty="0">
                <a:solidFill>
                  <a:schemeClr val="folHlink"/>
                </a:solidFill>
                <a:latin typeface="Arial" panose="020B0604020202020204" pitchFamily="34" charset="0"/>
              </a:rPr>
              <a:t>GROW </a:t>
            </a:r>
            <a:r>
              <a:rPr lang="en-US" altLang="en-US" sz="4000" dirty="0">
                <a:latin typeface="Arial" panose="020B0604020202020204" pitchFamily="34" charset="0"/>
              </a:rPr>
              <a:t>!!!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1295400" y="463349"/>
            <a:ext cx="6553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800" dirty="0">
              <a:latin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4800600"/>
            <a:ext cx="6248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It’s time to DREAM and to </a:t>
            </a:r>
          </a:p>
          <a:p>
            <a:pPr algn="ctr"/>
            <a:r>
              <a:rPr lang="en-US" sz="4400" dirty="0">
                <a:latin typeface="Comic Sans MS" panose="030F0702030302020204" pitchFamily="66" charset="0"/>
              </a:rPr>
              <a:t>HAVE FUN !!</a:t>
            </a:r>
          </a:p>
        </p:txBody>
      </p:sp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3252" name="Picture 4" descr="IMG_04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3" y="0"/>
            <a:ext cx="9144000" cy="704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7086600" y="396875"/>
            <a:ext cx="2514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</a:rPr>
              <a:t>HAVE FUN !!!</a:t>
            </a:r>
          </a:p>
        </p:txBody>
      </p:sp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AP AE SEAL 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715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447800" y="5410200"/>
            <a:ext cx="7010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Aerospace Education in Louisiana Wing in </a:t>
            </a:r>
            <a:r>
              <a:rPr lang="en-US" altLang="en-US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HOT </a:t>
            </a:r>
            <a:r>
              <a:rPr lang="en-US" altLang="en-US" sz="40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!!!</a:t>
            </a:r>
          </a:p>
        </p:txBody>
      </p:sp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Scan_Pic0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5133975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066800" y="533400"/>
            <a:ext cx="768030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dirty="0">
                <a:solidFill>
                  <a:srgbClr val="FFCC00"/>
                </a:solidFill>
                <a:latin typeface="Arial" panose="020B0604020202020204" pitchFamily="34" charset="0"/>
              </a:rPr>
              <a:t>Who was Gertrude Beauford</a:t>
            </a:r>
            <a:r>
              <a:rPr lang="en-US" altLang="en-US" sz="4400" dirty="0">
                <a:latin typeface="Arial" panose="020B0604020202020204" pitchFamily="34" charset="0"/>
              </a:rPr>
              <a:t> </a:t>
            </a:r>
            <a:r>
              <a:rPr lang="en-US" altLang="en-US" sz="4400" dirty="0"/>
              <a:t>?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460608" y="1536174"/>
            <a:ext cx="889269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dirty="0">
                <a:latin typeface="Arial" panose="020B0604020202020204" pitchFamily="34" charset="0"/>
              </a:rPr>
              <a:t>         She was         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dirty="0">
                <a:latin typeface="Arial" panose="020B0604020202020204" pitchFamily="34" charset="0"/>
              </a:rPr>
              <a:t>Lt. Col. Kathy Beauford’s 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dirty="0">
                <a:solidFill>
                  <a:srgbClr val="FFCC00"/>
                </a:solidFill>
                <a:latin typeface="Arial" panose="020B0604020202020204" pitchFamily="34" charset="0"/>
              </a:rPr>
              <a:t>Mom</a:t>
            </a:r>
          </a:p>
        </p:txBody>
      </p:sp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-1066800" y="3048000"/>
            <a:ext cx="266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dirty="0"/>
          </a:p>
          <a:p>
            <a:r>
              <a:rPr lang="en-US" altLang="en-US" dirty="0"/>
              <a:t> </a:t>
            </a:r>
          </a:p>
        </p:txBody>
      </p:sp>
      <p:pic>
        <p:nvPicPr>
          <p:cNvPr id="655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2362200"/>
            <a:ext cx="36306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2362200"/>
            <a:ext cx="35607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914400" y="762000"/>
            <a:ext cx="815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Who passed away at the </a:t>
            </a:r>
            <a:r>
              <a:rPr lang="en-US" altLang="en-US" sz="3600" dirty="0">
                <a:solidFill>
                  <a:srgbClr val="FFCC00"/>
                </a:solidFill>
                <a:latin typeface="Arial" panose="020B0604020202020204" pitchFamily="34" charset="0"/>
              </a:rPr>
              <a:t>age of 100</a:t>
            </a:r>
            <a:r>
              <a:rPr lang="en-US" altLang="en-US" sz="3600" dirty="0">
                <a:latin typeface="Arial" panose="020B0604020202020204" pitchFamily="34" charset="0"/>
              </a:rPr>
              <a:t> !</a:t>
            </a:r>
          </a:p>
        </p:txBody>
      </p:sp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982200" y="639763"/>
            <a:ext cx="228600" cy="4114800"/>
          </a:xfrm>
        </p:spPr>
        <p:txBody>
          <a:bodyPr/>
          <a:lstStyle/>
          <a:p>
            <a:pPr lvl="1">
              <a:buFontTx/>
              <a:buNone/>
            </a:pPr>
            <a:endParaRPr lang="en-US" altLang="en-US" sz="4000" dirty="0">
              <a:effectLst/>
              <a:latin typeface="AR BLANCA" panose="02000000000000000000" pitchFamily="2" charset="0"/>
            </a:endParaRPr>
          </a:p>
        </p:txBody>
      </p:sp>
      <p:pic>
        <p:nvPicPr>
          <p:cNvPr id="665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27003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800"/>
            <a:ext cx="2652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1143000" y="3930650"/>
            <a:ext cx="7086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dirty="0"/>
              <a:t>     </a:t>
            </a: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1143000" y="3883025"/>
            <a:ext cx="7772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latin typeface="Arial" panose="020B0604020202020204" pitchFamily="34" charset="0"/>
              </a:rPr>
              <a:t>She was always so proud of Lt. Col. Beauford’s CAP activities --- even though she cried when the Colonel  went away to a CAP SAREX or encampment.</a:t>
            </a:r>
          </a:p>
        </p:txBody>
      </p:sp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066800" y="685800"/>
            <a:ext cx="75438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</a:rPr>
              <a:t>The Scholarship is a </a:t>
            </a:r>
            <a:r>
              <a:rPr lang="en-US" altLang="en-US" sz="4000" dirty="0">
                <a:solidFill>
                  <a:srgbClr val="FFCC00"/>
                </a:solidFill>
                <a:latin typeface="Arial" panose="020B0604020202020204" pitchFamily="34" charset="0"/>
              </a:rPr>
              <a:t>reward</a:t>
            </a:r>
            <a:r>
              <a:rPr lang="en-US" altLang="en-US" sz="4000" dirty="0">
                <a:latin typeface="Arial" panose="020B0604020202020204" pitchFamily="34" charset="0"/>
              </a:rPr>
              <a:t> in recognition of your </a:t>
            </a:r>
            <a:r>
              <a:rPr lang="en-US" altLang="en-US" sz="4000" dirty="0">
                <a:solidFill>
                  <a:srgbClr val="FFCC00"/>
                </a:solidFill>
                <a:latin typeface="Arial" panose="020B0604020202020204" pitchFamily="34" charset="0"/>
              </a:rPr>
              <a:t>achievements</a:t>
            </a:r>
            <a:r>
              <a:rPr lang="en-US" altLang="en-US" sz="4000" dirty="0">
                <a:latin typeface="Arial" panose="020B0604020202020204" pitchFamily="34" charset="0"/>
              </a:rPr>
              <a:t> in </a:t>
            </a:r>
            <a:r>
              <a:rPr lang="en-US" altLang="en-US" sz="4000" dirty="0">
                <a:solidFill>
                  <a:srgbClr val="FFCC00"/>
                </a:solidFill>
                <a:latin typeface="Arial" panose="020B0604020202020204" pitchFamily="34" charset="0"/>
              </a:rPr>
              <a:t>CAP</a:t>
            </a:r>
            <a:r>
              <a:rPr lang="en-US" altLang="en-US" sz="4000" dirty="0">
                <a:latin typeface="Arial" panose="020B0604020202020204" pitchFamily="34" charset="0"/>
              </a:rPr>
              <a:t>                       and </a:t>
            </a:r>
            <a:r>
              <a:rPr lang="en-US" altLang="en-US" sz="4000" dirty="0">
                <a:solidFill>
                  <a:srgbClr val="FFCC00"/>
                </a:solidFill>
                <a:latin typeface="Arial" panose="020B0604020202020204" pitchFamily="34" charset="0"/>
              </a:rPr>
              <a:t>your community</a:t>
            </a:r>
            <a:r>
              <a:rPr lang="en-US" altLang="en-US" sz="4000" dirty="0">
                <a:latin typeface="Arial" panose="020B0604020202020204" pitchFamily="34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dirty="0">
                <a:latin typeface="Arial" panose="020B0604020202020204" pitchFamily="34" charset="0"/>
              </a:rPr>
              <a:t>You must have earned the grade of 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FFCC00"/>
                </a:solidFill>
                <a:latin typeface="Arial" panose="020B0604020202020204" pitchFamily="34" charset="0"/>
              </a:rPr>
              <a:t>Sergeant</a:t>
            </a:r>
            <a:r>
              <a:rPr lang="en-US" altLang="en-US" sz="4000" dirty="0">
                <a:latin typeface="Arial" panose="020B0604020202020204" pitchFamily="34" charset="0"/>
              </a:rPr>
              <a:t> or above.</a:t>
            </a:r>
          </a:p>
        </p:txBody>
      </p:sp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066800" y="273050"/>
            <a:ext cx="769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dirty="0">
                <a:solidFill>
                  <a:srgbClr val="FFCC00"/>
                </a:solidFill>
                <a:latin typeface="Arial" panose="020B0604020202020204" pitchFamily="34" charset="0"/>
              </a:rPr>
              <a:t>Space Camp</a:t>
            </a:r>
            <a:r>
              <a:rPr lang="en-US" altLang="en-US" sz="4800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990600" y="2124740"/>
            <a:ext cx="786535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dirty="0">
                <a:latin typeface="Arial" panose="020B0604020202020204" pitchFamily="34" charset="0"/>
              </a:rPr>
              <a:t>Where: </a:t>
            </a:r>
            <a:r>
              <a:rPr lang="en-US" altLang="en-US" sz="4800" dirty="0">
                <a:solidFill>
                  <a:srgbClr val="FFCC00"/>
                </a:solidFill>
                <a:latin typeface="Arial" panose="020B0604020202020204" pitchFamily="34" charset="0"/>
              </a:rPr>
              <a:t>The U.S. Space &amp;      		  Rocket Center in   	        		  Huntsville, Alabama </a:t>
            </a: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1828800" y="4404784"/>
            <a:ext cx="70866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dirty="0">
                <a:latin typeface="Arial" panose="020B0604020202020204" pitchFamily="34" charset="0"/>
              </a:rPr>
              <a:t>When: </a:t>
            </a:r>
            <a:r>
              <a:rPr lang="en-US" altLang="en-US" sz="4800" dirty="0">
                <a:solidFill>
                  <a:srgbClr val="FFCC00"/>
                </a:solidFill>
                <a:latin typeface="Arial" panose="020B0604020202020204" pitchFamily="34" charset="0"/>
              </a:rPr>
              <a:t>Year</a:t>
            </a:r>
            <a:r>
              <a:rPr lang="en-US" altLang="en-US" sz="36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800" dirty="0">
                <a:solidFill>
                  <a:srgbClr val="FFCC00"/>
                </a:solidFill>
                <a:latin typeface="Arial" panose="020B0604020202020204" pitchFamily="34" charset="0"/>
              </a:rPr>
              <a:t>round</a:t>
            </a:r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1828800" y="5472112"/>
            <a:ext cx="7086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dirty="0">
                <a:latin typeface="Arial" panose="020B0604020202020204" pitchFamily="34" charset="0"/>
              </a:rPr>
              <a:t>How </a:t>
            </a:r>
            <a:r>
              <a:rPr lang="en-US" altLang="en-US" sz="4800" dirty="0">
                <a:latin typeface="Arial" panose="020B0604020202020204" pitchFamily="34" charset="0"/>
              </a:rPr>
              <a:t>long</a:t>
            </a:r>
            <a:r>
              <a:rPr lang="en-US" altLang="en-US" sz="5400" dirty="0">
                <a:latin typeface="Arial" panose="020B0604020202020204" pitchFamily="34" charset="0"/>
              </a:rPr>
              <a:t>?</a:t>
            </a:r>
            <a:r>
              <a:rPr lang="en-US" altLang="en-US" dirty="0">
                <a:latin typeface="Arial" panose="020B0604020202020204" pitchFamily="34" charset="0"/>
              </a:rPr>
              <a:t>  </a:t>
            </a:r>
            <a:r>
              <a:rPr lang="en-US" altLang="en-US" sz="4800" dirty="0">
                <a:latin typeface="Arial" panose="020B0604020202020204" pitchFamily="34" charset="0"/>
              </a:rPr>
              <a:t> </a:t>
            </a:r>
            <a:r>
              <a:rPr lang="en-US" altLang="en-US" sz="4800" dirty="0">
                <a:solidFill>
                  <a:srgbClr val="FFCC00"/>
                </a:solidFill>
                <a:latin typeface="Arial" panose="020B0604020202020204" pitchFamily="34" charset="0"/>
              </a:rPr>
              <a:t>One week</a:t>
            </a:r>
            <a:endParaRPr lang="en-US" altLang="en-US" dirty="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0" y="228600"/>
            <a:ext cx="9601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</a:rPr>
              <a:t>What does the Scholarship to Space Camp include</a:t>
            </a:r>
            <a:r>
              <a:rPr lang="en-US" altLang="en-US" sz="3200" dirty="0"/>
              <a:t>?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381000" y="813375"/>
            <a:ext cx="8686800" cy="6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FFCC00"/>
                </a:solidFill>
                <a:latin typeface="Arial" panose="020B0604020202020204" pitchFamily="34" charset="0"/>
              </a:rPr>
              <a:t>Airfare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FFCC00"/>
                </a:solidFill>
                <a:latin typeface="Arial" panose="020B0604020202020204" pitchFamily="34" charset="0"/>
              </a:rPr>
              <a:t>Tuition, Room, and Meals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FFCC00"/>
                </a:solidFill>
                <a:latin typeface="Arial" panose="020B0604020202020204" pitchFamily="34" charset="0"/>
              </a:rPr>
              <a:t>Transportation from Huntsville Airport to Space Camp &amp; back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FFCC00"/>
                </a:solidFill>
                <a:latin typeface="Arial" panose="020B0604020202020204" pitchFamily="34" charset="0"/>
              </a:rPr>
              <a:t>$20 for the Gift Shop and a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FFCC00"/>
                </a:solidFill>
                <a:latin typeface="Arial" panose="020B0604020202020204" pitchFamily="34" charset="0"/>
              </a:rPr>
              <a:t>$20 for wheelchair assistance for your suitcase and guide 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FFCC00"/>
                </a:solidFill>
                <a:latin typeface="Arial" panose="020B0604020202020204" pitchFamily="34" charset="0"/>
              </a:rPr>
              <a:t>  $90 Flightsuit</a:t>
            </a:r>
            <a:r>
              <a:rPr lang="en-US" altLang="en-US" sz="3600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 sz="4000" dirty="0"/>
          </a:p>
        </p:txBody>
      </p:sp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11696</TotalTime>
  <Words>390</Words>
  <Application>Microsoft Office PowerPoint</Application>
  <PresentationFormat>On-screen Show (4:3)</PresentationFormat>
  <Paragraphs>72</Paragraphs>
  <Slides>34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Agency FB</vt:lpstr>
      <vt:lpstr>AR BLANCA</vt:lpstr>
      <vt:lpstr>Arial</vt:lpstr>
      <vt:lpstr>Calibri</vt:lpstr>
      <vt:lpstr>Comic Sans MS</vt:lpstr>
      <vt:lpstr>Tahoma</vt:lpstr>
      <vt:lpstr>Wingdings</vt:lpstr>
      <vt:lpstr>Shimmer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Kathy Beauford</dc:creator>
  <cp:lastModifiedBy>KATHY BEAUFORD</cp:lastModifiedBy>
  <cp:revision>61</cp:revision>
  <dcterms:created xsi:type="dcterms:W3CDTF">2013-08-10T19:52:00Z</dcterms:created>
  <dcterms:modified xsi:type="dcterms:W3CDTF">2023-05-04T17:01:58Z</dcterms:modified>
</cp:coreProperties>
</file>